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2" r:id="rId1"/>
  </p:sldMasterIdLst>
  <p:notesMasterIdLst>
    <p:notesMasterId r:id="rId19"/>
  </p:notesMasterIdLst>
  <p:sldIdLst>
    <p:sldId id="256" r:id="rId2"/>
    <p:sldId id="349" r:id="rId3"/>
    <p:sldId id="336" r:id="rId4"/>
    <p:sldId id="348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44" r:id="rId13"/>
    <p:sldId id="357" r:id="rId14"/>
    <p:sldId id="358" r:id="rId15"/>
    <p:sldId id="345" r:id="rId16"/>
    <p:sldId id="346" r:id="rId17"/>
    <p:sldId id="34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FD0B"/>
    <a:srgbClr val="10BBD2"/>
    <a:srgbClr val="00CC00"/>
    <a:srgbClr val="D185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79" autoAdjust="0"/>
    <p:restoredTop sz="91091" autoAdjust="0"/>
  </p:normalViewPr>
  <p:slideViewPr>
    <p:cSldViewPr snapToGrid="0">
      <p:cViewPr varScale="1">
        <p:scale>
          <a:sx n="70" d="100"/>
          <a:sy n="70" d="100"/>
        </p:scale>
        <p:origin x="564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669E2-1AE7-482C-B71A-BA3D917B6429}" type="datetimeFigureOut">
              <a:rPr lang="es-CL" smtClean="0"/>
              <a:t>30-11-2020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9F6BC-E068-4C98-BAF2-C6155C8ED13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1920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9F6BC-E068-4C98-BAF2-C6155C8ED13B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22036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9F6BC-E068-4C98-BAF2-C6155C8ED13B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08342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9F6BC-E068-4C98-BAF2-C6155C8ED13B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18551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9F6BC-E068-4C98-BAF2-C6155C8ED13B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21481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9F6BC-E068-4C98-BAF2-C6155C8ED13B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1402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9F6BC-E068-4C98-BAF2-C6155C8ED13B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93631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9F6BC-E068-4C98-BAF2-C6155C8ED13B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95668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9F6BC-E068-4C98-BAF2-C6155C8ED13B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29559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9F6BC-E068-4C98-BAF2-C6155C8ED13B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29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9F6BC-E068-4C98-BAF2-C6155C8ED13B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9211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9F6BC-E068-4C98-BAF2-C6155C8ED13B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4067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9F6BC-E068-4C98-BAF2-C6155C8ED13B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1640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9F6BC-E068-4C98-BAF2-C6155C8ED13B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49982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9F6BC-E068-4C98-BAF2-C6155C8ED13B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32357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9F6BC-E068-4C98-BAF2-C6155C8ED13B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87705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9F6BC-E068-4C98-BAF2-C6155C8ED13B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81717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9F6BC-E068-4C98-BAF2-C6155C8ED13B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1803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4723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258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497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447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720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024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567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53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303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340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8A87A34-81AB-432B-8DAE-1953F412C126}" type="datetimeFigureOut">
              <a:rPr lang="en-US" smtClean="0"/>
              <a:pPr/>
              <a:t>11/30/2020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496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2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4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1.png"/><Relationship Id="rId5" Type="http://schemas.openxmlformats.org/officeDocument/2006/relationships/image" Target="../media/image400.png"/><Relationship Id="rId4" Type="http://schemas.openxmlformats.org/officeDocument/2006/relationships/image" Target="../media/image4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54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5" Type="http://schemas.openxmlformats.org/officeDocument/2006/relationships/image" Target="../media/image46.png"/><Relationship Id="rId15" Type="http://schemas.openxmlformats.org/officeDocument/2006/relationships/image" Target="../media/image56.png"/><Relationship Id="rId10" Type="http://schemas.openxmlformats.org/officeDocument/2006/relationships/image" Target="../media/image51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Relationship Id="rId14" Type="http://schemas.openxmlformats.org/officeDocument/2006/relationships/image" Target="../media/image5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CuadroTexto"/>
          <p:cNvSpPr txBox="1"/>
          <p:nvPr/>
        </p:nvSpPr>
        <p:spPr>
          <a:xfrm>
            <a:off x="9116704" y="357166"/>
            <a:ext cx="2033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Colegio Numancia</a:t>
            </a:r>
            <a:endParaRPr lang="es-CL" dirty="0">
              <a:solidFill>
                <a:schemeClr val="bg1"/>
              </a:solidFill>
            </a:endParaRPr>
          </a:p>
        </p:txBody>
      </p:sp>
      <p:pic>
        <p:nvPicPr>
          <p:cNvPr id="5" name="Picture 2" descr="C:\Users\User\Downloads\logo-numancia-cuad.png"/>
          <p:cNvPicPr>
            <a:picLocks noChangeAspect="1" noChangeArrowheads="1"/>
          </p:cNvPicPr>
          <p:nvPr/>
        </p:nvPicPr>
        <p:blipFill>
          <a:blip r:embed="rId3" cstate="print"/>
          <a:srcRect l="21687" t="13432" r="20481" b="10755"/>
          <a:stretch>
            <a:fillRect/>
          </a:stretch>
        </p:blipFill>
        <p:spPr bwMode="auto">
          <a:xfrm>
            <a:off x="11261998" y="214290"/>
            <a:ext cx="544290" cy="714380"/>
          </a:xfrm>
          <a:prstGeom prst="rect">
            <a:avLst/>
          </a:prstGeom>
          <a:noFill/>
        </p:spPr>
      </p:pic>
      <p:sp>
        <p:nvSpPr>
          <p:cNvPr id="8" name="Título 1"/>
          <p:cNvSpPr>
            <a:spLocks noGrp="1"/>
          </p:cNvSpPr>
          <p:nvPr>
            <p:ph type="ctrTitle"/>
          </p:nvPr>
        </p:nvSpPr>
        <p:spPr>
          <a:xfrm>
            <a:off x="1864868" y="1323151"/>
            <a:ext cx="8727170" cy="2159911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</a:pPr>
            <a:r>
              <a:rPr lang="es-ES" sz="4800" dirty="0" smtClean="0"/>
              <a:t/>
            </a:r>
            <a:br>
              <a:rPr lang="es-ES" sz="4800" dirty="0" smtClean="0"/>
            </a:br>
            <a:r>
              <a:rPr lang="es-ES" sz="4400" dirty="0" smtClean="0"/>
              <a:t>Asignatura:  matemáticas</a:t>
            </a:r>
            <a:br>
              <a:rPr lang="es-ES" sz="4400" dirty="0" smtClean="0"/>
            </a:b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>Clase  30 :  séptimo  básico</a:t>
            </a:r>
            <a:r>
              <a:rPr lang="es-ES" sz="4800" dirty="0" smtClean="0"/>
              <a:t/>
            </a:r>
            <a:br>
              <a:rPr lang="es-ES" sz="4800" dirty="0" smtClean="0"/>
            </a:br>
            <a:endParaRPr lang="es-CL" sz="4800" dirty="0"/>
          </a:p>
        </p:txBody>
      </p:sp>
      <p:sp>
        <p:nvSpPr>
          <p:cNvPr id="9" name="Subtítulo 2"/>
          <p:cNvSpPr>
            <a:spLocks noGrp="1"/>
          </p:cNvSpPr>
          <p:nvPr>
            <p:ph type="subTitle" idx="1"/>
          </p:nvPr>
        </p:nvSpPr>
        <p:spPr>
          <a:xfrm>
            <a:off x="873457" y="4154203"/>
            <a:ext cx="10276764" cy="1423056"/>
          </a:xfrm>
        </p:spPr>
        <p:txBody>
          <a:bodyPr>
            <a:noAutofit/>
          </a:bodyPr>
          <a:lstStyle/>
          <a:p>
            <a:r>
              <a:rPr lang="es-ES" sz="2400" dirty="0" smtClean="0">
                <a:solidFill>
                  <a:schemeClr val="bg1"/>
                </a:solidFill>
              </a:rPr>
              <a:t>Objetivo: </a:t>
            </a:r>
            <a:endParaRPr lang="es-ES" sz="2400" dirty="0">
              <a:solidFill>
                <a:schemeClr val="bg1"/>
              </a:solidFill>
            </a:endParaRPr>
          </a:p>
          <a:p>
            <a:r>
              <a:rPr lang="es-CL" sz="2400" dirty="0">
                <a:solidFill>
                  <a:schemeClr val="bg1"/>
                </a:solidFill>
              </a:rPr>
              <a:t>Representar y resolver inecuaciones</a:t>
            </a:r>
            <a:r>
              <a:rPr lang="es-CL" sz="2400" dirty="0" smtClean="0">
                <a:solidFill>
                  <a:schemeClr val="bg1"/>
                </a:solidFill>
              </a:rPr>
              <a:t>.</a:t>
            </a:r>
            <a:endParaRPr lang="es-ES" sz="2400" dirty="0" smtClean="0">
              <a:solidFill>
                <a:schemeClr val="bg1"/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4023" y="6248400"/>
            <a:ext cx="2801691" cy="457200"/>
          </a:xfrm>
        </p:spPr>
        <p:txBody>
          <a:bodyPr/>
          <a:lstStyle/>
          <a:p>
            <a:r>
              <a:rPr lang="es-CL" sz="2000" b="1" dirty="0" smtClean="0">
                <a:solidFill>
                  <a:schemeClr val="bg1"/>
                </a:solidFill>
              </a:rPr>
              <a:t>Prof. Elizabeth Luna</a:t>
            </a:r>
            <a:endParaRPr lang="es-CL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21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798" y="337204"/>
            <a:ext cx="2982656" cy="1633977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45041" y="2429301"/>
            <a:ext cx="1992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3 + 8x  &gt; 12 + 4x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924585" y="2429301"/>
            <a:ext cx="57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/ -3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218615" y="2813618"/>
            <a:ext cx="1415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8x &gt; 9 + 4x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841577" y="2813618"/>
            <a:ext cx="656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/ -4x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218616" y="3197935"/>
            <a:ext cx="1060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4x &gt; 9 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837614" y="3197935"/>
            <a:ext cx="57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/ :4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311046" y="3582252"/>
            <a:ext cx="1060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x &gt; 9:4 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573207" y="4995081"/>
            <a:ext cx="8366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Las esferas deben pesar más de 2 ,25 kilos (es decir desde 2,26 en adelante)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311046" y="4041781"/>
            <a:ext cx="1060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x &gt; 2,25 </a:t>
            </a:r>
            <a:endParaRPr lang="es-C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65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791" y="250680"/>
            <a:ext cx="9110595" cy="426590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791" y="4975946"/>
            <a:ext cx="7031532" cy="60743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9386386" y="941696"/>
                <a:ext cx="82945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≤3</m:t>
                      </m:r>
                    </m:oMath>
                  </m:oMathPara>
                </a14:m>
                <a:endParaRPr lang="es-CL" sz="2400" dirty="0"/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6386" y="941696"/>
                <a:ext cx="829458" cy="369332"/>
              </a:xfrm>
              <a:prstGeom prst="rect">
                <a:avLst/>
              </a:prstGeom>
              <a:blipFill>
                <a:blip r:embed="rId5"/>
                <a:stretch>
                  <a:fillRect l="-4412" r="-7353" b="-1311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uadroTexto 4"/>
              <p:cNvSpPr txBox="1"/>
              <p:nvPr/>
            </p:nvSpPr>
            <p:spPr>
              <a:xfrm>
                <a:off x="9386386" y="2198965"/>
                <a:ext cx="82945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&gt;4</m:t>
                      </m:r>
                    </m:oMath>
                  </m:oMathPara>
                </a14:m>
                <a:endParaRPr lang="es-CL" sz="2400" dirty="0"/>
              </a:p>
            </p:txBody>
          </p:sp>
        </mc:Choice>
        <mc:Fallback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6386" y="2198965"/>
                <a:ext cx="829458" cy="369332"/>
              </a:xfrm>
              <a:prstGeom prst="rect">
                <a:avLst/>
              </a:prstGeom>
              <a:blipFill>
                <a:blip r:embed="rId6"/>
                <a:stretch>
                  <a:fillRect l="-4412" r="-7353" b="-833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uadroTexto 7"/>
              <p:cNvSpPr txBox="1"/>
              <p:nvPr/>
            </p:nvSpPr>
            <p:spPr>
              <a:xfrm>
                <a:off x="9386386" y="3729789"/>
                <a:ext cx="99937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&lt;18</m:t>
                      </m:r>
                    </m:oMath>
                  </m:oMathPara>
                </a14:m>
                <a:endParaRPr lang="es-CL" sz="2400" dirty="0"/>
              </a:p>
            </p:txBody>
          </p:sp>
        </mc:Choice>
        <mc:Fallback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6386" y="3729789"/>
                <a:ext cx="999376" cy="369332"/>
              </a:xfrm>
              <a:prstGeom prst="rect">
                <a:avLst/>
              </a:prstGeom>
              <a:blipFill>
                <a:blip r:embed="rId7"/>
                <a:stretch>
                  <a:fillRect l="-3049" r="-6098" b="-833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722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288314" y="307170"/>
            <a:ext cx="1005698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6. </a:t>
            </a:r>
            <a:r>
              <a:rPr lang="es-ES" dirty="0" smtClean="0">
                <a:solidFill>
                  <a:schemeClr val="bg1"/>
                </a:solidFill>
              </a:rPr>
              <a:t>Resuelve, representa la solución de forma gráfica y 5 </a:t>
            </a:r>
            <a:r>
              <a:rPr lang="es-ES" dirty="0">
                <a:solidFill>
                  <a:schemeClr val="bg1"/>
                </a:solidFill>
              </a:rPr>
              <a:t>números que sean solución de cada inecuación. </a:t>
            </a:r>
            <a:r>
              <a:rPr lang="es-ES" dirty="0" smtClean="0">
                <a:solidFill>
                  <a:schemeClr val="bg1"/>
                </a:solidFill>
              </a:rPr>
              <a:t>. </a:t>
            </a:r>
          </a:p>
          <a:p>
            <a:endParaRPr lang="es-ES" dirty="0">
              <a:solidFill>
                <a:schemeClr val="bg1"/>
              </a:solidFill>
            </a:endParaRPr>
          </a:p>
          <a:p>
            <a:r>
              <a:rPr lang="es-ES" dirty="0" smtClean="0">
                <a:solidFill>
                  <a:schemeClr val="bg1"/>
                </a:solidFill>
              </a:rPr>
              <a:t>    a</a:t>
            </a:r>
            <a:r>
              <a:rPr lang="es-ES" dirty="0">
                <a:solidFill>
                  <a:schemeClr val="bg1"/>
                </a:solidFill>
              </a:rPr>
              <a:t>. </a:t>
            </a:r>
            <a:r>
              <a:rPr lang="es-ES" dirty="0" smtClean="0">
                <a:solidFill>
                  <a:schemeClr val="bg1"/>
                </a:solidFill>
              </a:rPr>
              <a:t>      100 </a:t>
            </a:r>
            <a:r>
              <a:rPr lang="es-ES" dirty="0">
                <a:solidFill>
                  <a:schemeClr val="bg1"/>
                </a:solidFill>
              </a:rPr>
              <a:t>&lt; 70 + 2w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4747209" y="861168"/>
            <a:ext cx="1845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solidFill>
                  <a:schemeClr val="bg1"/>
                </a:solidFill>
              </a:rPr>
              <a:t>b. </a:t>
            </a:r>
            <a:r>
              <a:rPr lang="es-CL" dirty="0" smtClean="0">
                <a:solidFill>
                  <a:schemeClr val="bg1"/>
                </a:solidFill>
              </a:rPr>
              <a:t>    5h </a:t>
            </a:r>
            <a:r>
              <a:rPr lang="es-CL" dirty="0">
                <a:solidFill>
                  <a:schemeClr val="bg1"/>
                </a:solidFill>
              </a:rPr>
              <a:t>– 10 &lt; 10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8466186" y="861168"/>
            <a:ext cx="1870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solidFill>
                  <a:schemeClr val="bg1"/>
                </a:solidFill>
              </a:rPr>
              <a:t>c. </a:t>
            </a:r>
            <a:r>
              <a:rPr lang="es-CL" dirty="0" smtClean="0">
                <a:solidFill>
                  <a:schemeClr val="bg1"/>
                </a:solidFill>
              </a:rPr>
              <a:t>     5x </a:t>
            </a:r>
            <a:r>
              <a:rPr lang="es-CL" dirty="0">
                <a:solidFill>
                  <a:schemeClr val="bg1"/>
                </a:solidFill>
              </a:rPr>
              <a:t>+ 1 &gt; 26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890421" y="876153"/>
            <a:ext cx="766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/ -70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200754" y="1425906"/>
            <a:ext cx="1415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30 &lt; 2w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890421" y="1407899"/>
            <a:ext cx="656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/ :2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215822" y="1930626"/>
            <a:ext cx="1060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15 &lt; w 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76344" y="2647665"/>
            <a:ext cx="2497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W debe ser mayor a 15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6762619" y="861168"/>
            <a:ext cx="766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/ +10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5619564" y="1425906"/>
            <a:ext cx="9733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 </a:t>
            </a:r>
            <a:r>
              <a:rPr lang="es-CL" dirty="0" smtClean="0">
                <a:solidFill>
                  <a:schemeClr val="bg1"/>
                </a:solidFill>
              </a:rPr>
              <a:t>5h </a:t>
            </a:r>
            <a:r>
              <a:rPr lang="es-CL" dirty="0" smtClean="0">
                <a:solidFill>
                  <a:schemeClr val="bg1"/>
                </a:solidFill>
              </a:rPr>
              <a:t>&lt; </a:t>
            </a:r>
            <a:r>
              <a:rPr lang="es-CL" dirty="0">
                <a:solidFill>
                  <a:schemeClr val="bg1"/>
                </a:solidFill>
              </a:rPr>
              <a:t>2</a:t>
            </a:r>
            <a:r>
              <a:rPr lang="es-CL" dirty="0" smtClean="0">
                <a:solidFill>
                  <a:schemeClr val="bg1"/>
                </a:solidFill>
              </a:rPr>
              <a:t>0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6762619" y="1407899"/>
            <a:ext cx="656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/ :5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5774195" y="1990644"/>
            <a:ext cx="742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 h &lt; </a:t>
            </a:r>
            <a:r>
              <a:rPr lang="es-CL" dirty="0">
                <a:solidFill>
                  <a:schemeClr val="bg1"/>
                </a:solidFill>
              </a:rPr>
              <a:t>4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5242968" y="2555382"/>
            <a:ext cx="2286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h</a:t>
            </a:r>
            <a:r>
              <a:rPr lang="es-ES" dirty="0" smtClean="0">
                <a:solidFill>
                  <a:srgbClr val="FF0000"/>
                </a:solidFill>
              </a:rPr>
              <a:t> debe ser menor a 4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10506091" y="861168"/>
            <a:ext cx="766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/ -1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9170674" y="1385084"/>
            <a:ext cx="1165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  </a:t>
            </a:r>
            <a:r>
              <a:rPr lang="es-CL" dirty="0" smtClean="0">
                <a:solidFill>
                  <a:schemeClr val="bg1"/>
                </a:solidFill>
              </a:rPr>
              <a:t>5x </a:t>
            </a:r>
            <a:r>
              <a:rPr lang="es-CL" dirty="0" smtClean="0">
                <a:solidFill>
                  <a:schemeClr val="bg1"/>
                </a:solidFill>
              </a:rPr>
              <a:t> </a:t>
            </a:r>
            <a:r>
              <a:rPr lang="es-CL" dirty="0">
                <a:solidFill>
                  <a:schemeClr val="bg1"/>
                </a:solidFill>
              </a:rPr>
              <a:t>&gt; </a:t>
            </a:r>
            <a:r>
              <a:rPr lang="es-CL" dirty="0" smtClean="0">
                <a:solidFill>
                  <a:schemeClr val="bg1"/>
                </a:solidFill>
              </a:rPr>
              <a:t>25 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0506091" y="1385084"/>
            <a:ext cx="656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/ :5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9286090" y="1930626"/>
            <a:ext cx="934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  x  </a:t>
            </a:r>
            <a:r>
              <a:rPr lang="es-CL" dirty="0">
                <a:solidFill>
                  <a:schemeClr val="bg1"/>
                </a:solidFill>
              </a:rPr>
              <a:t>&gt; </a:t>
            </a:r>
            <a:r>
              <a:rPr lang="es-CL" dirty="0">
                <a:solidFill>
                  <a:schemeClr val="bg1"/>
                </a:solidFill>
              </a:rPr>
              <a:t>5</a:t>
            </a:r>
            <a:r>
              <a:rPr lang="es-CL" dirty="0" smtClean="0">
                <a:solidFill>
                  <a:schemeClr val="bg1"/>
                </a:solidFill>
              </a:rPr>
              <a:t> 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8875726" y="2555382"/>
            <a:ext cx="2286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x debe ser mayor a 5</a:t>
            </a:r>
            <a:endParaRPr lang="es-C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37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63388" y="514989"/>
            <a:ext cx="1623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solidFill>
                  <a:schemeClr val="bg1"/>
                </a:solidFill>
              </a:rPr>
              <a:t>d. </a:t>
            </a:r>
            <a:r>
              <a:rPr lang="es-CL" dirty="0" smtClean="0">
                <a:solidFill>
                  <a:schemeClr val="bg1"/>
                </a:solidFill>
              </a:rPr>
              <a:t>    6y </a:t>
            </a:r>
            <a:r>
              <a:rPr lang="es-CL" dirty="0">
                <a:solidFill>
                  <a:schemeClr val="bg1"/>
                </a:solidFill>
              </a:rPr>
              <a:t>+ 6 &gt; 6</a:t>
            </a:r>
          </a:p>
        </p:txBody>
      </p:sp>
      <p:sp>
        <p:nvSpPr>
          <p:cNvPr id="3" name="Rectángulo 2"/>
          <p:cNvSpPr/>
          <p:nvPr/>
        </p:nvSpPr>
        <p:spPr>
          <a:xfrm>
            <a:off x="5506713" y="514989"/>
            <a:ext cx="2193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e.      </a:t>
            </a:r>
            <a:r>
              <a:rPr lang="es-CL" dirty="0">
                <a:solidFill>
                  <a:schemeClr val="bg1"/>
                </a:solidFill>
              </a:rPr>
              <a:t>4x + 4 &gt; x + 16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696420" y="479495"/>
            <a:ext cx="766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/ -6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822182" y="1230478"/>
            <a:ext cx="656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/ :6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776344" y="3163573"/>
            <a:ext cx="2497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y</a:t>
            </a:r>
            <a:r>
              <a:rPr lang="es-ES" dirty="0" smtClean="0">
                <a:solidFill>
                  <a:srgbClr val="FF0000"/>
                </a:solidFill>
              </a:rPr>
              <a:t> debe ser mayor a 0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407528" y="1210020"/>
            <a:ext cx="779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6y &gt; </a:t>
            </a:r>
            <a:r>
              <a:rPr lang="es-CL" dirty="0">
                <a:solidFill>
                  <a:schemeClr val="bg1"/>
                </a:solidFill>
              </a:rPr>
              <a:t>0</a:t>
            </a:r>
            <a:endParaRPr lang="es-CL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uadroTexto 9"/>
              <p:cNvSpPr txBox="1"/>
              <p:nvPr/>
            </p:nvSpPr>
            <p:spPr>
              <a:xfrm>
                <a:off x="1375148" y="1829006"/>
                <a:ext cx="755784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L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s-CL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5148" y="1829006"/>
                <a:ext cx="755784" cy="5203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ángulo 10"/>
          <p:cNvSpPr/>
          <p:nvPr/>
        </p:nvSpPr>
        <p:spPr>
          <a:xfrm>
            <a:off x="1465236" y="2766120"/>
            <a:ext cx="663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y &gt; </a:t>
            </a:r>
            <a:r>
              <a:rPr lang="es-CL" dirty="0">
                <a:solidFill>
                  <a:schemeClr val="bg1"/>
                </a:solidFill>
              </a:rPr>
              <a:t>0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8116856" y="514989"/>
            <a:ext cx="766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/ -4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6349060" y="1045812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4x  </a:t>
            </a:r>
            <a:r>
              <a:rPr lang="es-CL" dirty="0">
                <a:solidFill>
                  <a:schemeClr val="bg1"/>
                </a:solidFill>
              </a:rPr>
              <a:t>&gt; x + </a:t>
            </a:r>
            <a:r>
              <a:rPr lang="es-CL" dirty="0" smtClean="0">
                <a:solidFill>
                  <a:schemeClr val="bg1"/>
                </a:solidFill>
              </a:rPr>
              <a:t>12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43242" y="1045812"/>
            <a:ext cx="766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/ -x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6349060" y="1576635"/>
            <a:ext cx="10374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solidFill>
                  <a:schemeClr val="bg1"/>
                </a:solidFill>
              </a:rPr>
              <a:t>3</a:t>
            </a:r>
            <a:r>
              <a:rPr lang="es-CL" dirty="0" smtClean="0">
                <a:solidFill>
                  <a:schemeClr val="bg1"/>
                </a:solidFill>
              </a:rPr>
              <a:t>x  </a:t>
            </a:r>
            <a:r>
              <a:rPr lang="es-CL" dirty="0">
                <a:solidFill>
                  <a:schemeClr val="bg1"/>
                </a:solidFill>
              </a:rPr>
              <a:t>&gt; </a:t>
            </a:r>
            <a:r>
              <a:rPr lang="es-CL" dirty="0" smtClean="0">
                <a:solidFill>
                  <a:schemeClr val="bg1"/>
                </a:solidFill>
              </a:rPr>
              <a:t> 12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43242" y="1528119"/>
            <a:ext cx="656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/ :3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6464475" y="2164739"/>
            <a:ext cx="806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x  </a:t>
            </a:r>
            <a:r>
              <a:rPr lang="es-CL" dirty="0">
                <a:solidFill>
                  <a:schemeClr val="bg1"/>
                </a:solidFill>
              </a:rPr>
              <a:t>&gt; </a:t>
            </a:r>
            <a:r>
              <a:rPr lang="es-CL" dirty="0" smtClean="0">
                <a:solidFill>
                  <a:schemeClr val="bg1"/>
                </a:solidFill>
              </a:rPr>
              <a:t> 4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5776116" y="2950786"/>
            <a:ext cx="2497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x debe ser mayor a 4</a:t>
            </a:r>
            <a:endParaRPr lang="es-C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72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8654" y="334971"/>
            <a:ext cx="110697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8. Comprueba si los valores dados pertenecen al conjunto solución de la respectiva inecuación. </a:t>
            </a:r>
            <a:endParaRPr lang="es-ES" dirty="0" smtClean="0">
              <a:solidFill>
                <a:schemeClr val="bg1"/>
              </a:solidFill>
            </a:endParaRPr>
          </a:p>
          <a:p>
            <a:endParaRPr lang="es-ES" dirty="0">
              <a:solidFill>
                <a:schemeClr val="bg1"/>
              </a:solidFill>
            </a:endParaRPr>
          </a:p>
          <a:p>
            <a:r>
              <a:rPr lang="es-ES" dirty="0" smtClean="0">
                <a:solidFill>
                  <a:schemeClr val="bg1"/>
                </a:solidFill>
              </a:rPr>
              <a:t>    a.     </a:t>
            </a:r>
            <a:r>
              <a:rPr lang="es-ES" dirty="0">
                <a:solidFill>
                  <a:schemeClr val="bg1"/>
                </a:solidFill>
              </a:rPr>
              <a:t>x = </a:t>
            </a:r>
            <a:r>
              <a:rPr lang="es-ES" dirty="0" smtClean="0">
                <a:solidFill>
                  <a:schemeClr val="bg1"/>
                </a:solidFill>
              </a:rPr>
              <a:t>3 ;  en      </a:t>
            </a:r>
            <a:r>
              <a:rPr lang="es-ES" dirty="0">
                <a:solidFill>
                  <a:schemeClr val="bg1"/>
                </a:solidFill>
              </a:rPr>
              <a:t>3x + 7 &gt; 10 </a:t>
            </a:r>
            <a:r>
              <a:rPr lang="es-ES" dirty="0" smtClean="0">
                <a:solidFill>
                  <a:schemeClr val="bg1"/>
                </a:solidFill>
              </a:rPr>
              <a:t>                    b.   x </a:t>
            </a:r>
            <a:r>
              <a:rPr lang="es-ES" dirty="0">
                <a:solidFill>
                  <a:schemeClr val="bg1"/>
                </a:solidFill>
              </a:rPr>
              <a:t>= </a:t>
            </a:r>
            <a:r>
              <a:rPr lang="es-ES" dirty="0" smtClean="0">
                <a:solidFill>
                  <a:schemeClr val="bg1"/>
                </a:solidFill>
              </a:rPr>
              <a:t>0 ;   en          </a:t>
            </a:r>
            <a:r>
              <a:rPr lang="es-ES" dirty="0">
                <a:solidFill>
                  <a:schemeClr val="bg1"/>
                </a:solidFill>
              </a:rPr>
              <a:t>40 + 10x &gt; 50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45215" y="3549134"/>
            <a:ext cx="2933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solidFill>
                  <a:schemeClr val="bg1"/>
                </a:solidFill>
              </a:rPr>
              <a:t>c. </a:t>
            </a:r>
            <a:r>
              <a:rPr lang="es-CL" dirty="0" smtClean="0">
                <a:solidFill>
                  <a:schemeClr val="bg1"/>
                </a:solidFill>
              </a:rPr>
              <a:t>   x </a:t>
            </a:r>
            <a:r>
              <a:rPr lang="es-CL" dirty="0">
                <a:solidFill>
                  <a:schemeClr val="bg1"/>
                </a:solidFill>
              </a:rPr>
              <a:t>= </a:t>
            </a:r>
            <a:r>
              <a:rPr lang="es-CL" dirty="0" smtClean="0">
                <a:solidFill>
                  <a:schemeClr val="bg1"/>
                </a:solidFill>
              </a:rPr>
              <a:t>1  ; </a:t>
            </a:r>
            <a:r>
              <a:rPr lang="es-CL" dirty="0">
                <a:solidFill>
                  <a:schemeClr val="bg1"/>
                </a:solidFill>
              </a:rPr>
              <a:t>en </a:t>
            </a:r>
            <a:r>
              <a:rPr lang="es-CL" dirty="0" smtClean="0">
                <a:solidFill>
                  <a:schemeClr val="bg1"/>
                </a:solidFill>
              </a:rPr>
              <a:t>      2x </a:t>
            </a:r>
            <a:r>
              <a:rPr lang="es-CL" dirty="0">
                <a:solidFill>
                  <a:schemeClr val="bg1"/>
                </a:solidFill>
              </a:rPr>
              <a:t>– 7 &lt; 0</a:t>
            </a:r>
          </a:p>
        </p:txBody>
      </p:sp>
      <p:sp>
        <p:nvSpPr>
          <p:cNvPr id="4" name="Rectángulo 3"/>
          <p:cNvSpPr/>
          <p:nvPr/>
        </p:nvSpPr>
        <p:spPr>
          <a:xfrm>
            <a:off x="4852321" y="3549134"/>
            <a:ext cx="40033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solidFill>
                  <a:schemeClr val="bg1"/>
                </a:solidFill>
              </a:rPr>
              <a:t>d. </a:t>
            </a:r>
            <a:r>
              <a:rPr lang="es-CL" dirty="0" smtClean="0">
                <a:solidFill>
                  <a:schemeClr val="bg1"/>
                </a:solidFill>
              </a:rPr>
              <a:t>   x </a:t>
            </a:r>
            <a:r>
              <a:rPr lang="es-CL" dirty="0">
                <a:solidFill>
                  <a:schemeClr val="bg1"/>
                </a:solidFill>
              </a:rPr>
              <a:t>= </a:t>
            </a:r>
            <a:r>
              <a:rPr lang="es-CL" dirty="0" smtClean="0">
                <a:solidFill>
                  <a:schemeClr val="bg1"/>
                </a:solidFill>
              </a:rPr>
              <a:t>0,1  ;  en          </a:t>
            </a:r>
            <a:r>
              <a:rPr lang="es-CL" dirty="0">
                <a:solidFill>
                  <a:schemeClr val="bg1"/>
                </a:solidFill>
              </a:rPr>
              <a:t>0,1x + 0,1 &gt; 0,01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uadroTexto 4"/>
              <p:cNvSpPr txBox="1"/>
              <p:nvPr/>
            </p:nvSpPr>
            <p:spPr>
              <a:xfrm>
                <a:off x="2210937" y="1460310"/>
                <a:ext cx="14507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∙3+7&gt;10</m:t>
                      </m:r>
                    </m:oMath>
                  </m:oMathPara>
                </a14:m>
                <a:endParaRPr lang="es-CL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0937" y="1460310"/>
                <a:ext cx="1450718" cy="276999"/>
              </a:xfrm>
              <a:prstGeom prst="rect">
                <a:avLst/>
              </a:prstGeom>
              <a:blipFill>
                <a:blip r:embed="rId3"/>
                <a:stretch>
                  <a:fillRect l="-3361" r="-2941" b="-888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uadroTexto 5"/>
              <p:cNvSpPr txBox="1"/>
              <p:nvPr/>
            </p:nvSpPr>
            <p:spPr>
              <a:xfrm>
                <a:off x="2507493" y="1988219"/>
                <a:ext cx="11541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9+7&gt;10</m:t>
                      </m:r>
                    </m:oMath>
                  </m:oMathPara>
                </a14:m>
                <a:endParaRPr lang="es-CL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7493" y="1988219"/>
                <a:ext cx="1154162" cy="276999"/>
              </a:xfrm>
              <a:prstGeom prst="rect">
                <a:avLst/>
              </a:prstGeom>
              <a:blipFill>
                <a:blip r:embed="rId4"/>
                <a:stretch>
                  <a:fillRect l="-3684" r="-4211" b="-869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uadroTexto 6"/>
              <p:cNvSpPr txBox="1"/>
              <p:nvPr/>
            </p:nvSpPr>
            <p:spPr>
              <a:xfrm>
                <a:off x="2783209" y="2542217"/>
                <a:ext cx="8784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16&gt;10</m:t>
                      </m:r>
                    </m:oMath>
                  </m:oMathPara>
                </a14:m>
                <a:endParaRPr lang="es-CL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3209" y="2542217"/>
                <a:ext cx="878446" cy="276999"/>
              </a:xfrm>
              <a:prstGeom prst="rect">
                <a:avLst/>
              </a:prstGeom>
              <a:blipFill>
                <a:blip r:embed="rId5"/>
                <a:stretch>
                  <a:fillRect l="-5556" r="-4861" b="-1111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uadroTexto 7"/>
          <p:cNvSpPr txBox="1"/>
          <p:nvPr/>
        </p:nvSpPr>
        <p:spPr>
          <a:xfrm>
            <a:off x="449058" y="2814843"/>
            <a:ext cx="4600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rgbClr val="FF0000"/>
                </a:solidFill>
              </a:rPr>
              <a:t>Si x =3, el lado izq. Sigue siendo más pesado que el derecho, luego el 3 pertenece al </a:t>
            </a:r>
            <a:r>
              <a:rPr lang="es-ES" sz="1400" dirty="0" err="1" smtClean="0">
                <a:solidFill>
                  <a:srgbClr val="FF0000"/>
                </a:solidFill>
              </a:rPr>
              <a:t>cjto</a:t>
            </a:r>
            <a:r>
              <a:rPr lang="es-ES" sz="1400" dirty="0" smtClean="0">
                <a:solidFill>
                  <a:srgbClr val="FF0000"/>
                </a:solidFill>
              </a:rPr>
              <a:t> solución de la inecuación dada</a:t>
            </a:r>
            <a:endParaRPr lang="es-CL" sz="1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uadroTexto 8"/>
              <p:cNvSpPr txBox="1"/>
              <p:nvPr/>
            </p:nvSpPr>
            <p:spPr>
              <a:xfrm>
                <a:off x="6526445" y="1484760"/>
                <a:ext cx="17071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40+10∙0&gt;50</m:t>
                      </m:r>
                    </m:oMath>
                  </m:oMathPara>
                </a14:m>
                <a:endParaRPr lang="es-CL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6445" y="1484760"/>
                <a:ext cx="1707199" cy="276999"/>
              </a:xfrm>
              <a:prstGeom prst="rect">
                <a:avLst/>
              </a:prstGeom>
              <a:blipFill>
                <a:blip r:embed="rId6"/>
                <a:stretch>
                  <a:fillRect l="-2500" r="-2857" b="-1111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uadroTexto 9"/>
              <p:cNvSpPr txBox="1"/>
              <p:nvPr/>
            </p:nvSpPr>
            <p:spPr>
              <a:xfrm>
                <a:off x="6951242" y="1988219"/>
                <a:ext cx="12824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40+0&gt;50</m:t>
                      </m:r>
                    </m:oMath>
                  </m:oMathPara>
                </a14:m>
                <a:endParaRPr lang="es-CL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1242" y="1988219"/>
                <a:ext cx="1282402" cy="276999"/>
              </a:xfrm>
              <a:prstGeom prst="rect">
                <a:avLst/>
              </a:prstGeom>
              <a:blipFill>
                <a:blip r:embed="rId7"/>
                <a:stretch>
                  <a:fillRect l="-3318" r="-3318" b="-869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uadroTexto 10"/>
              <p:cNvSpPr txBox="1"/>
              <p:nvPr/>
            </p:nvSpPr>
            <p:spPr>
              <a:xfrm>
                <a:off x="7355198" y="2403717"/>
                <a:ext cx="8784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40&gt;50</m:t>
                      </m:r>
                    </m:oMath>
                  </m:oMathPara>
                </a14:m>
                <a:endParaRPr lang="es-CL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5198" y="2403717"/>
                <a:ext cx="878446" cy="276999"/>
              </a:xfrm>
              <a:prstGeom prst="rect">
                <a:avLst/>
              </a:prstGeom>
              <a:blipFill>
                <a:blip r:embed="rId8"/>
                <a:stretch>
                  <a:fillRect l="-5556" r="-5556" b="-869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uadroTexto 11"/>
          <p:cNvSpPr txBox="1"/>
          <p:nvPr/>
        </p:nvSpPr>
        <p:spPr>
          <a:xfrm>
            <a:off x="8748216" y="2403717"/>
            <a:ext cx="1869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FALSO!!!!!!!!!!!!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6666932" y="2814843"/>
            <a:ext cx="4162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0 NO ES PARTE DEL CJTO SOLUCIÓN</a:t>
            </a:r>
            <a:endParaRPr lang="es-CL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uadroTexto 13"/>
              <p:cNvSpPr txBox="1"/>
              <p:nvPr/>
            </p:nvSpPr>
            <p:spPr>
              <a:xfrm>
                <a:off x="2256682" y="4237258"/>
                <a:ext cx="13224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∙1−7&lt;0</m:t>
                      </m:r>
                    </m:oMath>
                  </m:oMathPara>
                </a14:m>
                <a:endParaRPr lang="es-CL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6682" y="4237258"/>
                <a:ext cx="1322478" cy="276999"/>
              </a:xfrm>
              <a:prstGeom prst="rect">
                <a:avLst/>
              </a:prstGeom>
              <a:blipFill>
                <a:blip r:embed="rId9"/>
                <a:stretch>
                  <a:fillRect l="-3226" r="-3687" b="-869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uadroTexto 14"/>
              <p:cNvSpPr txBox="1"/>
              <p:nvPr/>
            </p:nvSpPr>
            <p:spPr>
              <a:xfrm>
                <a:off x="2571613" y="4834791"/>
                <a:ext cx="10259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−7&lt;0</m:t>
                      </m:r>
                    </m:oMath>
                  </m:oMathPara>
                </a14:m>
                <a:endParaRPr lang="es-CL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5" name="Cuadro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613" y="4834791"/>
                <a:ext cx="1025922" cy="276999"/>
              </a:xfrm>
              <a:prstGeom prst="rect">
                <a:avLst/>
              </a:prstGeom>
              <a:blipFill>
                <a:blip r:embed="rId10"/>
                <a:stretch>
                  <a:fillRect l="-4762" r="-4167" b="-869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uadroTexto 15"/>
              <p:cNvSpPr txBox="1"/>
              <p:nvPr/>
            </p:nvSpPr>
            <p:spPr>
              <a:xfrm>
                <a:off x="2240592" y="5439522"/>
                <a:ext cx="13914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2+(</m:t>
                      </m:r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−7)&lt;0</m:t>
                      </m:r>
                    </m:oMath>
                  </m:oMathPara>
                </a14:m>
                <a:endParaRPr lang="es-CL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6" name="Cuadro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0592" y="5439522"/>
                <a:ext cx="1391407" cy="276999"/>
              </a:xfrm>
              <a:prstGeom prst="rect">
                <a:avLst/>
              </a:prstGeom>
              <a:blipFill>
                <a:blip r:embed="rId11"/>
                <a:stretch>
                  <a:fillRect l="-3509" r="-3070" b="-3478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uadroTexto 16"/>
              <p:cNvSpPr txBox="1"/>
              <p:nvPr/>
            </p:nvSpPr>
            <p:spPr>
              <a:xfrm>
                <a:off x="2847858" y="6010985"/>
                <a:ext cx="7950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−5&lt;0</m:t>
                      </m:r>
                    </m:oMath>
                  </m:oMathPara>
                </a14:m>
                <a:endParaRPr lang="es-CL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7858" y="6010985"/>
                <a:ext cx="795089" cy="276999"/>
              </a:xfrm>
              <a:prstGeom prst="rect">
                <a:avLst/>
              </a:prstGeom>
              <a:blipFill>
                <a:blip r:embed="rId12"/>
                <a:stretch>
                  <a:fillRect r="-6107" b="-1111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uadroTexto 17"/>
          <p:cNvSpPr txBox="1"/>
          <p:nvPr/>
        </p:nvSpPr>
        <p:spPr>
          <a:xfrm>
            <a:off x="576683" y="6259282"/>
            <a:ext cx="3861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VERDADERO!!!!!!!  LUEGO EL -5 ES PARTE DEL CONJUNTO SOLUCIÓN</a:t>
            </a:r>
            <a:endParaRPr lang="es-CL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uadroTexto 18"/>
              <p:cNvSpPr txBox="1"/>
              <p:nvPr/>
            </p:nvSpPr>
            <p:spPr>
              <a:xfrm>
                <a:off x="6666932" y="4162106"/>
                <a:ext cx="21560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0,1</m:t>
                      </m:r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∙0,1+0,1&gt;0,01</m:t>
                      </m:r>
                    </m:oMath>
                  </m:oMathPara>
                </a14:m>
                <a:endParaRPr lang="es-CL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9" name="Cuadro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6932" y="4162106"/>
                <a:ext cx="2156039" cy="276999"/>
              </a:xfrm>
              <a:prstGeom prst="rect">
                <a:avLst/>
              </a:prstGeom>
              <a:blipFill>
                <a:blip r:embed="rId13"/>
                <a:stretch>
                  <a:fillRect l="-1983" r="-1983" b="-888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uadroTexto 19"/>
              <p:cNvSpPr txBox="1"/>
              <p:nvPr/>
            </p:nvSpPr>
            <p:spPr>
              <a:xfrm>
                <a:off x="7011578" y="4672581"/>
                <a:ext cx="18113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0,0</m:t>
                      </m:r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1+0,1&gt;0,01</m:t>
                      </m:r>
                    </m:oMath>
                  </m:oMathPara>
                </a14:m>
                <a:endParaRPr lang="es-CL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0" name="CuadroTex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578" y="4672581"/>
                <a:ext cx="1811393" cy="276999"/>
              </a:xfrm>
              <a:prstGeom prst="rect">
                <a:avLst/>
              </a:prstGeom>
              <a:blipFill>
                <a:blip r:embed="rId14"/>
                <a:stretch>
                  <a:fillRect l="-2020" r="-2694" b="-869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uadroTexto 20"/>
              <p:cNvSpPr txBox="1"/>
              <p:nvPr/>
            </p:nvSpPr>
            <p:spPr>
              <a:xfrm>
                <a:off x="7618091" y="5198009"/>
                <a:ext cx="123110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0,11&gt;0,01</m:t>
                      </m:r>
                    </m:oMath>
                  </m:oMathPara>
                </a14:m>
                <a:endParaRPr lang="es-CL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1" name="Cuadro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8091" y="5198009"/>
                <a:ext cx="1231106" cy="276999"/>
              </a:xfrm>
              <a:prstGeom prst="rect">
                <a:avLst/>
              </a:prstGeom>
              <a:blipFill>
                <a:blip r:embed="rId15"/>
                <a:stretch>
                  <a:fillRect l="-3960" r="-3465" b="-888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uadroTexto 21"/>
          <p:cNvSpPr txBox="1"/>
          <p:nvPr/>
        </p:nvSpPr>
        <p:spPr>
          <a:xfrm>
            <a:off x="6302834" y="5641653"/>
            <a:ext cx="3861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VERDADERO!!!!!!!  LUEGO </a:t>
            </a:r>
            <a:r>
              <a:rPr lang="es-ES" smtClean="0">
                <a:solidFill>
                  <a:srgbClr val="FF0000"/>
                </a:solidFill>
              </a:rPr>
              <a:t>EL 0,1 ES </a:t>
            </a:r>
            <a:r>
              <a:rPr lang="es-ES" dirty="0" smtClean="0">
                <a:solidFill>
                  <a:srgbClr val="FF0000"/>
                </a:solidFill>
              </a:rPr>
              <a:t>PARTE DEL CONJUNTO SOLUCIÓN</a:t>
            </a:r>
            <a:endParaRPr lang="es-C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85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759" y="454169"/>
            <a:ext cx="10771477" cy="574715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5647" y="3522951"/>
            <a:ext cx="3883926" cy="62378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5647" y="5355215"/>
            <a:ext cx="3883926" cy="643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43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218" y="1122216"/>
            <a:ext cx="11344163" cy="4488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78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526" y="763732"/>
            <a:ext cx="11296098" cy="4805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77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9307" y="436729"/>
            <a:ext cx="1528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</a:rPr>
              <a:t>Previo</a:t>
            </a:r>
            <a:endParaRPr lang="es-CL" sz="2800" b="1" dirty="0">
              <a:solidFill>
                <a:schemeClr val="bg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787856" y="467506"/>
            <a:ext cx="7110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</a:rPr>
              <a:t>Recordar  “Desigualdades”</a:t>
            </a:r>
            <a:endParaRPr lang="es-CL" sz="2400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146411" y="1401598"/>
            <a:ext cx="9880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bg1"/>
                </a:solidFill>
              </a:rPr>
              <a:t>Una desigualdad en matemática, es una relación que se da entre dos valores cuando éstos son distintos (en caso que sean iguales, lo que se tiene es una igualdad)</a:t>
            </a:r>
            <a:endParaRPr lang="es-CL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8230" y="2520356"/>
            <a:ext cx="4817341" cy="3471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6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7306052" y="1519484"/>
            <a:ext cx="3348353" cy="646331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Un número </a:t>
            </a:r>
            <a:r>
              <a:rPr lang="es-ES" dirty="0" smtClean="0">
                <a:solidFill>
                  <a:schemeClr val="bg1"/>
                </a:solidFill>
              </a:rPr>
              <a:t>“a” </a:t>
            </a:r>
            <a:r>
              <a:rPr lang="es-ES" dirty="0">
                <a:solidFill>
                  <a:schemeClr val="bg1"/>
                </a:solidFill>
              </a:rPr>
              <a:t>es menor que </a:t>
            </a:r>
            <a:r>
              <a:rPr lang="es-ES" dirty="0" smtClean="0">
                <a:solidFill>
                  <a:schemeClr val="bg1"/>
                </a:solidFill>
              </a:rPr>
              <a:t>“b” </a:t>
            </a:r>
          </a:p>
          <a:p>
            <a:pPr algn="ctr"/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>
                <a:solidFill>
                  <a:schemeClr val="bg1"/>
                </a:solidFill>
              </a:rPr>
              <a:t>a &lt; b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550097" y="688487"/>
            <a:ext cx="24947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Tres es menor que cinco</a:t>
            </a:r>
          </a:p>
          <a:p>
            <a:pPr algn="ctr"/>
            <a:r>
              <a:rPr lang="es-ES" dirty="0">
                <a:solidFill>
                  <a:schemeClr val="bg1"/>
                </a:solidFill>
              </a:rPr>
              <a:t>3</a:t>
            </a:r>
            <a:r>
              <a:rPr lang="es-ES" dirty="0" smtClean="0">
                <a:solidFill>
                  <a:schemeClr val="bg1"/>
                </a:solidFill>
              </a:rPr>
              <a:t> &lt; 5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197592" y="1334818"/>
            <a:ext cx="5199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Porque 3 está a la izquierda del 5 en la recta numérica</a:t>
            </a:r>
            <a:endParaRPr lang="es-CL" dirty="0">
              <a:solidFill>
                <a:schemeClr val="bg1"/>
              </a:solidFill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5819" y="1816916"/>
            <a:ext cx="2156346" cy="1332742"/>
          </a:xfrm>
          <a:prstGeom prst="rect">
            <a:avLst/>
          </a:prstGeom>
        </p:spPr>
      </p:pic>
      <p:sp>
        <p:nvSpPr>
          <p:cNvPr id="14" name="Cerrar llave 13"/>
          <p:cNvSpPr/>
          <p:nvPr/>
        </p:nvSpPr>
        <p:spPr>
          <a:xfrm>
            <a:off x="6100551" y="532257"/>
            <a:ext cx="931167" cy="2784144"/>
          </a:xfrm>
          <a:prstGeom prst="rightBrace">
            <a:avLst>
              <a:gd name="adj1" fmla="val 8333"/>
              <a:gd name="adj2" fmla="val 4852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ángulo 17"/>
              <p:cNvSpPr/>
              <p:nvPr/>
            </p:nvSpPr>
            <p:spPr>
              <a:xfrm>
                <a:off x="7350114" y="4875005"/>
                <a:ext cx="3789179" cy="646331"/>
              </a:xfrm>
              <a:prstGeom prst="rect">
                <a:avLst/>
              </a:prstGeom>
              <a:ln w="28575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s-ES" dirty="0">
                    <a:solidFill>
                      <a:schemeClr val="bg1"/>
                    </a:solidFill>
                  </a:rPr>
                  <a:t>Un número </a:t>
                </a:r>
                <a:r>
                  <a:rPr lang="es-ES" dirty="0" smtClean="0">
                    <a:solidFill>
                      <a:schemeClr val="bg1"/>
                    </a:solidFill>
                  </a:rPr>
                  <a:t>“a” </a:t>
                </a:r>
                <a:r>
                  <a:rPr lang="es-ES" dirty="0">
                    <a:solidFill>
                      <a:schemeClr val="bg1"/>
                    </a:solidFill>
                  </a:rPr>
                  <a:t>es </a:t>
                </a:r>
                <a:r>
                  <a:rPr lang="es-ES" dirty="0" smtClean="0">
                    <a:solidFill>
                      <a:schemeClr val="bg1"/>
                    </a:solidFill>
                  </a:rPr>
                  <a:t>menor o igual a “b” </a:t>
                </a:r>
              </a:p>
              <a:p>
                <a:pPr algn="ctr"/>
                <a:r>
                  <a:rPr lang="es-ES" dirty="0" smtClean="0">
                    <a:solidFill>
                      <a:schemeClr val="bg1"/>
                    </a:solidFill>
                  </a:rPr>
                  <a:t> </a:t>
                </a:r>
                <a:r>
                  <a:rPr lang="es-ES" dirty="0">
                    <a:solidFill>
                      <a:schemeClr val="bg1"/>
                    </a:solidFill>
                  </a:rPr>
                  <a:t>a </a:t>
                </a:r>
                <a14:m>
                  <m:oMath xmlns:m="http://schemas.openxmlformats.org/officeDocument/2006/math">
                    <m:r>
                      <a:rPr lang="es-E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s-ES" dirty="0" smtClean="0">
                    <a:solidFill>
                      <a:schemeClr val="bg1"/>
                    </a:solidFill>
                  </a:rPr>
                  <a:t> </a:t>
                </a:r>
                <a:r>
                  <a:rPr lang="es-ES" dirty="0">
                    <a:solidFill>
                      <a:schemeClr val="bg1"/>
                    </a:solidFill>
                  </a:rPr>
                  <a:t>b</a:t>
                </a:r>
                <a:endParaRPr lang="es-C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Rectángulo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0114" y="4875005"/>
                <a:ext cx="3789179" cy="646331"/>
              </a:xfrm>
              <a:prstGeom prst="rect">
                <a:avLst/>
              </a:prstGeom>
              <a:blipFill>
                <a:blip r:embed="rId4"/>
                <a:stretch>
                  <a:fillRect l="-1118" t="-3604" b="-10811"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ángulo 18"/>
              <p:cNvSpPr/>
              <p:nvPr/>
            </p:nvSpPr>
            <p:spPr>
              <a:xfrm>
                <a:off x="2320963" y="4551839"/>
                <a:ext cx="295305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ES" dirty="0" smtClean="0">
                    <a:solidFill>
                      <a:schemeClr val="bg1"/>
                    </a:solidFill>
                  </a:rPr>
                  <a:t>Tres es menor o igual a cinco</a:t>
                </a:r>
              </a:p>
              <a:p>
                <a:pPr algn="ctr"/>
                <a:r>
                  <a:rPr lang="es-ES" dirty="0">
                    <a:solidFill>
                      <a:schemeClr val="bg1"/>
                    </a:solidFill>
                  </a:rPr>
                  <a:t>3</a:t>
                </a:r>
                <a:r>
                  <a:rPr lang="es-ES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s-E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s-ES" dirty="0" smtClean="0">
                    <a:solidFill>
                      <a:schemeClr val="bg1"/>
                    </a:solidFill>
                  </a:rPr>
                  <a:t> 5</a:t>
                </a:r>
                <a:endParaRPr lang="es-C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ángulo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0963" y="4551839"/>
                <a:ext cx="2953053" cy="646331"/>
              </a:xfrm>
              <a:prstGeom prst="rect">
                <a:avLst/>
              </a:prstGeom>
              <a:blipFill>
                <a:blip r:embed="rId5"/>
                <a:stretch>
                  <a:fillRect l="-1860" t="-5660" b="-1415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Cerrar llave 20"/>
          <p:cNvSpPr/>
          <p:nvPr/>
        </p:nvSpPr>
        <p:spPr>
          <a:xfrm>
            <a:off x="6144613" y="3887778"/>
            <a:ext cx="931167" cy="2784144"/>
          </a:xfrm>
          <a:prstGeom prst="rightBrace">
            <a:avLst>
              <a:gd name="adj1" fmla="val 8333"/>
              <a:gd name="adj2" fmla="val 4852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25819" y="5279850"/>
            <a:ext cx="2156346" cy="1271372"/>
          </a:xfrm>
          <a:prstGeom prst="rect">
            <a:avLst/>
          </a:prstGeom>
        </p:spPr>
      </p:pic>
      <p:sp>
        <p:nvSpPr>
          <p:cNvPr id="22" name="Llamada ovalada 21"/>
          <p:cNvSpPr/>
          <p:nvPr/>
        </p:nvSpPr>
        <p:spPr>
          <a:xfrm>
            <a:off x="1023582" y="2246823"/>
            <a:ext cx="1526515" cy="526904"/>
          </a:xfrm>
          <a:prstGeom prst="wedgeEllipseCallout">
            <a:avLst>
              <a:gd name="adj1" fmla="val 76302"/>
              <a:gd name="adj2" fmla="val 23563"/>
            </a:avLst>
          </a:prstGeom>
          <a:noFill/>
          <a:ln>
            <a:solidFill>
              <a:srgbClr val="2EFD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CuadroTexto 22"/>
          <p:cNvSpPr txBox="1"/>
          <p:nvPr/>
        </p:nvSpPr>
        <p:spPr>
          <a:xfrm>
            <a:off x="1144913" y="2325609"/>
            <a:ext cx="1405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Bola abierta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27" name="Llamada ovalada 26"/>
          <p:cNvSpPr/>
          <p:nvPr/>
        </p:nvSpPr>
        <p:spPr>
          <a:xfrm>
            <a:off x="1023582" y="5729277"/>
            <a:ext cx="1526515" cy="526904"/>
          </a:xfrm>
          <a:prstGeom prst="wedgeEllipseCallout">
            <a:avLst>
              <a:gd name="adj1" fmla="val 76302"/>
              <a:gd name="adj2" fmla="val 23563"/>
            </a:avLst>
          </a:prstGeom>
          <a:noFill/>
          <a:ln>
            <a:solidFill>
              <a:srgbClr val="2EFD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8" name="CuadroTexto 27"/>
          <p:cNvSpPr txBox="1"/>
          <p:nvPr/>
        </p:nvSpPr>
        <p:spPr>
          <a:xfrm>
            <a:off x="1144913" y="5808063"/>
            <a:ext cx="1405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Bola cerrada</a:t>
            </a:r>
            <a:endParaRPr lang="es-C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57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4" grpId="0" animBg="1"/>
      <p:bldP spid="18" grpId="0" animBg="1"/>
      <p:bldP spid="19" grpId="0"/>
      <p:bldP spid="21" grpId="0" animBg="1"/>
      <p:bldP spid="22" grpId="0" animBg="1"/>
      <p:bldP spid="23" grpId="0"/>
      <p:bldP spid="27" grpId="0" animBg="1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292406" y="1615023"/>
            <a:ext cx="3323282" cy="646331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Un número </a:t>
            </a:r>
            <a:r>
              <a:rPr lang="es-ES" dirty="0" smtClean="0">
                <a:solidFill>
                  <a:schemeClr val="bg1"/>
                </a:solidFill>
              </a:rPr>
              <a:t>“a” </a:t>
            </a:r>
            <a:r>
              <a:rPr lang="es-ES" dirty="0">
                <a:solidFill>
                  <a:schemeClr val="bg1"/>
                </a:solidFill>
              </a:rPr>
              <a:t>es </a:t>
            </a:r>
            <a:r>
              <a:rPr lang="es-ES" dirty="0" smtClean="0">
                <a:solidFill>
                  <a:schemeClr val="bg1"/>
                </a:solidFill>
              </a:rPr>
              <a:t>mayor </a:t>
            </a:r>
            <a:r>
              <a:rPr lang="es-ES" dirty="0">
                <a:solidFill>
                  <a:schemeClr val="bg1"/>
                </a:solidFill>
              </a:rPr>
              <a:t>que </a:t>
            </a:r>
            <a:r>
              <a:rPr lang="es-ES" dirty="0" smtClean="0">
                <a:solidFill>
                  <a:schemeClr val="bg1"/>
                </a:solidFill>
              </a:rPr>
              <a:t>“b” </a:t>
            </a:r>
          </a:p>
          <a:p>
            <a:pPr algn="ctr"/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>
                <a:solidFill>
                  <a:schemeClr val="bg1"/>
                </a:solidFill>
              </a:rPr>
              <a:t>a </a:t>
            </a:r>
            <a:r>
              <a:rPr lang="es-ES" dirty="0" smtClean="0">
                <a:solidFill>
                  <a:schemeClr val="bg1"/>
                </a:solidFill>
              </a:rPr>
              <a:t>&gt; </a:t>
            </a:r>
            <a:r>
              <a:rPr lang="es-ES" dirty="0">
                <a:solidFill>
                  <a:schemeClr val="bg1"/>
                </a:solidFill>
              </a:rPr>
              <a:t>b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536451" y="784026"/>
            <a:ext cx="22388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Cinco es mayor a tres</a:t>
            </a:r>
          </a:p>
          <a:p>
            <a:pPr algn="ctr"/>
            <a:r>
              <a:rPr lang="es-ES" dirty="0" smtClean="0">
                <a:solidFill>
                  <a:schemeClr val="bg1"/>
                </a:solidFill>
              </a:rPr>
              <a:t>5 &gt; 3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183946" y="1430357"/>
            <a:ext cx="5199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Porque 5 está a la derecha del 3 en la recta numérica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5" name="Cerrar llave 4"/>
          <p:cNvSpPr/>
          <p:nvPr/>
        </p:nvSpPr>
        <p:spPr>
          <a:xfrm>
            <a:off x="6086905" y="627796"/>
            <a:ext cx="931167" cy="2784144"/>
          </a:xfrm>
          <a:prstGeom prst="rightBrace">
            <a:avLst>
              <a:gd name="adj1" fmla="val 8333"/>
              <a:gd name="adj2" fmla="val 4852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/>
              <p:cNvSpPr/>
              <p:nvPr/>
            </p:nvSpPr>
            <p:spPr>
              <a:xfrm>
                <a:off x="7254580" y="4451925"/>
                <a:ext cx="3748077" cy="646331"/>
              </a:xfrm>
              <a:prstGeom prst="rect">
                <a:avLst/>
              </a:prstGeom>
              <a:ln w="28575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s-ES" dirty="0">
                    <a:solidFill>
                      <a:schemeClr val="bg1"/>
                    </a:solidFill>
                  </a:rPr>
                  <a:t>Un número </a:t>
                </a:r>
                <a:r>
                  <a:rPr lang="es-ES" dirty="0" smtClean="0">
                    <a:solidFill>
                      <a:schemeClr val="bg1"/>
                    </a:solidFill>
                  </a:rPr>
                  <a:t>“a” </a:t>
                </a:r>
                <a:r>
                  <a:rPr lang="es-ES" dirty="0">
                    <a:solidFill>
                      <a:schemeClr val="bg1"/>
                    </a:solidFill>
                  </a:rPr>
                  <a:t>es </a:t>
                </a:r>
                <a:r>
                  <a:rPr lang="es-ES" dirty="0" smtClean="0">
                    <a:solidFill>
                      <a:schemeClr val="bg1"/>
                    </a:solidFill>
                  </a:rPr>
                  <a:t>mayor o igual a “b” </a:t>
                </a:r>
              </a:p>
              <a:p>
                <a:pPr algn="ctr"/>
                <a:r>
                  <a:rPr lang="es-ES" dirty="0" smtClean="0">
                    <a:solidFill>
                      <a:schemeClr val="bg1"/>
                    </a:solidFill>
                  </a:rPr>
                  <a:t> </a:t>
                </a:r>
                <a:r>
                  <a:rPr lang="es-ES" dirty="0">
                    <a:solidFill>
                      <a:schemeClr val="bg1"/>
                    </a:solidFill>
                  </a:rPr>
                  <a:t>a </a:t>
                </a:r>
                <a14:m>
                  <m:oMath xmlns:m="http://schemas.openxmlformats.org/officeDocument/2006/math">
                    <m:r>
                      <a:rPr lang="es-E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s-ES" dirty="0" smtClean="0">
                    <a:solidFill>
                      <a:schemeClr val="bg1"/>
                    </a:solidFill>
                  </a:rPr>
                  <a:t> </a:t>
                </a:r>
                <a:r>
                  <a:rPr lang="es-ES" dirty="0">
                    <a:solidFill>
                      <a:schemeClr val="bg1"/>
                    </a:solidFill>
                  </a:rPr>
                  <a:t>b</a:t>
                </a:r>
                <a:endParaRPr lang="es-C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4580" y="4451925"/>
                <a:ext cx="3748077" cy="646331"/>
              </a:xfrm>
              <a:prstGeom prst="rect">
                <a:avLst/>
              </a:prstGeom>
              <a:blipFill>
                <a:blip r:embed="rId3"/>
                <a:stretch>
                  <a:fillRect l="-968" t="-2703" b="-10811"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/>
              <p:cNvSpPr/>
              <p:nvPr/>
            </p:nvSpPr>
            <p:spPr>
              <a:xfrm>
                <a:off x="2307317" y="4128759"/>
                <a:ext cx="304019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ES" dirty="0" smtClean="0">
                    <a:solidFill>
                      <a:schemeClr val="bg1"/>
                    </a:solidFill>
                  </a:rPr>
                  <a:t>Cinco es mayor o igual a cinco</a:t>
                </a:r>
              </a:p>
              <a:p>
                <a:pPr algn="ctr"/>
                <a:r>
                  <a:rPr lang="es-ES" dirty="0" smtClean="0">
                    <a:solidFill>
                      <a:schemeClr val="bg1"/>
                    </a:solidFill>
                  </a:rPr>
                  <a:t>5 </a:t>
                </a:r>
                <a14:m>
                  <m:oMath xmlns:m="http://schemas.openxmlformats.org/officeDocument/2006/math">
                    <m:r>
                      <a:rPr lang="es-E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s-ES" dirty="0" smtClean="0">
                    <a:solidFill>
                      <a:schemeClr val="bg1"/>
                    </a:solidFill>
                  </a:rPr>
                  <a:t> 3</a:t>
                </a:r>
                <a:endParaRPr lang="es-C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7317" y="4128759"/>
                <a:ext cx="3040191" cy="646331"/>
              </a:xfrm>
              <a:prstGeom prst="rect">
                <a:avLst/>
              </a:prstGeom>
              <a:blipFill>
                <a:blip r:embed="rId4"/>
                <a:stretch>
                  <a:fillRect l="-1603" t="-4717" r="-1002" b="-1415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errar llave 7"/>
          <p:cNvSpPr/>
          <p:nvPr/>
        </p:nvSpPr>
        <p:spPr>
          <a:xfrm>
            <a:off x="6130967" y="3464698"/>
            <a:ext cx="931167" cy="2784144"/>
          </a:xfrm>
          <a:prstGeom prst="rightBrace">
            <a:avLst>
              <a:gd name="adj1" fmla="val 8333"/>
              <a:gd name="adj2" fmla="val 4852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7280" y="4775090"/>
            <a:ext cx="2280263" cy="124378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87279" y="1784878"/>
            <a:ext cx="2280263" cy="1322283"/>
          </a:xfrm>
          <a:prstGeom prst="rect">
            <a:avLst/>
          </a:prstGeom>
        </p:spPr>
      </p:pic>
      <p:sp>
        <p:nvSpPr>
          <p:cNvPr id="11" name="Llamada ovalada 10"/>
          <p:cNvSpPr/>
          <p:nvPr/>
        </p:nvSpPr>
        <p:spPr>
          <a:xfrm>
            <a:off x="1009936" y="2187800"/>
            <a:ext cx="1526515" cy="526904"/>
          </a:xfrm>
          <a:prstGeom prst="wedgeEllipseCallout">
            <a:avLst>
              <a:gd name="adj1" fmla="val 76302"/>
              <a:gd name="adj2" fmla="val 23563"/>
            </a:avLst>
          </a:prstGeom>
          <a:noFill/>
          <a:ln>
            <a:solidFill>
              <a:srgbClr val="2EFD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CuadroTexto 11"/>
          <p:cNvSpPr txBox="1"/>
          <p:nvPr/>
        </p:nvSpPr>
        <p:spPr>
          <a:xfrm>
            <a:off x="1131267" y="2266586"/>
            <a:ext cx="1405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Bola abierta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3" name="Llamada ovalada 12"/>
          <p:cNvSpPr/>
          <p:nvPr/>
        </p:nvSpPr>
        <p:spPr>
          <a:xfrm>
            <a:off x="1131267" y="5184319"/>
            <a:ext cx="1526515" cy="526904"/>
          </a:xfrm>
          <a:prstGeom prst="wedgeEllipseCallout">
            <a:avLst>
              <a:gd name="adj1" fmla="val 76302"/>
              <a:gd name="adj2" fmla="val 23563"/>
            </a:avLst>
          </a:prstGeom>
          <a:noFill/>
          <a:ln>
            <a:solidFill>
              <a:srgbClr val="2EFD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CuadroTexto 13"/>
          <p:cNvSpPr txBox="1"/>
          <p:nvPr/>
        </p:nvSpPr>
        <p:spPr>
          <a:xfrm>
            <a:off x="1252598" y="5263105"/>
            <a:ext cx="1405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Bola cerrada</a:t>
            </a:r>
            <a:endParaRPr lang="es-C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06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6" grpId="0" animBg="1"/>
      <p:bldP spid="7" grpId="0"/>
      <p:bldP spid="8" grpId="0" animBg="1"/>
      <p:bldP spid="11" grpId="0" animBg="1"/>
      <p:bldP spid="12" grpId="0"/>
      <p:bldP spid="13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04716" y="423081"/>
            <a:ext cx="5936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PRACTIQUEMOS LO ANTERIOR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04716" y="792413"/>
            <a:ext cx="8284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En cada recta numérica, marcar lo expresado en las desigualdades dadas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132764" y="1446663"/>
            <a:ext cx="1310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a)   y &lt; 3</a:t>
            </a:r>
            <a:endParaRPr lang="es-CL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1132765" y="2499815"/>
                <a:ext cx="13101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>
                    <a:solidFill>
                      <a:schemeClr val="bg1"/>
                    </a:solidFill>
                  </a:rPr>
                  <a:t>b</a:t>
                </a:r>
                <a:r>
                  <a:rPr lang="es-ES" dirty="0" smtClean="0">
                    <a:solidFill>
                      <a:schemeClr val="bg1"/>
                    </a:solidFill>
                  </a:rPr>
                  <a:t>)   x </a:t>
                </a:r>
                <a14:m>
                  <m:oMath xmlns:m="http://schemas.openxmlformats.org/officeDocument/2006/math">
                    <m:r>
                      <a:rPr lang="es-E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s-ES" dirty="0" smtClean="0">
                    <a:solidFill>
                      <a:schemeClr val="bg1"/>
                    </a:solidFill>
                  </a:rPr>
                  <a:t> -2</a:t>
                </a:r>
                <a:endParaRPr lang="es-C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765" y="2499815"/>
                <a:ext cx="1310185" cy="369332"/>
              </a:xfrm>
              <a:prstGeom prst="rect">
                <a:avLst/>
              </a:prstGeom>
              <a:blipFill>
                <a:blip r:embed="rId3"/>
                <a:stretch>
                  <a:fillRect l="-4186" t="-8197" b="-2459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1132765" y="3512024"/>
                <a:ext cx="13101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 smtClean="0">
                    <a:solidFill>
                      <a:schemeClr val="bg1"/>
                    </a:solidFill>
                  </a:rPr>
                  <a:t>c)   x </a:t>
                </a:r>
                <a14:m>
                  <m:oMath xmlns:m="http://schemas.openxmlformats.org/officeDocument/2006/math">
                    <m:r>
                      <a:rPr lang="es-E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s-ES" dirty="0" smtClean="0">
                    <a:solidFill>
                      <a:schemeClr val="bg1"/>
                    </a:solidFill>
                  </a:rPr>
                  <a:t> 2</a:t>
                </a:r>
                <a:endParaRPr lang="es-C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765" y="3512024"/>
                <a:ext cx="1310185" cy="369332"/>
              </a:xfrm>
              <a:prstGeom prst="rect">
                <a:avLst/>
              </a:prstGeom>
              <a:blipFill>
                <a:blip r:embed="rId4"/>
                <a:stretch>
                  <a:fillRect l="-4186" t="-8197" b="-2459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1132765" y="4524233"/>
                <a:ext cx="13101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>
                    <a:solidFill>
                      <a:schemeClr val="bg1"/>
                    </a:solidFill>
                  </a:rPr>
                  <a:t>d</a:t>
                </a:r>
                <a:r>
                  <a:rPr lang="es-ES" dirty="0" smtClean="0">
                    <a:solidFill>
                      <a:schemeClr val="bg1"/>
                    </a:solidFill>
                  </a:rPr>
                  <a:t>)   x </a:t>
                </a:r>
                <a14:m>
                  <m:oMath xmlns:m="http://schemas.openxmlformats.org/officeDocument/2006/math">
                    <m:r>
                      <a:rPr lang="es-E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s-ES" dirty="0" smtClean="0">
                    <a:solidFill>
                      <a:schemeClr val="bg1"/>
                    </a:solidFill>
                  </a:rPr>
                  <a:t> -1</a:t>
                </a:r>
                <a:endParaRPr lang="es-C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765" y="4524233"/>
                <a:ext cx="1310185" cy="369332"/>
              </a:xfrm>
              <a:prstGeom prst="rect">
                <a:avLst/>
              </a:prstGeom>
              <a:blipFill>
                <a:blip r:embed="rId5"/>
                <a:stretch>
                  <a:fillRect l="-4186" t="-8197" b="-2459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uadroTexto 7"/>
          <p:cNvSpPr txBox="1"/>
          <p:nvPr/>
        </p:nvSpPr>
        <p:spPr>
          <a:xfrm>
            <a:off x="1132764" y="5536442"/>
            <a:ext cx="2115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e)   -3 &lt; x &lt; 1</a:t>
            </a:r>
            <a:endParaRPr lang="es-CL" dirty="0">
              <a:solidFill>
                <a:schemeClr val="bg1"/>
              </a:solidFill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36972" y="1194103"/>
            <a:ext cx="5723686" cy="874452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36972" y="1237910"/>
            <a:ext cx="5723686" cy="823831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36972" y="2408007"/>
            <a:ext cx="5778727" cy="676478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36971" y="4339956"/>
            <a:ext cx="5762533" cy="805251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36972" y="5330942"/>
            <a:ext cx="5768678" cy="709639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646894" y="5355886"/>
            <a:ext cx="5778727" cy="635445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636972" y="2470241"/>
            <a:ext cx="5751206" cy="637765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636972" y="3380492"/>
            <a:ext cx="5784852" cy="679893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636971" y="3384660"/>
            <a:ext cx="5751207" cy="655121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646894" y="4483596"/>
            <a:ext cx="5713762" cy="675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27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80109" y="249381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</a:rPr>
              <a:t>INECUACIONES</a:t>
            </a:r>
            <a:endParaRPr lang="es-CL" sz="2800" b="1" dirty="0">
              <a:solidFill>
                <a:schemeClr val="bg1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80109" y="938855"/>
            <a:ext cx="87283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U</a:t>
            </a:r>
            <a:r>
              <a:rPr lang="es-ES" dirty="0" smtClean="0">
                <a:solidFill>
                  <a:schemeClr val="bg1"/>
                </a:solidFill>
              </a:rPr>
              <a:t>na </a:t>
            </a:r>
            <a:r>
              <a:rPr lang="es-ES" dirty="0">
                <a:solidFill>
                  <a:schemeClr val="bg1"/>
                </a:solidFill>
              </a:rPr>
              <a:t>inecuación es una desigualdad en la que al menos uno de sus términos es desconocido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80109" y="1474441"/>
            <a:ext cx="28678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Ejemplo</a:t>
            </a:r>
          </a:p>
          <a:p>
            <a:endParaRPr lang="es-CL" dirty="0" smtClean="0">
              <a:solidFill>
                <a:schemeClr val="bg1"/>
              </a:solidFill>
            </a:endParaRPr>
          </a:p>
          <a:p>
            <a:r>
              <a:rPr lang="es-CL" dirty="0" smtClean="0">
                <a:solidFill>
                  <a:schemeClr val="bg1"/>
                </a:solidFill>
              </a:rPr>
              <a:t>             x </a:t>
            </a:r>
            <a:r>
              <a:rPr lang="es-CL" dirty="0">
                <a:solidFill>
                  <a:schemeClr val="bg1"/>
                </a:solidFill>
              </a:rPr>
              <a:t>+ 2 &lt; 40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80109" y="2564025"/>
            <a:ext cx="117209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Resolver una inecuación es encontrar todos los valores que la hacen verdadera. A esto lo llamaremos conjunto solución de la inecuación y lo representaremos con una expresión.</a:t>
            </a:r>
            <a:endParaRPr lang="es-CL" dirty="0">
              <a:solidFill>
                <a:schemeClr val="bg1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3632432"/>
            <a:ext cx="3971059" cy="1355203"/>
          </a:xfrm>
          <a:prstGeom prst="rect">
            <a:avLst/>
          </a:prstGeom>
        </p:spPr>
      </p:pic>
      <p:sp>
        <p:nvSpPr>
          <p:cNvPr id="7" name="Llamada rectangular 6"/>
          <p:cNvSpPr/>
          <p:nvPr/>
        </p:nvSpPr>
        <p:spPr>
          <a:xfrm>
            <a:off x="10760704" y="37586"/>
            <a:ext cx="1419367" cy="753983"/>
          </a:xfrm>
          <a:prstGeom prst="wedgeRectCallout">
            <a:avLst>
              <a:gd name="adj1" fmla="val -64102"/>
              <a:gd name="adj2" fmla="val 3172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CuadroTexto 7"/>
          <p:cNvSpPr txBox="1"/>
          <p:nvPr/>
        </p:nvSpPr>
        <p:spPr>
          <a:xfrm>
            <a:off x="10856238" y="145238"/>
            <a:ext cx="1323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Página 102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Texto Guía</a:t>
            </a:r>
            <a:endParaRPr lang="es-CL" dirty="0">
              <a:solidFill>
                <a:schemeClr val="bg1"/>
              </a:solidFill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6698" y="5831786"/>
            <a:ext cx="8156638" cy="533889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01500" y="5106427"/>
            <a:ext cx="7907034" cy="60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336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80108" y="285520"/>
            <a:ext cx="105805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/>
            <a:r>
              <a:rPr lang="es-ES" dirty="0">
                <a:solidFill>
                  <a:schemeClr val="bg1"/>
                </a:solidFill>
              </a:rPr>
              <a:t>2. Escribe la inecuación representada en cada balanza. Considera que cada esfera es la incógnita y cada cubo representa una unidad</a:t>
            </a:r>
            <a:r>
              <a:rPr lang="es-ES" dirty="0" smtClean="0">
                <a:solidFill>
                  <a:schemeClr val="bg1"/>
                </a:solidFill>
              </a:rPr>
              <a:t>.</a:t>
            </a:r>
          </a:p>
          <a:p>
            <a:pPr marL="182563" indent="-182563"/>
            <a:endParaRPr lang="es-ES" dirty="0" smtClean="0">
              <a:solidFill>
                <a:schemeClr val="bg1"/>
              </a:solidFill>
            </a:endParaRPr>
          </a:p>
          <a:p>
            <a:pPr marL="182563" indent="-182563"/>
            <a:r>
              <a:rPr lang="es-ES" dirty="0">
                <a:solidFill>
                  <a:schemeClr val="bg1"/>
                </a:solidFill>
              </a:rPr>
              <a:t>3. Resuelve cada inecuación de la actividad anterior despejando la incógnita y utilizando operaciones inversas.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Llamada rectangular 2"/>
          <p:cNvSpPr/>
          <p:nvPr/>
        </p:nvSpPr>
        <p:spPr>
          <a:xfrm>
            <a:off x="10760704" y="37586"/>
            <a:ext cx="1419367" cy="753983"/>
          </a:xfrm>
          <a:prstGeom prst="wedgeRectCallout">
            <a:avLst>
              <a:gd name="adj1" fmla="val -64102"/>
              <a:gd name="adj2" fmla="val 3172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CuadroTexto 3"/>
          <p:cNvSpPr txBox="1"/>
          <p:nvPr/>
        </p:nvSpPr>
        <p:spPr>
          <a:xfrm>
            <a:off x="10856238" y="145238"/>
            <a:ext cx="1323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Página 103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Texto Guía</a:t>
            </a:r>
            <a:endParaRPr lang="es-CL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505" y="1733783"/>
            <a:ext cx="3280117" cy="1845066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1210993" y="3826783"/>
            <a:ext cx="1899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8e + 6 &gt; 6e + 16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540955" y="3826783"/>
            <a:ext cx="635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/-6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580856" y="4271351"/>
            <a:ext cx="1560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8e &gt; 6e + 10 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521612" y="4259383"/>
            <a:ext cx="656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/-6e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661744" y="4691983"/>
            <a:ext cx="1222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2e  &gt; 10 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3493477" y="4691983"/>
            <a:ext cx="656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/:2</a:t>
            </a:r>
            <a:endParaRPr lang="es-CL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/>
              <p:cNvSpPr txBox="1"/>
              <p:nvPr/>
            </p:nvSpPr>
            <p:spPr>
              <a:xfrm>
                <a:off x="1770904" y="5124583"/>
                <a:ext cx="907556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L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5" name="Cuadro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0904" y="5124583"/>
                <a:ext cx="907556" cy="5186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uadroTexto 15"/>
          <p:cNvSpPr txBox="1"/>
          <p:nvPr/>
        </p:nvSpPr>
        <p:spPr>
          <a:xfrm>
            <a:off x="1661744" y="5773748"/>
            <a:ext cx="1222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e  &gt; 5 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1105192" y="6186897"/>
            <a:ext cx="2110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“e” es mayor a cinco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5205047" y="1716256"/>
            <a:ext cx="2222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En la recta numérica: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5205046" y="2799625"/>
            <a:ext cx="6710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Significa que para que el lado izquierdo de la balanza siga siendo el más pesado,  las esferas deben pesar mas que cinco.</a:t>
            </a:r>
            <a:endParaRPr lang="es-CL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/>
              <p:cNvSpPr txBox="1"/>
              <p:nvPr/>
            </p:nvSpPr>
            <p:spPr>
              <a:xfrm>
                <a:off x="5205046" y="3578849"/>
                <a:ext cx="6414867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 smtClean="0">
                    <a:solidFill>
                      <a:schemeClr val="bg1"/>
                    </a:solidFill>
                  </a:rPr>
                  <a:t>Ejemplos</a:t>
                </a:r>
              </a:p>
              <a:p>
                <a:endParaRPr lang="es-ES" dirty="0">
                  <a:solidFill>
                    <a:schemeClr val="bg1"/>
                  </a:solidFill>
                </a:endParaRPr>
              </a:p>
              <a:p>
                <a:pPr marL="285750" indent="-285750">
                  <a:buFontTx/>
                  <a:buChar char="-"/>
                </a:pPr>
                <a:r>
                  <a:rPr lang="es-ES" dirty="0" smtClean="0">
                    <a:solidFill>
                      <a:schemeClr val="bg1"/>
                    </a:solidFill>
                  </a:rPr>
                  <a:t>Si e = 6                      8</a:t>
                </a:r>
                <a14:m>
                  <m:oMath xmlns:m="http://schemas.openxmlformats.org/officeDocument/2006/math">
                    <m:r>
                      <a:rPr lang="es-ES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s-E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6 </m:t>
                    </m:r>
                  </m:oMath>
                </a14:m>
                <a:r>
                  <a:rPr lang="es-ES" dirty="0" smtClean="0">
                    <a:solidFill>
                      <a:schemeClr val="bg1"/>
                    </a:solidFill>
                  </a:rPr>
                  <a:t>+ 6                      </a:t>
                </a:r>
                <a:r>
                  <a:rPr lang="es-ES" dirty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6</a:t>
                </a:r>
                <a14:m>
                  <m:oMath xmlns:m="http://schemas.openxmlformats.org/officeDocument/2006/math">
                    <m:r>
                      <a:rPr lang="es-ES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∙6+16</m:t>
                    </m:r>
                  </m:oMath>
                </a14:m>
                <a:endParaRPr lang="es-ES" b="0" dirty="0" smtClean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r>
                  <a:rPr lang="es-ES" dirty="0" smtClean="0">
                    <a:solidFill>
                      <a:schemeClr val="bg1"/>
                    </a:solidFill>
                  </a:rPr>
                  <a:t>                                      48  +  6                      36   +  16 </a:t>
                </a:r>
              </a:p>
              <a:p>
                <a:r>
                  <a:rPr lang="es-ES" dirty="0">
                    <a:solidFill>
                      <a:schemeClr val="bg1"/>
                    </a:solidFill>
                  </a:rPr>
                  <a:t> </a:t>
                </a:r>
                <a:r>
                  <a:rPr lang="es-ES" dirty="0" smtClean="0">
                    <a:solidFill>
                      <a:schemeClr val="bg1"/>
                    </a:solidFill>
                  </a:rPr>
                  <a:t>                                          54               &gt;              52</a:t>
                </a:r>
                <a:endParaRPr lang="es-C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CuadroTex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5046" y="3578849"/>
                <a:ext cx="6414867" cy="1477328"/>
              </a:xfrm>
              <a:prstGeom prst="rect">
                <a:avLst/>
              </a:prstGeom>
              <a:blipFill>
                <a:blip r:embed="rId5"/>
                <a:stretch>
                  <a:fillRect l="-856" t="-2066" b="-578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/>
              <p:cNvSpPr txBox="1"/>
              <p:nvPr/>
            </p:nvSpPr>
            <p:spPr>
              <a:xfrm>
                <a:off x="5205046" y="5075313"/>
                <a:ext cx="6414867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Tx/>
                  <a:buChar char="-"/>
                </a:pPr>
                <a:r>
                  <a:rPr lang="es-ES" dirty="0" smtClean="0">
                    <a:solidFill>
                      <a:schemeClr val="bg1"/>
                    </a:solidFill>
                  </a:rPr>
                  <a:t>Si e = 5                  8</a:t>
                </a:r>
                <a14:m>
                  <m:oMath xmlns:m="http://schemas.openxmlformats.org/officeDocument/2006/math">
                    <m:r>
                      <a:rPr lang="es-E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nor/>
                      </m:rPr>
                      <a:rPr lang="es-ES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m:rPr>
                        <m:nor/>
                      </m:rPr>
                      <a:rPr lang="es-E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r>
                      <m:rPr>
                        <m:nor/>
                      </m:rPr>
                      <a:rPr lang="es-ES" dirty="0">
                        <a:solidFill>
                          <a:schemeClr val="bg1"/>
                        </a:solidFill>
                      </a:rPr>
                      <m:t>6 </m:t>
                    </m:r>
                  </m:oMath>
                </a14:m>
                <a:r>
                  <a:rPr lang="es-ES" b="0" dirty="0" smtClean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                           6</a:t>
                </a:r>
                <a14:m>
                  <m:oMath xmlns:m="http://schemas.openxmlformats.org/officeDocument/2006/math">
                    <m:r>
                      <a:rPr lang="es-E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∙5</m:t>
                    </m:r>
                    <m:r>
                      <a:rPr lang="es-ES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+16</m:t>
                    </m:r>
                  </m:oMath>
                </a14:m>
                <a:endParaRPr lang="es-ES" b="0" dirty="0" smtClean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r>
                  <a:rPr lang="es-ES" dirty="0" smtClean="0">
                    <a:solidFill>
                      <a:schemeClr val="bg1"/>
                    </a:solidFill>
                  </a:rPr>
                  <a:t>                                    40 + 6                           30   +  16 </a:t>
                </a:r>
              </a:p>
              <a:p>
                <a:r>
                  <a:rPr lang="es-ES" dirty="0">
                    <a:solidFill>
                      <a:schemeClr val="bg1"/>
                    </a:solidFill>
                  </a:rPr>
                  <a:t> </a:t>
                </a:r>
                <a:r>
                  <a:rPr lang="es-ES" dirty="0" smtClean="0">
                    <a:solidFill>
                      <a:schemeClr val="bg1"/>
                    </a:solidFill>
                  </a:rPr>
                  <a:t>                                      46                   =              46</a:t>
                </a:r>
              </a:p>
              <a:p>
                <a:r>
                  <a:rPr lang="es-ES" dirty="0" smtClean="0">
                    <a:solidFill>
                      <a:schemeClr val="bg1"/>
                    </a:solidFill>
                  </a:rPr>
                  <a:t>La balanza se mantendría equilibrada y por lo tanto estaríamos en presencia de una ecuación y NO UNA INECUACIÓN</a:t>
                </a:r>
                <a:endParaRPr lang="es-C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CuadroTexto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5046" y="5075313"/>
                <a:ext cx="6414867" cy="1477328"/>
              </a:xfrm>
              <a:prstGeom prst="rect">
                <a:avLst/>
              </a:prstGeom>
              <a:blipFill>
                <a:blip r:embed="rId6"/>
                <a:stretch>
                  <a:fillRect l="-856" t="-2479" b="-578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magen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02604" y="2085164"/>
            <a:ext cx="3555044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67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58" y="236952"/>
            <a:ext cx="4027212" cy="184506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975466" y="2233510"/>
            <a:ext cx="1899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4</a:t>
            </a:r>
            <a:r>
              <a:rPr lang="es-ES" dirty="0" smtClean="0">
                <a:solidFill>
                  <a:schemeClr val="bg1"/>
                </a:solidFill>
              </a:rPr>
              <a:t>e + 12 &gt; 8e + 4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305428" y="2233510"/>
            <a:ext cx="519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/-4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003177" y="2666110"/>
            <a:ext cx="1419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4e + 8  &gt; 8e 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3286085" y="2666110"/>
            <a:ext cx="656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/-4e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426217" y="3098710"/>
            <a:ext cx="1222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8  &gt; 4e 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257950" y="3098710"/>
            <a:ext cx="656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/:4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451586" y="3468042"/>
            <a:ext cx="1222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2</a:t>
            </a:r>
            <a:r>
              <a:rPr lang="es-ES" dirty="0" smtClean="0">
                <a:solidFill>
                  <a:schemeClr val="bg1"/>
                </a:solidFill>
              </a:rPr>
              <a:t>  &gt; e 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798289" y="3837374"/>
            <a:ext cx="2110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“e” es menor a dos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5323107" y="236952"/>
            <a:ext cx="2222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En la recta numérica:</a:t>
            </a:r>
            <a:endParaRPr lang="es-CL" dirty="0">
              <a:solidFill>
                <a:schemeClr val="bg1"/>
              </a:solidFill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8998" y="732558"/>
            <a:ext cx="3312104" cy="736023"/>
          </a:xfrm>
          <a:prstGeom prst="rect">
            <a:avLst/>
          </a:prstGeom>
        </p:spPr>
      </p:pic>
      <p:sp>
        <p:nvSpPr>
          <p:cNvPr id="15" name="CuadroTexto 14"/>
          <p:cNvSpPr txBox="1"/>
          <p:nvPr/>
        </p:nvSpPr>
        <p:spPr>
          <a:xfrm>
            <a:off x="5188850" y="1758852"/>
            <a:ext cx="6710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Significa que para que el lado izquierdo de la balanza siga siendo el más pesado,  las esferas deben valer menos que dos.</a:t>
            </a:r>
            <a:endParaRPr lang="es-CL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/>
              <p:cNvSpPr txBox="1"/>
              <p:nvPr/>
            </p:nvSpPr>
            <p:spPr>
              <a:xfrm>
                <a:off x="5188850" y="2538076"/>
                <a:ext cx="6414867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 smtClean="0">
                    <a:solidFill>
                      <a:schemeClr val="bg1"/>
                    </a:solidFill>
                  </a:rPr>
                  <a:t>Ejemplos</a:t>
                </a:r>
              </a:p>
              <a:p>
                <a:endParaRPr lang="es-ES" dirty="0">
                  <a:solidFill>
                    <a:schemeClr val="bg1"/>
                  </a:solidFill>
                </a:endParaRPr>
              </a:p>
              <a:p>
                <a:pPr marL="285750" indent="-285750">
                  <a:buFontTx/>
                  <a:buChar char="-"/>
                </a:pPr>
                <a:r>
                  <a:rPr lang="es-ES" dirty="0" smtClean="0">
                    <a:solidFill>
                      <a:schemeClr val="bg1"/>
                    </a:solidFill>
                  </a:rPr>
                  <a:t>Si e = 1           4</a:t>
                </a:r>
                <a14:m>
                  <m:oMath xmlns:m="http://schemas.openxmlformats.org/officeDocument/2006/math">
                    <m:r>
                      <a:rPr lang="es-ES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s-E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s-ES" dirty="0" smtClean="0">
                    <a:solidFill>
                      <a:schemeClr val="bg1"/>
                    </a:solidFill>
                  </a:rPr>
                  <a:t>+ 12                      </a:t>
                </a:r>
                <a:r>
                  <a:rPr lang="es-ES" dirty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8</a:t>
                </a:r>
                <a14:m>
                  <m:oMath xmlns:m="http://schemas.openxmlformats.org/officeDocument/2006/math">
                    <m:r>
                      <a:rPr lang="es-ES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∙1+4</m:t>
                    </m:r>
                  </m:oMath>
                </a14:m>
                <a:endParaRPr lang="es-ES" b="0" dirty="0" smtClean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r>
                  <a:rPr lang="es-ES" dirty="0" smtClean="0">
                    <a:solidFill>
                      <a:schemeClr val="bg1"/>
                    </a:solidFill>
                  </a:rPr>
                  <a:t>                            4  +  12                       8   +  4 </a:t>
                </a:r>
              </a:p>
              <a:p>
                <a:r>
                  <a:rPr lang="es-ES" dirty="0">
                    <a:solidFill>
                      <a:schemeClr val="bg1"/>
                    </a:solidFill>
                  </a:rPr>
                  <a:t> </a:t>
                </a:r>
                <a:r>
                  <a:rPr lang="es-ES" dirty="0" smtClean="0">
                    <a:solidFill>
                      <a:schemeClr val="bg1"/>
                    </a:solidFill>
                  </a:rPr>
                  <a:t>                              16                  &gt;             12</a:t>
                </a:r>
                <a:endParaRPr lang="es-C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Cuadro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8850" y="2538076"/>
                <a:ext cx="6414867" cy="1477328"/>
              </a:xfrm>
              <a:prstGeom prst="rect">
                <a:avLst/>
              </a:prstGeom>
              <a:blipFill>
                <a:blip r:embed="rId5"/>
                <a:stretch>
                  <a:fillRect l="-760" t="-2058" b="-535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/>
              <p:cNvSpPr txBox="1"/>
              <p:nvPr/>
            </p:nvSpPr>
            <p:spPr>
              <a:xfrm>
                <a:off x="5188850" y="4034540"/>
                <a:ext cx="6414867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Tx/>
                  <a:buChar char="-"/>
                </a:pPr>
                <a:r>
                  <a:rPr lang="es-ES" dirty="0" smtClean="0">
                    <a:solidFill>
                      <a:schemeClr val="bg1"/>
                    </a:solidFill>
                  </a:rPr>
                  <a:t>Si e = 2              </a:t>
                </a:r>
                <a:r>
                  <a:rPr lang="es-ES" dirty="0">
                    <a:solidFill>
                      <a:schemeClr val="bg1"/>
                    </a:solidFill>
                  </a:rPr>
                  <a:t>4</a:t>
                </a:r>
                <a14:m>
                  <m:oMath xmlns:m="http://schemas.openxmlformats.org/officeDocument/2006/math">
                    <m:r>
                      <a:rPr lang="es-ES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s-E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s-ES" dirty="0">
                    <a:solidFill>
                      <a:schemeClr val="bg1"/>
                    </a:solidFill>
                  </a:rPr>
                  <a:t>+ 12                      </a:t>
                </a:r>
                <a:r>
                  <a:rPr lang="es-ES" dirty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8</a:t>
                </a:r>
                <a14:m>
                  <m:oMath xmlns:m="http://schemas.openxmlformats.org/officeDocument/2006/math">
                    <m:r>
                      <a:rPr lang="es-E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s-ES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s-E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+4</m:t>
                    </m:r>
                  </m:oMath>
                </a14:m>
                <a:endParaRPr lang="es-ES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r>
                  <a:rPr lang="es-ES" dirty="0">
                    <a:solidFill>
                      <a:schemeClr val="bg1"/>
                    </a:solidFill>
                  </a:rPr>
                  <a:t>                          </a:t>
                </a:r>
                <a:r>
                  <a:rPr lang="es-ES" dirty="0" smtClean="0">
                    <a:solidFill>
                      <a:schemeClr val="bg1"/>
                    </a:solidFill>
                  </a:rPr>
                  <a:t>       </a:t>
                </a:r>
                <a:r>
                  <a:rPr lang="es-ES" dirty="0">
                    <a:solidFill>
                      <a:schemeClr val="bg1"/>
                    </a:solidFill>
                  </a:rPr>
                  <a:t>8</a:t>
                </a:r>
                <a:r>
                  <a:rPr lang="es-ES" dirty="0" smtClean="0">
                    <a:solidFill>
                      <a:schemeClr val="bg1"/>
                    </a:solidFill>
                  </a:rPr>
                  <a:t> </a:t>
                </a:r>
                <a:r>
                  <a:rPr lang="es-ES" dirty="0">
                    <a:solidFill>
                      <a:schemeClr val="bg1"/>
                    </a:solidFill>
                  </a:rPr>
                  <a:t>+  12                      </a:t>
                </a:r>
                <a:r>
                  <a:rPr lang="es-ES" dirty="0" smtClean="0">
                    <a:solidFill>
                      <a:schemeClr val="bg1"/>
                    </a:solidFill>
                  </a:rPr>
                  <a:t>16 </a:t>
                </a:r>
                <a:r>
                  <a:rPr lang="es-ES" dirty="0">
                    <a:solidFill>
                      <a:schemeClr val="bg1"/>
                    </a:solidFill>
                  </a:rPr>
                  <a:t>+  4 </a:t>
                </a:r>
              </a:p>
              <a:p>
                <a:r>
                  <a:rPr lang="es-ES" dirty="0">
                    <a:solidFill>
                      <a:schemeClr val="bg1"/>
                    </a:solidFill>
                  </a:rPr>
                  <a:t>                               </a:t>
                </a:r>
                <a:r>
                  <a:rPr lang="es-ES" dirty="0" smtClean="0">
                    <a:solidFill>
                      <a:schemeClr val="bg1"/>
                    </a:solidFill>
                  </a:rPr>
                  <a:t>     20               =            20</a:t>
                </a:r>
                <a:endParaRPr lang="es-CL" dirty="0">
                  <a:solidFill>
                    <a:schemeClr val="bg1"/>
                  </a:solidFill>
                </a:endParaRPr>
              </a:p>
              <a:p>
                <a:r>
                  <a:rPr lang="es-ES" dirty="0" smtClean="0">
                    <a:solidFill>
                      <a:schemeClr val="bg1"/>
                    </a:solidFill>
                  </a:rPr>
                  <a:t>La balanza se mantendría equilibrada y por lo tanto estaríamos en presencia de una ecuación</a:t>
                </a:r>
                <a:endParaRPr lang="es-C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8850" y="4034540"/>
                <a:ext cx="6414867" cy="1477328"/>
              </a:xfrm>
              <a:prstGeom prst="rect">
                <a:avLst/>
              </a:prstGeom>
              <a:blipFill>
                <a:blip r:embed="rId6"/>
                <a:stretch>
                  <a:fillRect l="-760" t="-2479" b="-578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uadroTexto 1"/>
          <p:cNvSpPr txBox="1"/>
          <p:nvPr/>
        </p:nvSpPr>
        <p:spPr>
          <a:xfrm>
            <a:off x="5323107" y="5827594"/>
            <a:ext cx="65760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Si tomamos un número mayor a 2, la balanza quedaría más pesada al lado derecho y por lo tanto la desigualdad cambiaría de sentido, por lo tanto , estaría mal también.</a:t>
            </a:r>
            <a:endParaRPr lang="es-C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26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63" y="2130625"/>
            <a:ext cx="3312926" cy="1633977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07818" y="207819"/>
            <a:ext cx="41702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</a:rPr>
              <a:t>A PRACTICAR!!!!!!!!!!</a:t>
            </a:r>
            <a:endParaRPr lang="es-CL" sz="2800" b="1" dirty="0">
              <a:solidFill>
                <a:schemeClr val="bg1"/>
              </a:solidFill>
            </a:endParaRPr>
          </a:p>
        </p:txBody>
      </p:sp>
      <p:sp>
        <p:nvSpPr>
          <p:cNvPr id="4" name="Llamada rectangular 3"/>
          <p:cNvSpPr/>
          <p:nvPr/>
        </p:nvSpPr>
        <p:spPr>
          <a:xfrm>
            <a:off x="10649870" y="37589"/>
            <a:ext cx="1419367" cy="753983"/>
          </a:xfrm>
          <a:prstGeom prst="wedgeRectCallout">
            <a:avLst>
              <a:gd name="adj1" fmla="val -64102"/>
              <a:gd name="adj2" fmla="val 3172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CuadroTexto 4"/>
          <p:cNvSpPr txBox="1"/>
          <p:nvPr/>
        </p:nvSpPr>
        <p:spPr>
          <a:xfrm>
            <a:off x="10745404" y="145241"/>
            <a:ext cx="1323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Página 103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Texto Guía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72580" y="731039"/>
            <a:ext cx="105805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/>
            <a:r>
              <a:rPr lang="es-ES" dirty="0">
                <a:solidFill>
                  <a:schemeClr val="bg1"/>
                </a:solidFill>
              </a:rPr>
              <a:t>2. Escribe la inecuación representada en cada balanza. Considera que cada esfera es la incógnita y cada cubo representa una unidad</a:t>
            </a:r>
            <a:r>
              <a:rPr lang="es-ES" dirty="0" smtClean="0">
                <a:solidFill>
                  <a:schemeClr val="bg1"/>
                </a:solidFill>
              </a:rPr>
              <a:t>.</a:t>
            </a:r>
          </a:p>
          <a:p>
            <a:pPr marL="182563" indent="-182563"/>
            <a:endParaRPr lang="es-ES" dirty="0" smtClean="0">
              <a:solidFill>
                <a:schemeClr val="bg1"/>
              </a:solidFill>
            </a:endParaRPr>
          </a:p>
          <a:p>
            <a:pPr marL="182563" indent="-182563"/>
            <a:r>
              <a:rPr lang="es-ES" dirty="0">
                <a:solidFill>
                  <a:schemeClr val="bg1"/>
                </a:solidFill>
              </a:rPr>
              <a:t>3. Resuelve cada inecuación de la actividad anterior despejando la incógnita y utilizando operaciones inversas.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158939" y="4148919"/>
            <a:ext cx="1992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3 + 8x  &gt; 11 + 4x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3238483" y="4148919"/>
            <a:ext cx="57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/ -3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532513" y="4533236"/>
            <a:ext cx="1415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8x &gt; 8 + 4x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155475" y="4533236"/>
            <a:ext cx="656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/ -4x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532514" y="4917553"/>
            <a:ext cx="1060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4x &gt; 8 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3151512" y="4917553"/>
            <a:ext cx="57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/ :4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1624944" y="5301870"/>
            <a:ext cx="1060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x &gt; 2 </a:t>
            </a:r>
            <a:endParaRPr lang="es-CL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uadroTexto 14"/>
              <p:cNvSpPr txBox="1"/>
              <p:nvPr/>
            </p:nvSpPr>
            <p:spPr>
              <a:xfrm>
                <a:off x="6865978" y="2269922"/>
                <a:ext cx="24417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 smtClean="0">
                    <a:solidFill>
                      <a:schemeClr val="bg1"/>
                    </a:solidFill>
                  </a:rPr>
                  <a:t>3 + 8</a:t>
                </a:r>
                <a14:m>
                  <m:oMath xmlns:m="http://schemas.openxmlformats.org/officeDocument/2006/math">
                    <m:r>
                      <a:rPr lang="es-E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s-ES" dirty="0" smtClean="0">
                    <a:solidFill>
                      <a:schemeClr val="bg1"/>
                    </a:solidFill>
                  </a:rPr>
                  <a:t>2   ???  11 + 4</a:t>
                </a:r>
                <a14:m>
                  <m:oMath xmlns:m="http://schemas.openxmlformats.org/officeDocument/2006/math">
                    <m:r>
                      <a:rPr lang="es-E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s-CL" dirty="0" smtClean="0">
                    <a:solidFill>
                      <a:schemeClr val="bg1"/>
                    </a:solidFill>
                  </a:rPr>
                  <a:t>2</a:t>
                </a:r>
                <a:endParaRPr lang="es-CL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5" name="Cuadro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5978" y="2269922"/>
                <a:ext cx="2441795" cy="369332"/>
              </a:xfrm>
              <a:prstGeom prst="rect">
                <a:avLst/>
              </a:prstGeom>
              <a:blipFill>
                <a:blip r:embed="rId4"/>
                <a:stretch>
                  <a:fillRect l="-1995" t="-8197" b="-2459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uadroTexto 15"/>
          <p:cNvSpPr txBox="1"/>
          <p:nvPr/>
        </p:nvSpPr>
        <p:spPr>
          <a:xfrm>
            <a:off x="5462879" y="2251881"/>
            <a:ext cx="1033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Si x = 2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7330001" y="2678304"/>
            <a:ext cx="2441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19   =  19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941696" y="5909481"/>
            <a:ext cx="8366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Las esferas deben pesar más de 2 kilos (es decir desde 2,00000000000…..1 en adelante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4995080" y="3139269"/>
            <a:ext cx="51439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Las esferas no pueden pesar 2 </a:t>
            </a:r>
            <a:r>
              <a:rPr lang="es-ES" dirty="0" err="1" smtClean="0">
                <a:solidFill>
                  <a:schemeClr val="bg1"/>
                </a:solidFill>
              </a:rPr>
              <a:t>kls</a:t>
            </a:r>
            <a:r>
              <a:rPr lang="es-ES" dirty="0" smtClean="0">
                <a:solidFill>
                  <a:schemeClr val="bg1"/>
                </a:solidFill>
              </a:rPr>
              <a:t> porque la balanza se equilibraría y entonces estaríamos trabajando con ecuaciones</a:t>
            </a:r>
            <a:endParaRPr lang="es-C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32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8721</TotalTime>
  <Words>1129</Words>
  <Application>Microsoft Office PowerPoint</Application>
  <PresentationFormat>Panorámica</PresentationFormat>
  <Paragraphs>195</Paragraphs>
  <Slides>17</Slides>
  <Notes>17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 Math</vt:lpstr>
      <vt:lpstr>Gill Sans MT</vt:lpstr>
      <vt:lpstr>Parcel</vt:lpstr>
      <vt:lpstr> Asignatura:  matemáticas  Clase  30 :  séptimo  básico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 3 :  séptimo  básico</dc:title>
  <dc:creator>asus</dc:creator>
  <cp:lastModifiedBy>asus</cp:lastModifiedBy>
  <cp:revision>415</cp:revision>
  <dcterms:created xsi:type="dcterms:W3CDTF">2020-04-07T20:38:40Z</dcterms:created>
  <dcterms:modified xsi:type="dcterms:W3CDTF">2020-11-30T15:06:26Z</dcterms:modified>
</cp:coreProperties>
</file>