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57" r:id="rId3"/>
    <p:sldId id="258" r:id="rId4"/>
    <p:sldId id="296" r:id="rId5"/>
    <p:sldId id="302" r:id="rId6"/>
    <p:sldId id="297" r:id="rId7"/>
    <p:sldId id="298" r:id="rId8"/>
    <p:sldId id="259" r:id="rId9"/>
    <p:sldId id="300" r:id="rId10"/>
    <p:sldId id="301" r:id="rId11"/>
    <p:sldId id="261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39888A-CE0F-4417-9B33-541BF0AF06F6}">
  <a:tblStyle styleId="{B739888A-CE0F-4417-9B33-541BF0AF06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13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02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f30386fa7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f30386fa7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08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66d2176e_0_3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66d2176e_0_3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22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166d2176e_0_4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166d2176e_0_4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00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183c08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183c08c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49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f30386fa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f30386fa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2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2300" y="0"/>
            <a:ext cx="6779400" cy="2572500"/>
          </a:xfrm>
          <a:prstGeom prst="rect">
            <a:avLst/>
          </a:prstGeom>
          <a:solidFill>
            <a:srgbClr val="8CB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4" y="-7391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DF4"/>
              </a:buClr>
              <a:buSzPts val="5200"/>
              <a:buNone/>
              <a:defRPr sz="5200">
                <a:solidFill>
                  <a:srgbClr val="FAFDF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696" y="186323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2_1">
    <p:bg>
      <p:bgPr>
        <a:solidFill>
          <a:schemeClr val="accent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17400" y="2552303"/>
            <a:ext cx="28593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29750" y="3072841"/>
            <a:ext cx="2634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386100" y="1487903"/>
            <a:ext cx="21219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66800" y="1251925"/>
            <a:ext cx="7387200" cy="27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89050" y="1455200"/>
            <a:ext cx="28080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89050" y="2324523"/>
            <a:ext cx="2808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7077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347077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347077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347077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347077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347077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600442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600442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8" hasCustomPrompt="1"/>
          </p:nvPr>
        </p:nvSpPr>
        <p:spPr>
          <a:xfrm>
            <a:off x="600442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600442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600442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4" hasCustomPrompt="1"/>
          </p:nvPr>
        </p:nvSpPr>
        <p:spPr>
          <a:xfrm>
            <a:off x="600442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">
    <p:bg>
      <p:bgPr>
        <a:solidFill>
          <a:schemeClr val="accent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6956200" y="-12250"/>
            <a:ext cx="2211900" cy="5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obster Two"/>
              <a:buNone/>
              <a:defRPr sz="2800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Char char="●"/>
              <a:defRPr sz="18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8" r:id="rId6"/>
    <p:sldLayoutId id="214748365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/>
          <p:nvPr/>
        </p:nvSpPr>
        <p:spPr>
          <a:xfrm>
            <a:off x="1693050" y="682700"/>
            <a:ext cx="5757900" cy="22821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1470923" y="663650"/>
            <a:ext cx="6024600" cy="11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</a:rPr>
              <a:t>Matemáticas</a:t>
            </a:r>
            <a:br>
              <a:rPr lang="en" b="1" dirty="0" smtClean="0">
                <a:solidFill>
                  <a:srgbClr val="002060"/>
                </a:solidFill>
              </a:rPr>
            </a:br>
            <a:r>
              <a:rPr lang="en" b="1" dirty="0" smtClean="0">
                <a:solidFill>
                  <a:srgbClr val="002060"/>
                </a:solidFill>
              </a:rPr>
              <a:t>5º Básico 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subTitle" idx="1"/>
          </p:nvPr>
        </p:nvSpPr>
        <p:spPr>
          <a:xfrm>
            <a:off x="1693050" y="1823750"/>
            <a:ext cx="602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</a:rPr>
              <a:t>Tema: Comparar Nº Decimales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</a:rPr>
              <a:t>Profesora Lorena Gómez 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355" y="1440668"/>
            <a:ext cx="1237595" cy="152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767155" y="143838"/>
            <a:ext cx="5198724" cy="688369"/>
          </a:xfrm>
          <a:prstGeom prst="wedgeRoundRectCallout">
            <a:avLst>
              <a:gd name="adj1" fmla="val -20833"/>
              <a:gd name="adj2" fmla="val 50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Ejercicios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3" y="2853005"/>
            <a:ext cx="8443201" cy="178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32" y="999643"/>
            <a:ext cx="6876656" cy="139423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294543" y="1696761"/>
            <a:ext cx="1479479" cy="513708"/>
          </a:xfrm>
          <a:prstGeom prst="wedgeRoundRectCallout">
            <a:avLst>
              <a:gd name="adj1" fmla="val -13889"/>
              <a:gd name="adj2" fmla="val 48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0</a:t>
            </a:r>
          </a:p>
          <a:p>
            <a:pPr algn="ctr"/>
            <a:r>
              <a:rPr lang="es-ES" dirty="0">
                <a:solidFill>
                  <a:srgbClr val="002060"/>
                </a:solidFill>
              </a:rPr>
              <a:t>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52473"/>
              </p:ext>
            </p:extLst>
          </p:nvPr>
        </p:nvGraphicFramePr>
        <p:xfrm>
          <a:off x="3013753" y="1696761"/>
          <a:ext cx="4763784" cy="51816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1404135"/>
                <a:gridCol w="1726058"/>
                <a:gridCol w="1633591"/>
              </a:tblGrid>
              <a:tr h="513708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</a:p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</a:p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Callout 9"/>
          <p:cNvSpPr/>
          <p:nvPr/>
        </p:nvSpPr>
        <p:spPr>
          <a:xfrm>
            <a:off x="1294543" y="3369925"/>
            <a:ext cx="328774" cy="339046"/>
          </a:xfrm>
          <a:prstGeom prst="wedgeEllipseCallout">
            <a:avLst>
              <a:gd name="adj1" fmla="val -17607"/>
              <a:gd name="adj2" fmla="val 43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&lt;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202075" y="3743325"/>
            <a:ext cx="328774" cy="424772"/>
          </a:xfrm>
          <a:prstGeom prst="wedgeEllipseCallout">
            <a:avLst>
              <a:gd name="adj1" fmla="val -14772"/>
              <a:gd name="adj2" fmla="val 32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&gt;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294543" y="4202451"/>
            <a:ext cx="472612" cy="331984"/>
          </a:xfrm>
          <a:prstGeom prst="wedgeEllipseCallout">
            <a:avLst>
              <a:gd name="adj1" fmla="val -7789"/>
              <a:gd name="adj2" fmla="val 59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&lt;</a:t>
            </a:r>
            <a:endParaRPr lang="es-ES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84414"/>
              </p:ext>
            </p:extLst>
          </p:nvPr>
        </p:nvGraphicFramePr>
        <p:xfrm>
          <a:off x="4487415" y="3335571"/>
          <a:ext cx="407542" cy="1298074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07542"/>
              </a:tblGrid>
              <a:tr h="1298074">
                <a:tc>
                  <a:txBody>
                    <a:bodyPr/>
                    <a:lstStyle/>
                    <a:p>
                      <a:r>
                        <a:rPr lang="es-ES" dirty="0" smtClean="0"/>
                        <a:t>&gt;</a:t>
                      </a:r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47796"/>
              </p:ext>
            </p:extLst>
          </p:nvPr>
        </p:nvGraphicFramePr>
        <p:xfrm>
          <a:off x="7790081" y="3338131"/>
          <a:ext cx="394613" cy="1196304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394613"/>
              </a:tblGrid>
              <a:tr h="119630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50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/>
          <p:nvPr/>
        </p:nvSpPr>
        <p:spPr>
          <a:xfrm flipH="1">
            <a:off x="4877900" y="0"/>
            <a:ext cx="27651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6" y="1130157"/>
            <a:ext cx="8469001" cy="1867297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270643" y="2592297"/>
            <a:ext cx="989807" cy="328773"/>
          </a:xfrm>
          <a:prstGeom prst="wedgeRoundRectCallout">
            <a:avLst>
              <a:gd name="adj1" fmla="val -19795"/>
              <a:gd name="adj2" fmla="val 3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ounded Rectangular Callout 12"/>
          <p:cNvSpPr/>
          <p:nvPr/>
        </p:nvSpPr>
        <p:spPr>
          <a:xfrm>
            <a:off x="4144073" y="2623120"/>
            <a:ext cx="976045" cy="267129"/>
          </a:xfrm>
          <a:prstGeom prst="wedgeRoundRectCallout">
            <a:avLst>
              <a:gd name="adj1" fmla="val -19780"/>
              <a:gd name="adj2" fmla="val 39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ounded Rectangular Callout 13"/>
          <p:cNvSpPr/>
          <p:nvPr/>
        </p:nvSpPr>
        <p:spPr>
          <a:xfrm>
            <a:off x="5270642" y="1899418"/>
            <a:ext cx="989807" cy="328773"/>
          </a:xfrm>
          <a:prstGeom prst="wedgeRoundRectCallout">
            <a:avLst>
              <a:gd name="adj1" fmla="val -20833"/>
              <a:gd name="adj2" fmla="val 43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ounded Rectangular Callout 14"/>
          <p:cNvSpPr/>
          <p:nvPr/>
        </p:nvSpPr>
        <p:spPr>
          <a:xfrm>
            <a:off x="1263721" y="3184989"/>
            <a:ext cx="3123344" cy="1479478"/>
          </a:xfrm>
          <a:prstGeom prst="wedgeRoundRectCallout">
            <a:avLst>
              <a:gd name="adj1" fmla="val -20833"/>
              <a:gd name="adj2" fmla="val 4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De Mayor a Menor</a:t>
            </a:r>
          </a:p>
          <a:p>
            <a:pPr algn="ctr"/>
            <a:endParaRPr lang="es-E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/>
          <p:nvPr/>
        </p:nvSpPr>
        <p:spPr>
          <a:xfrm>
            <a:off x="8441500" y="0"/>
            <a:ext cx="7026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9" name="Google Shape;419;p41"/>
          <p:cNvPicPr preferRelativeResize="0"/>
          <p:nvPr/>
        </p:nvPicPr>
        <p:blipFill rotWithShape="1">
          <a:blip r:embed="rId3">
            <a:alphaModFix/>
          </a:blip>
          <a:srcRect l="7359" r="3972"/>
          <a:stretch/>
        </p:blipFill>
        <p:spPr>
          <a:xfrm>
            <a:off x="5615464" y="0"/>
            <a:ext cx="3041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1"/>
          <p:cNvSpPr/>
          <p:nvPr/>
        </p:nvSpPr>
        <p:spPr>
          <a:xfrm>
            <a:off x="5615475" y="0"/>
            <a:ext cx="30411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5851375" y="190350"/>
            <a:ext cx="3041100" cy="4762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78" y="2002232"/>
            <a:ext cx="4493206" cy="270333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171309" y="2240364"/>
            <a:ext cx="3204839" cy="2032987"/>
          </a:xfrm>
          <a:prstGeom prst="wedgeRoundRectCallout">
            <a:avLst>
              <a:gd name="adj1" fmla="val -20002"/>
              <a:gd name="adj2" fmla="val 498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0099" y="535004"/>
            <a:ext cx="4814485" cy="439863"/>
          </a:xfrm>
          <a:prstGeom prst="wedgeRoundRectCallout">
            <a:avLst>
              <a:gd name="adj1" fmla="val -15498"/>
              <a:gd name="adj2" fmla="val 1138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</a:rPr>
              <a:t>¿Qué  has aprendido de los </a:t>
            </a:r>
            <a:r>
              <a:rPr lang="es-ES" sz="1600" b="1" dirty="0">
                <a:solidFill>
                  <a:srgbClr val="002060"/>
                </a:solidFill>
              </a:rPr>
              <a:t>N</a:t>
            </a:r>
            <a:r>
              <a:rPr lang="es-ES" sz="1600" b="1" dirty="0" smtClean="0">
                <a:solidFill>
                  <a:srgbClr val="002060"/>
                </a:solidFill>
              </a:rPr>
              <a:t>º decimales? </a:t>
            </a:r>
            <a:endParaRPr lang="es-ES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4008"/>
              </p:ext>
            </p:extLst>
          </p:nvPr>
        </p:nvGraphicFramePr>
        <p:xfrm>
          <a:off x="1245390" y="2363406"/>
          <a:ext cx="3009603" cy="1705509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3009603"/>
              </a:tblGrid>
              <a:tr h="56850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6850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6850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FF0000"/>
                </a:solidFill>
              </a:rPr>
              <a:t>Objetivo</a:t>
            </a:r>
            <a:endParaRPr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68" y="1845226"/>
            <a:ext cx="7385025" cy="1073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561" y="3055027"/>
            <a:ext cx="6080602" cy="63339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30226"/>
              </p:ext>
            </p:extLst>
          </p:nvPr>
        </p:nvGraphicFramePr>
        <p:xfrm>
          <a:off x="2664432" y="1845226"/>
          <a:ext cx="6096000" cy="57912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6096000"/>
              </a:tblGrid>
              <a:tr h="434932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Representar fracciones con denominador  igual a 10, 100 </a:t>
                      </a:r>
                      <a:r>
                        <a:rPr lang="es-E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ES" sz="1600" b="1" baseline="0" dirty="0" err="1" smtClean="0">
                          <a:solidFill>
                            <a:srgbClr val="002060"/>
                          </a:solidFill>
                        </a:rPr>
                        <a:t>ó</a:t>
                      </a:r>
                      <a:r>
                        <a:rPr lang="es-ES" sz="1600" b="1" baseline="0" dirty="0" smtClean="0">
                          <a:solidFill>
                            <a:srgbClr val="002060"/>
                          </a:solidFill>
                        </a:rPr>
                        <a:t>  1 000 como un número decimal.</a:t>
                      </a:r>
                      <a:endParaRPr lang="es-E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 idx="2"/>
          </p:nvPr>
        </p:nvSpPr>
        <p:spPr>
          <a:xfrm>
            <a:off x="347077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3" name="Google Shape;163;p31"/>
          <p:cNvSpPr/>
          <p:nvPr/>
        </p:nvSpPr>
        <p:spPr>
          <a:xfrm>
            <a:off x="0" y="0"/>
            <a:ext cx="22038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l="67671" t="6864" r="527"/>
          <a:stretch/>
        </p:blipFill>
        <p:spPr>
          <a:xfrm>
            <a:off x="513325" y="449500"/>
            <a:ext cx="2173302" cy="42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347077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2"/>
                </a:solidFill>
              </a:rPr>
              <a:t>Objetivo</a:t>
            </a:r>
            <a:endParaRPr sz="3200" b="1" dirty="0">
              <a:solidFill>
                <a:schemeClr val="accent2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 idx="3"/>
          </p:nvPr>
        </p:nvSpPr>
        <p:spPr>
          <a:xfrm>
            <a:off x="347077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2"/>
                </a:solidFill>
              </a:rPr>
              <a:t>Contenido</a:t>
            </a:r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subTitle" idx="4"/>
          </p:nvPr>
        </p:nvSpPr>
        <p:spPr>
          <a:xfrm>
            <a:off x="3266983" y="3594688"/>
            <a:ext cx="2539592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 smtClean="0">
                <a:solidFill>
                  <a:schemeClr val="accent2"/>
                </a:solidFill>
              </a:rPr>
              <a:t>Actividad Interactiva</a:t>
            </a:r>
            <a:endParaRPr sz="1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5"/>
          </p:nvPr>
        </p:nvSpPr>
        <p:spPr>
          <a:xfrm>
            <a:off x="347077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title" idx="6"/>
          </p:nvPr>
        </p:nvSpPr>
        <p:spPr>
          <a:xfrm>
            <a:off x="5806575" y="1791888"/>
            <a:ext cx="29774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2"/>
                </a:solidFill>
              </a:rPr>
              <a:t>Activación de Conocimiento</a:t>
            </a:r>
            <a:endParaRPr sz="2400" b="1" dirty="0">
              <a:solidFill>
                <a:schemeClr val="accent2"/>
              </a:solidFill>
            </a:endParaRPr>
          </a:p>
        </p:txBody>
      </p:sp>
      <p:sp>
        <p:nvSpPr>
          <p:cNvPr id="172" name="Google Shape;172;p31"/>
          <p:cNvSpPr txBox="1">
            <a:spLocks noGrp="1"/>
          </p:cNvSpPr>
          <p:nvPr>
            <p:ph type="subTitle" idx="7"/>
          </p:nvPr>
        </p:nvSpPr>
        <p:spPr>
          <a:xfrm>
            <a:off x="6202275" y="2143863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chemeClr val="accent2"/>
                </a:solidFill>
              </a:rPr>
              <a:t>Ejercicios de Práctica</a:t>
            </a:r>
            <a:endParaRPr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 idx="8"/>
          </p:nvPr>
        </p:nvSpPr>
        <p:spPr>
          <a:xfrm>
            <a:off x="6127375" y="7254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4" name="Google Shape;174;p31"/>
          <p:cNvSpPr txBox="1">
            <a:spLocks noGrp="1"/>
          </p:cNvSpPr>
          <p:nvPr>
            <p:ph type="title" idx="9"/>
          </p:nvPr>
        </p:nvSpPr>
        <p:spPr>
          <a:xfrm>
            <a:off x="600442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2"/>
                </a:solidFill>
              </a:rPr>
              <a:t>Cierre</a:t>
            </a:r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175" name="Google Shape;175;p31"/>
          <p:cNvSpPr txBox="1">
            <a:spLocks noGrp="1"/>
          </p:cNvSpPr>
          <p:nvPr>
            <p:ph type="subTitle" idx="13"/>
          </p:nvPr>
        </p:nvSpPr>
        <p:spPr>
          <a:xfrm>
            <a:off x="600442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 smtClean="0">
                <a:solidFill>
                  <a:schemeClr val="accent2"/>
                </a:solidFill>
              </a:rPr>
              <a:t>Ejercitación </a:t>
            </a:r>
            <a:endParaRPr sz="1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14"/>
          </p:nvPr>
        </p:nvSpPr>
        <p:spPr>
          <a:xfrm>
            <a:off x="600442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77" name="Google Shape;177;p31"/>
          <p:cNvSpPr/>
          <p:nvPr/>
        </p:nvSpPr>
        <p:spPr>
          <a:xfrm>
            <a:off x="513200" y="449575"/>
            <a:ext cx="2173200" cy="42444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/>
          <p:nvPr/>
        </p:nvSpPr>
        <p:spPr>
          <a:xfrm>
            <a:off x="304550" y="247200"/>
            <a:ext cx="2146500" cy="46668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10148"/>
              </p:ext>
            </p:extLst>
          </p:nvPr>
        </p:nvGraphicFramePr>
        <p:xfrm>
          <a:off x="380144" y="177565"/>
          <a:ext cx="7613269" cy="7010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761326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RECORDANDO FRACCIONES PROPIAS E IMPROPIAS  </a:t>
                      </a:r>
                    </a:p>
                    <a:p>
                      <a:r>
                        <a:rPr lang="es-ES" sz="2000" b="1" dirty="0" smtClean="0"/>
                        <a:t>A </a:t>
                      </a:r>
                      <a:r>
                        <a:rPr lang="es-ES" sz="2000" b="1" baseline="0" dirty="0" smtClean="0"/>
                        <a:t> Nº DECIMAL 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" y="1044021"/>
            <a:ext cx="8881849" cy="192520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45795"/>
              </p:ext>
            </p:extLst>
          </p:nvPr>
        </p:nvGraphicFramePr>
        <p:xfrm>
          <a:off x="1184953" y="1474699"/>
          <a:ext cx="386993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38699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29</a:t>
                      </a:r>
                      <a:endParaRPr lang="es-ES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19291"/>
              </p:ext>
            </p:extLst>
          </p:nvPr>
        </p:nvGraphicFramePr>
        <p:xfrm>
          <a:off x="1945241" y="1635785"/>
          <a:ext cx="839056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83905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2,9</a:t>
                      </a:r>
                      <a:endParaRPr lang="es-E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qual 7"/>
          <p:cNvSpPr/>
          <p:nvPr/>
        </p:nvSpPr>
        <p:spPr>
          <a:xfrm>
            <a:off x="1643865" y="1664413"/>
            <a:ext cx="236306" cy="3287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6854"/>
              </p:ext>
            </p:extLst>
          </p:nvPr>
        </p:nvGraphicFramePr>
        <p:xfrm>
          <a:off x="1169541" y="2327454"/>
          <a:ext cx="417816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1781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21</a:t>
                      </a:r>
                      <a:endParaRPr lang="es-ES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23904"/>
              </p:ext>
            </p:extLst>
          </p:nvPr>
        </p:nvGraphicFramePr>
        <p:xfrm>
          <a:off x="1955514" y="2428159"/>
          <a:ext cx="828783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828783"/>
              </a:tblGrid>
              <a:tr h="376686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4,2</a:t>
                      </a:r>
                      <a:endParaRPr lang="es-E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65" y="2503841"/>
            <a:ext cx="195089" cy="21947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36560"/>
              </p:ext>
            </p:extLst>
          </p:nvPr>
        </p:nvGraphicFramePr>
        <p:xfrm>
          <a:off x="4842553" y="1634896"/>
          <a:ext cx="808234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80823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2,7</a:t>
                      </a:r>
                      <a:endParaRPr lang="es-ES" sz="20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140" y="1664413"/>
            <a:ext cx="195089" cy="219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139" y="2331037"/>
            <a:ext cx="195089" cy="219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958" y="1666934"/>
            <a:ext cx="195089" cy="219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869" y="2354106"/>
            <a:ext cx="195089" cy="219475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7626"/>
              </p:ext>
            </p:extLst>
          </p:nvPr>
        </p:nvGraphicFramePr>
        <p:xfrm>
          <a:off x="4811730" y="2242738"/>
          <a:ext cx="849330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84933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3,3</a:t>
                      </a:r>
                      <a:endParaRPr lang="es-ES" sz="20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88061"/>
              </p:ext>
            </p:extLst>
          </p:nvPr>
        </p:nvGraphicFramePr>
        <p:xfrm>
          <a:off x="8326378" y="1457960"/>
          <a:ext cx="397267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39726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1839"/>
              </p:ext>
            </p:extLst>
          </p:nvPr>
        </p:nvGraphicFramePr>
        <p:xfrm>
          <a:off x="8188502" y="2388161"/>
          <a:ext cx="705492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70549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4,5</a:t>
                      </a:r>
                      <a:endParaRPr lang="es-ES" sz="20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20667"/>
              </p:ext>
            </p:extLst>
          </p:nvPr>
        </p:nvGraphicFramePr>
        <p:xfrm>
          <a:off x="6373403" y="1635785"/>
          <a:ext cx="746589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74658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1,7</a:t>
                      </a:r>
                      <a:endParaRPr lang="es-ES" sz="20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7140539" y="1664413"/>
            <a:ext cx="565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59" y="3416379"/>
            <a:ext cx="8608159" cy="799431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5735"/>
              </p:ext>
            </p:extLst>
          </p:nvPr>
        </p:nvGraphicFramePr>
        <p:xfrm>
          <a:off x="332197" y="4392559"/>
          <a:ext cx="869879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86987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0,04</a:t>
                      </a:r>
                      <a:endParaRPr lang="es-ES" sz="20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82482"/>
              </p:ext>
            </p:extLst>
          </p:nvPr>
        </p:nvGraphicFramePr>
        <p:xfrm>
          <a:off x="2407577" y="4382285"/>
          <a:ext cx="982894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98289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0,06</a:t>
                      </a:r>
                      <a:endParaRPr lang="es-ES" sz="20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32791"/>
              </p:ext>
            </p:extLst>
          </p:nvPr>
        </p:nvGraphicFramePr>
        <p:xfrm>
          <a:off x="5438454" y="4292119"/>
          <a:ext cx="1085636" cy="3962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108563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0,05</a:t>
                      </a:r>
                      <a:endParaRPr lang="es-ES" sz="20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41671"/>
              </p:ext>
            </p:extLst>
          </p:nvPr>
        </p:nvGraphicFramePr>
        <p:xfrm>
          <a:off x="7424909" y="4291230"/>
          <a:ext cx="1137007" cy="3708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113700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8/100= 0,08</a:t>
                      </a:r>
                      <a:endParaRPr lang="es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1" y="395501"/>
            <a:ext cx="7066427" cy="165593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705510" y="852755"/>
            <a:ext cx="852755" cy="349321"/>
          </a:xfrm>
          <a:prstGeom prst="wedgeRoundRectCallout">
            <a:avLst>
              <a:gd name="adj1" fmla="val -20833"/>
              <a:gd name="adj2" fmla="val 330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0,21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767155" y="1458930"/>
            <a:ext cx="1109609" cy="359596"/>
          </a:xfrm>
          <a:prstGeom prst="wedgeRoundRectCallout">
            <a:avLst>
              <a:gd name="adj1" fmla="val -17129"/>
              <a:gd name="adj2" fmla="val 5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0,19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935056" y="852755"/>
            <a:ext cx="842481" cy="349321"/>
          </a:xfrm>
          <a:prstGeom prst="wedgeRoundRectCallout">
            <a:avLst>
              <a:gd name="adj1" fmla="val -20833"/>
              <a:gd name="adj2" fmla="val 50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0,87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65879" y="1458930"/>
            <a:ext cx="883577" cy="359596"/>
          </a:xfrm>
          <a:prstGeom prst="wedgeRoundRectCallout">
            <a:avLst>
              <a:gd name="adj1" fmla="val -21996"/>
              <a:gd name="adj2" fmla="val 4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0,55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1" y="2750048"/>
            <a:ext cx="7730001" cy="119522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623317" y="3114868"/>
            <a:ext cx="934948" cy="255056"/>
          </a:xfrm>
          <a:prstGeom prst="wedgeRoundRectCallout">
            <a:avLst>
              <a:gd name="adj1" fmla="val -18635"/>
              <a:gd name="adj2" fmla="val 50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0,038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613043" y="3565133"/>
            <a:ext cx="945222" cy="287676"/>
          </a:xfrm>
          <a:prstGeom prst="wedgeRoundRectCallout">
            <a:avLst>
              <a:gd name="adj1" fmla="val -16485"/>
              <a:gd name="adj2" fmla="val 44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0,287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791164" y="3114868"/>
            <a:ext cx="934948" cy="255056"/>
          </a:xfrm>
          <a:prstGeom prst="wedgeRoundRectCallout">
            <a:avLst>
              <a:gd name="adj1" fmla="val -21932"/>
              <a:gd name="adj2" fmla="val 50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2,004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832261" y="3565133"/>
            <a:ext cx="976045" cy="287676"/>
          </a:xfrm>
          <a:prstGeom prst="wedgeRoundRectCallout">
            <a:avLst>
              <a:gd name="adj1" fmla="val -20833"/>
              <a:gd name="adj2" fmla="val 51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4,715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835721" y="3044606"/>
            <a:ext cx="955497" cy="326975"/>
          </a:xfrm>
          <a:prstGeom prst="wedgeRoundRectCallout">
            <a:avLst>
              <a:gd name="adj1" fmla="val -20833"/>
              <a:gd name="adj2" fmla="val 436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1,001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871681" y="3462393"/>
            <a:ext cx="934948" cy="380142"/>
          </a:xfrm>
          <a:prstGeom prst="wedgeRoundRectCallout">
            <a:avLst>
              <a:gd name="adj1" fmla="val -18635"/>
              <a:gd name="adj2" fmla="val 40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4,972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459038" y="2502656"/>
            <a:ext cx="1319339" cy="417787"/>
          </a:xfrm>
          <a:prstGeom prst="wedgeRoundRectCallout">
            <a:avLst>
              <a:gd name="adj1" fmla="val -21864"/>
              <a:gd name="adj2" fmla="val 53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2,103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065213" y="3508625"/>
            <a:ext cx="1006868" cy="287676"/>
          </a:xfrm>
          <a:prstGeom prst="wedgeRoundRectCallout">
            <a:avLst>
              <a:gd name="adj1" fmla="val -20833"/>
              <a:gd name="adj2" fmla="val 482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3,050</a:t>
            </a:r>
            <a:endParaRPr lang="es-ES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66656"/>
              </p:ext>
            </p:extLst>
          </p:nvPr>
        </p:nvGraphicFramePr>
        <p:xfrm>
          <a:off x="1456191" y="4239833"/>
          <a:ext cx="6096000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c)     </a:t>
                      </a:r>
                      <a:r>
                        <a:rPr lang="es-ES" b="1" dirty="0" smtClean="0"/>
                        <a:t>2004/1000</a:t>
                      </a:r>
                      <a:endParaRPr lang="es-ES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g)  2103/1000         2,103</a:t>
                      </a:r>
                      <a:endParaRPr lang="es-E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d)  </a:t>
                      </a:r>
                      <a:r>
                        <a:rPr lang="es-ES" b="1" dirty="0" smtClean="0">
                          <a:solidFill>
                            <a:srgbClr val="002060"/>
                          </a:solidFill>
                        </a:rPr>
                        <a:t>4715/ 1000</a:t>
                      </a:r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h) 3050 /1000        3,050</a:t>
                      </a:r>
                      <a:endParaRPr lang="es-E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695"/>
          <a:stretch/>
        </p:blipFill>
        <p:spPr>
          <a:xfrm>
            <a:off x="248293" y="146356"/>
            <a:ext cx="8458402" cy="135367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42053"/>
              </p:ext>
            </p:extLst>
          </p:nvPr>
        </p:nvGraphicFramePr>
        <p:xfrm>
          <a:off x="248293" y="1772650"/>
          <a:ext cx="8439567" cy="2432206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8439567"/>
              </a:tblGrid>
              <a:tr h="961676"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s-ES" sz="2000" b="1" dirty="0" smtClean="0"/>
                        <a:t>13,2</a:t>
                      </a:r>
                      <a:r>
                        <a:rPr lang="es-ES" dirty="0" smtClean="0"/>
                        <a:t> =                            </a:t>
                      </a:r>
                      <a:r>
                        <a:rPr lang="es-ES" sz="2000" b="1" dirty="0" smtClean="0"/>
                        <a:t>3, 7 =                     3,1 =                    10,6 = </a:t>
                      </a:r>
                    </a:p>
                    <a:p>
                      <a:pPr marL="0" indent="0">
                        <a:buNone/>
                      </a:pPr>
                      <a:endParaRPr lang="es-ES" dirty="0" smtClean="0"/>
                    </a:p>
                    <a:p>
                      <a:pPr marL="342900" indent="-342900">
                        <a:buAutoNum type="alphaLcParenR"/>
                      </a:pPr>
                      <a:endParaRPr lang="es-ES" dirty="0" smtClean="0"/>
                    </a:p>
                    <a:p>
                      <a:pPr marL="0" indent="0">
                        <a:buNone/>
                      </a:pPr>
                      <a:endParaRPr lang="es-ES" dirty="0"/>
                    </a:p>
                  </a:txBody>
                  <a:tcPr/>
                </a:tc>
              </a:tr>
              <a:tr h="933391">
                <a:tc>
                  <a:txBody>
                    <a:bodyPr/>
                    <a:lstStyle/>
                    <a:p>
                      <a:pPr marL="457200" indent="-457200">
                        <a:buAutoNum type="alphaLcParenR" startAt="2"/>
                      </a:pPr>
                      <a:r>
                        <a:rPr lang="es-ES" sz="2000" b="1" dirty="0" smtClean="0"/>
                        <a:t>21,5 = </a:t>
                      </a:r>
                    </a:p>
                    <a:p>
                      <a:pPr marL="0" indent="0">
                        <a:buNone/>
                      </a:pPr>
                      <a:endParaRPr lang="es-ES" sz="2000" b="1" dirty="0" smtClean="0"/>
                    </a:p>
                  </a:txBody>
                  <a:tcPr/>
                </a:tc>
              </a:tr>
              <a:tr h="462495">
                <a:tc>
                  <a:txBody>
                    <a:bodyPr/>
                    <a:lstStyle/>
                    <a:p>
                      <a:endParaRPr lang="es-E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51799"/>
              </p:ext>
            </p:extLst>
          </p:nvPr>
        </p:nvGraphicFramePr>
        <p:xfrm>
          <a:off x="1315092" y="1824021"/>
          <a:ext cx="421241" cy="3708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21241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13954"/>
              </p:ext>
            </p:extLst>
          </p:nvPr>
        </p:nvGraphicFramePr>
        <p:xfrm>
          <a:off x="1811676" y="1786665"/>
          <a:ext cx="438364" cy="747174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38364"/>
              </a:tblGrid>
              <a:tr h="376334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46457"/>
              </p:ext>
            </p:extLst>
          </p:nvPr>
        </p:nvGraphicFramePr>
        <p:xfrm>
          <a:off x="3414444" y="1834294"/>
          <a:ext cx="397267" cy="3708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39726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05588"/>
              </p:ext>
            </p:extLst>
          </p:nvPr>
        </p:nvGraphicFramePr>
        <p:xfrm>
          <a:off x="3938426" y="1794906"/>
          <a:ext cx="489736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8973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45883"/>
              </p:ext>
            </p:extLst>
          </p:nvPr>
        </p:nvGraphicFramePr>
        <p:xfrm>
          <a:off x="5428180" y="1839074"/>
          <a:ext cx="417816" cy="41743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17816"/>
              </a:tblGrid>
              <a:tr h="41743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04685"/>
              </p:ext>
            </p:extLst>
          </p:nvPr>
        </p:nvGraphicFramePr>
        <p:xfrm>
          <a:off x="5900791" y="1875390"/>
          <a:ext cx="489735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8973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95100"/>
              </p:ext>
            </p:extLst>
          </p:nvPr>
        </p:nvGraphicFramePr>
        <p:xfrm>
          <a:off x="7489862" y="1854842"/>
          <a:ext cx="431514" cy="3708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315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87711"/>
              </p:ext>
            </p:extLst>
          </p:nvPr>
        </p:nvGraphicFramePr>
        <p:xfrm>
          <a:off x="7996718" y="1794906"/>
          <a:ext cx="489735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48973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37995"/>
              </p:ext>
            </p:extLst>
          </p:nvPr>
        </p:nvGraphicFramePr>
        <p:xfrm>
          <a:off x="2006886" y="2861710"/>
          <a:ext cx="530831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530831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31529"/>
          <a:stretch/>
        </p:blipFill>
        <p:spPr>
          <a:xfrm>
            <a:off x="382279" y="3760020"/>
            <a:ext cx="8324416" cy="961012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93728"/>
              </p:ext>
            </p:extLst>
          </p:nvPr>
        </p:nvGraphicFramePr>
        <p:xfrm>
          <a:off x="2335658" y="4228173"/>
          <a:ext cx="592477" cy="74168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59247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100</a:t>
                      </a:r>
                      <a:endParaRPr lang="es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47074"/>
              </p:ext>
            </p:extLst>
          </p:nvPr>
        </p:nvGraphicFramePr>
        <p:xfrm>
          <a:off x="3085672" y="4350192"/>
          <a:ext cx="869879" cy="37084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86987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0,14</a:t>
                      </a:r>
                      <a:endParaRPr lang="es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53279"/>
              </p:ext>
            </p:extLst>
          </p:nvPr>
        </p:nvGraphicFramePr>
        <p:xfrm>
          <a:off x="6517241" y="4736386"/>
          <a:ext cx="1250022" cy="30480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1250022"/>
              </a:tblGrid>
              <a:tr h="273592">
                <a:tc>
                  <a:txBody>
                    <a:bodyPr/>
                    <a:lstStyle/>
                    <a:p>
                      <a:r>
                        <a:rPr lang="es-ES" dirty="0" smtClean="0"/>
                        <a:t>   0,32</a:t>
                      </a:r>
                      <a:endParaRPr lang="es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845" y="2628258"/>
            <a:ext cx="4133850" cy="12573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71945" y="2876764"/>
            <a:ext cx="452063" cy="380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21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97978" y="174661"/>
            <a:ext cx="5178175" cy="698642"/>
          </a:xfrm>
          <a:prstGeom prst="wedgeRoundRectCallout">
            <a:avLst>
              <a:gd name="adj1" fmla="val -20635"/>
              <a:gd name="adj2" fmla="val 463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CONTENIDO</a:t>
            </a:r>
            <a:endParaRPr lang="es-E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8" y="2321397"/>
            <a:ext cx="8885860" cy="271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23" y="936365"/>
            <a:ext cx="995951" cy="107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318" y="936365"/>
            <a:ext cx="1094328" cy="1139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77" y="980845"/>
            <a:ext cx="1237769" cy="110355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71946" y="1623317"/>
            <a:ext cx="1068512" cy="277402"/>
          </a:xfrm>
          <a:prstGeom prst="wedgeRoundRectCallout">
            <a:avLst>
              <a:gd name="adj1" fmla="val -19871"/>
              <a:gd name="adj2" fmla="val 217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D</a:t>
            </a:r>
            <a:r>
              <a:rPr lang="es-ES" b="1" dirty="0" smtClean="0">
                <a:solidFill>
                  <a:srgbClr val="002060"/>
                </a:solidFill>
              </a:rPr>
              <a:t>ÉCIMOS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04646" y="1532621"/>
            <a:ext cx="1438372" cy="255082"/>
          </a:xfrm>
          <a:prstGeom prst="wedgeRoundRectCallout">
            <a:avLst>
              <a:gd name="adj1" fmla="val -20061"/>
              <a:gd name="adj2" fmla="val 44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CENTÉSIMOS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448763" y="1532621"/>
            <a:ext cx="1602769" cy="255082"/>
          </a:xfrm>
          <a:prstGeom prst="wedgeRoundRectCallout">
            <a:avLst>
              <a:gd name="adj1" fmla="val -19094"/>
              <a:gd name="adj2" fmla="val 38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MILÉSIMOS</a:t>
            </a:r>
            <a:r>
              <a:rPr lang="es-ES" dirty="0" smtClean="0"/>
              <a:t>S</a:t>
            </a:r>
            <a:endParaRPr lang="es-E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47023"/>
              </p:ext>
            </p:extLst>
          </p:nvPr>
        </p:nvGraphicFramePr>
        <p:xfrm>
          <a:off x="334177" y="3149386"/>
          <a:ext cx="1383587" cy="1188720"/>
        </p:xfrm>
        <a:graphic>
          <a:graphicData uri="http://schemas.openxmlformats.org/drawingml/2006/table">
            <a:tbl>
              <a:tblPr firstRow="1" bandRow="1">
                <a:tableStyleId>{B739888A-CE0F-4417-9B33-541BF0AF06F6}</a:tableStyleId>
              </a:tblPr>
              <a:tblGrid>
                <a:gridCol w="138358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0,329</a:t>
                      </a:r>
                      <a:endParaRPr lang="es-E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0,835</a:t>
                      </a:r>
                      <a:endParaRPr lang="es-E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2, 641</a:t>
                      </a:r>
                      <a:endParaRPr lang="es-E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3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85" y="167944"/>
            <a:ext cx="8030700" cy="128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55" y="1864491"/>
            <a:ext cx="7959830" cy="135132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681555" y="1910433"/>
            <a:ext cx="1017142" cy="395823"/>
          </a:xfrm>
          <a:prstGeom prst="wedgeRoundRectCallout">
            <a:avLst>
              <a:gd name="adj1" fmla="val -19823"/>
              <a:gd name="adj2" fmla="val 4173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0,01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209" y="3514406"/>
            <a:ext cx="3490141" cy="92932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452171" y="3626778"/>
            <a:ext cx="1582220" cy="482885"/>
          </a:xfrm>
          <a:prstGeom prst="wedgeRoundRectCallout">
            <a:avLst>
              <a:gd name="adj1" fmla="val -20184"/>
              <a:gd name="adj2" fmla="val 47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0,10 = 0,1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1" y="1455988"/>
            <a:ext cx="7935663" cy="1466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64" y="40909"/>
            <a:ext cx="1762125" cy="12573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784297" y="2373330"/>
            <a:ext cx="719191" cy="477259"/>
          </a:xfrm>
          <a:prstGeom prst="wedgeRoundRectCallout">
            <a:avLst>
              <a:gd name="adj1" fmla="val -17976"/>
              <a:gd name="adj2" fmla="val 45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ounded Rectangular Callout 6"/>
          <p:cNvSpPr/>
          <p:nvPr/>
        </p:nvSpPr>
        <p:spPr>
          <a:xfrm>
            <a:off x="4109664" y="2373330"/>
            <a:ext cx="708917" cy="472611"/>
          </a:xfrm>
          <a:prstGeom prst="wedgeRoundRectCallout">
            <a:avLst>
              <a:gd name="adj1" fmla="val -20833"/>
              <a:gd name="adj2" fmla="val 494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ounded Rectangular Callout 7"/>
          <p:cNvSpPr/>
          <p:nvPr/>
        </p:nvSpPr>
        <p:spPr>
          <a:xfrm>
            <a:off x="5459593" y="2393877"/>
            <a:ext cx="708917" cy="431515"/>
          </a:xfrm>
          <a:prstGeom prst="wedgeRoundRectCallout">
            <a:avLst>
              <a:gd name="adj1" fmla="val -16355"/>
              <a:gd name="adj2" fmla="val 57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ounded Rectangular Callout 8"/>
          <p:cNvSpPr/>
          <p:nvPr/>
        </p:nvSpPr>
        <p:spPr>
          <a:xfrm>
            <a:off x="6809522" y="2393876"/>
            <a:ext cx="708917" cy="431515"/>
          </a:xfrm>
          <a:prstGeom prst="wedgeRoundRectCallout">
            <a:avLst>
              <a:gd name="adj1" fmla="val -20833"/>
              <a:gd name="adj2" fmla="val 50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538" y="167035"/>
            <a:ext cx="2558282" cy="973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59" y="3233996"/>
            <a:ext cx="7775753" cy="110169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23982" y="3763279"/>
            <a:ext cx="1243173" cy="459400"/>
          </a:xfrm>
          <a:prstGeom prst="wedgeRoundRectCallout">
            <a:avLst>
              <a:gd name="adj1" fmla="val -20007"/>
              <a:gd name="adj2" fmla="val 46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</a:rPr>
              <a:t>     </a:t>
            </a:r>
            <a:r>
              <a:rPr lang="es-ES" sz="4000" b="1" dirty="0" smtClean="0">
                <a:solidFill>
                  <a:srgbClr val="002060"/>
                </a:solidFill>
              </a:rPr>
              <a:t>0</a:t>
            </a:r>
            <a:endParaRPr lang="es-ES" sz="4000" b="1" dirty="0">
              <a:solidFill>
                <a:srgbClr val="00206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013735" y="3729519"/>
            <a:ext cx="1202076" cy="462337"/>
          </a:xfrm>
          <a:prstGeom prst="wedgeRoundRectCallout">
            <a:avLst>
              <a:gd name="adj1" fmla="val -20833"/>
              <a:gd name="adj2" fmla="val 53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0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295489" y="3729519"/>
            <a:ext cx="1194049" cy="462337"/>
          </a:xfrm>
          <a:prstGeom prst="wedgeRoundRectCallout">
            <a:avLst>
              <a:gd name="adj1" fmla="val -21693"/>
              <a:gd name="adj2" fmla="val 51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0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826178" y="4109663"/>
            <a:ext cx="45719" cy="226031"/>
          </a:xfrm>
          <a:prstGeom prst="wedgeRoundRectCallout">
            <a:avLst/>
          </a:prstGeom>
          <a:solidFill>
            <a:schemeClr val="tx1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9611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Thesis by Slidesgo">
  <a:themeElements>
    <a:clrScheme name="Simple Light">
      <a:dk1>
        <a:srgbClr val="FAFDF4"/>
      </a:dk1>
      <a:lt1>
        <a:srgbClr val="FFFFFF"/>
      </a:lt1>
      <a:dk2>
        <a:srgbClr val="2B842D"/>
      </a:dk2>
      <a:lt2>
        <a:srgbClr val="8CBBA2"/>
      </a:lt2>
      <a:accent1>
        <a:srgbClr val="FAFDF4"/>
      </a:accent1>
      <a:accent2>
        <a:srgbClr val="0C3821"/>
      </a:accent2>
      <a:accent3>
        <a:srgbClr val="73A88C"/>
      </a:accent3>
      <a:accent4>
        <a:srgbClr val="8CBBA2"/>
      </a:accent4>
      <a:accent5>
        <a:srgbClr val="538169"/>
      </a:accent5>
      <a:accent6>
        <a:srgbClr val="CEE283"/>
      </a:accent6>
      <a:hlink>
        <a:srgbClr val="0C38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172</Words>
  <Application>Microsoft Office PowerPoint</Application>
  <PresentationFormat>On-screen Show (16:9)</PresentationFormat>
  <Paragraphs>99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Lobster Two</vt:lpstr>
      <vt:lpstr>Oxygen</vt:lpstr>
      <vt:lpstr>Teaching Methods Thesis by Slidesgo</vt:lpstr>
      <vt:lpstr>Matemáticas 5º Básico </vt:lpstr>
      <vt:lpstr>Objetivo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3º Básico</dc:title>
  <dc:creator>Lorena</dc:creator>
  <cp:lastModifiedBy>Mar</cp:lastModifiedBy>
  <cp:revision>42</cp:revision>
  <dcterms:modified xsi:type="dcterms:W3CDTF">2020-11-30T15:34:50Z</dcterms:modified>
</cp:coreProperties>
</file>