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78675"/>
            <a:ext cx="8361229" cy="1129832"/>
          </a:xfrm>
        </p:spPr>
        <p:txBody>
          <a:bodyPr/>
          <a:lstStyle/>
          <a:p>
            <a:r>
              <a:rPr lang="es-ES" sz="2400" b="1" dirty="0" smtClean="0"/>
              <a:t>Límites derivadas e integrales</a:t>
            </a:r>
            <a:br>
              <a:rPr lang="es-ES" sz="2400" b="1" dirty="0" smtClean="0"/>
            </a:br>
            <a:r>
              <a:rPr lang="es-ES" sz="2400" b="1" dirty="0" smtClean="0"/>
              <a:t>Formación diferenciada</a:t>
            </a:r>
            <a:br>
              <a:rPr lang="es-ES" sz="2400" b="1" dirty="0" smtClean="0"/>
            </a:br>
            <a:r>
              <a:rPr lang="es-ES" sz="2400" b="1" dirty="0" smtClean="0"/>
              <a:t> 4° medio</a:t>
            </a:r>
            <a:endParaRPr lang="es-CL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1130"/>
          </a:xfrm>
        </p:spPr>
        <p:txBody>
          <a:bodyPr/>
          <a:lstStyle/>
          <a:p>
            <a:r>
              <a:rPr lang="es-ES" dirty="0" smtClean="0"/>
              <a:t>Clase 1: Concepto de función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9809" y="327546"/>
            <a:ext cx="9676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anose="020B0A04020102020204" pitchFamily="34" charset="0"/>
              </a:rPr>
              <a:t>Recordemos el concepto de función!!!!</a:t>
            </a:r>
            <a:endParaRPr lang="es-CL" sz="28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55343" y="1000891"/>
            <a:ext cx="10945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303030"/>
                </a:solidFill>
                <a:latin typeface="Alegreya Sans"/>
              </a:rPr>
              <a:t>Básicamente una 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función 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es la relación que existe entre dos conjuntos, donde uno de ellos es nuestro 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punto de partida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 (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variable X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) el cual al sufrir una transformación o aplicación de una 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regla f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, obtiene su reflejo o imagen en otro conjunto que podemos llamar 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punto de llegada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 (</a:t>
            </a:r>
            <a:r>
              <a:rPr lang="es-ES" b="1" dirty="0">
                <a:solidFill>
                  <a:srgbClr val="303030"/>
                </a:solidFill>
                <a:latin typeface="Alegreya Sans"/>
              </a:rPr>
              <a:t>variable y</a:t>
            </a:r>
            <a:r>
              <a:rPr lang="es-ES" dirty="0">
                <a:solidFill>
                  <a:srgbClr val="303030"/>
                </a:solidFill>
                <a:latin typeface="Alegreya Sans"/>
              </a:rPr>
              <a:t>).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180" y="2179163"/>
            <a:ext cx="5526134" cy="40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66910" y="946621"/>
            <a:ext cx="10858576" cy="523574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51" indent="-365751" algn="just" defTabSz="1219170">
              <a:spcBef>
                <a:spcPts val="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CL" sz="2400" dirty="0"/>
              <a:t>Una función es una relación entre las variables de dos conjuntos A y B, de manera que </a:t>
            </a:r>
            <a:r>
              <a:rPr lang="es-CL" sz="2400" dirty="0">
                <a:solidFill>
                  <a:srgbClr val="FF0000"/>
                </a:solidFill>
              </a:rPr>
              <a:t>a cada valor </a:t>
            </a:r>
            <a:r>
              <a:rPr lang="es-CL" sz="2400" dirty="0"/>
              <a:t>de </a:t>
            </a:r>
            <a:r>
              <a:rPr lang="es-CL" sz="2400" b="1" i="1" dirty="0"/>
              <a:t>A,</a:t>
            </a:r>
            <a:r>
              <a:rPr lang="es-CL" sz="2400" dirty="0"/>
              <a:t> le corresponde </a:t>
            </a:r>
            <a:r>
              <a:rPr lang="es-CL" sz="2400" dirty="0">
                <a:solidFill>
                  <a:srgbClr val="FF0000"/>
                </a:solidFill>
              </a:rPr>
              <a:t>un único valor </a:t>
            </a:r>
            <a:r>
              <a:rPr lang="es-CL" sz="2400" dirty="0"/>
              <a:t>de </a:t>
            </a:r>
            <a:r>
              <a:rPr lang="es-CL" sz="2400" b="1" i="1" dirty="0"/>
              <a:t>B</a:t>
            </a:r>
            <a:r>
              <a:rPr lang="es-CL" sz="2400" dirty="0"/>
              <a:t>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31205" y="98624"/>
            <a:ext cx="9956800" cy="67784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s-CL" sz="2667" b="1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Definición formal</a:t>
            </a:r>
            <a:endParaRPr lang="es-CL" sz="2667" b="1" u="sng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1694516" y="3029341"/>
            <a:ext cx="1632181" cy="2785104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9" name="Elipse 8"/>
          <p:cNvSpPr/>
          <p:nvPr/>
        </p:nvSpPr>
        <p:spPr>
          <a:xfrm>
            <a:off x="4593919" y="2988439"/>
            <a:ext cx="1632181" cy="2785104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5" name="CuadroTexto 4"/>
          <p:cNvSpPr txBox="1"/>
          <p:nvPr/>
        </p:nvSpPr>
        <p:spPr>
          <a:xfrm>
            <a:off x="1682592" y="27422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</a:t>
            </a:r>
            <a:endParaRPr lang="es-CL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755588" y="27422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B</a:t>
            </a:r>
            <a:endParaRPr lang="es-CL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284678" y="3983503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rgbClr val="00FF00"/>
                </a:solidFill>
              </a:rPr>
              <a:t>b</a:t>
            </a:r>
            <a:endParaRPr lang="es-CL" sz="2667" dirty="0">
              <a:solidFill>
                <a:srgbClr val="00FF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284678" y="3313109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rgbClr val="00FF00"/>
                </a:solidFill>
              </a:rPr>
              <a:t>a</a:t>
            </a:r>
            <a:endParaRPr lang="es-CL" sz="2667" dirty="0">
              <a:solidFill>
                <a:srgbClr val="00FF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284678" y="4534664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rgbClr val="00FF00"/>
                </a:solidFill>
              </a:rPr>
              <a:t>c</a:t>
            </a:r>
            <a:endParaRPr lang="es-CL" sz="2667" dirty="0">
              <a:solidFill>
                <a:srgbClr val="00FF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09570" y="5270620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w</a:t>
            </a:r>
            <a:endParaRPr lang="es-CL" sz="2667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072295" y="4801404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chemeClr val="accent5"/>
                </a:solidFill>
              </a:rPr>
              <a:t>v</a:t>
            </a:r>
            <a:endParaRPr lang="es-CL" sz="2667" dirty="0">
              <a:solidFill>
                <a:schemeClr val="accent5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024031" y="4153543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chemeClr val="accent5"/>
                </a:solidFill>
              </a:rPr>
              <a:t>s</a:t>
            </a:r>
            <a:endParaRPr lang="es-CL" sz="2667" dirty="0">
              <a:solidFill>
                <a:schemeClr val="accent5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024031" y="3600503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>
                <a:solidFill>
                  <a:schemeClr val="accent5"/>
                </a:solidFill>
              </a:rPr>
              <a:t>t</a:t>
            </a:r>
            <a:endParaRPr lang="es-CL" sz="2667" dirty="0">
              <a:solidFill>
                <a:schemeClr val="accent5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024031" y="3087541"/>
            <a:ext cx="31903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r</a:t>
            </a:r>
            <a:endParaRPr lang="es-CL" sz="2667" dirty="0"/>
          </a:p>
        </p:txBody>
      </p:sp>
      <p:sp>
        <p:nvSpPr>
          <p:cNvPr id="19" name="Flecha curvada hacia abajo 18"/>
          <p:cNvSpPr/>
          <p:nvPr/>
        </p:nvSpPr>
        <p:spPr>
          <a:xfrm>
            <a:off x="2351585" y="2590683"/>
            <a:ext cx="2918001" cy="3977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>
              <a:solidFill>
                <a:schemeClr val="tx1"/>
              </a:solidFill>
            </a:endParaRPr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2673706" y="3621021"/>
            <a:ext cx="2350325" cy="225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2721970" y="4253604"/>
            <a:ext cx="2350325" cy="225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2714595" y="4863281"/>
            <a:ext cx="2350325" cy="2255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1007435" y="2116326"/>
            <a:ext cx="2762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Conjunto</a:t>
            </a:r>
          </a:p>
          <a:p>
            <a:r>
              <a:rPr lang="es-ES" sz="1600" b="1" dirty="0"/>
              <a:t> de</a:t>
            </a:r>
          </a:p>
          <a:p>
            <a:r>
              <a:rPr lang="es-ES" sz="1600" b="1" dirty="0"/>
              <a:t> partida</a:t>
            </a:r>
            <a:endParaRPr lang="es-CL" sz="16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431844" y="2056686"/>
            <a:ext cx="2762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Conjunto</a:t>
            </a:r>
          </a:p>
          <a:p>
            <a:r>
              <a:rPr lang="es-ES" sz="1600" b="1" dirty="0"/>
              <a:t> de</a:t>
            </a:r>
          </a:p>
          <a:p>
            <a:r>
              <a:rPr lang="es-ES" sz="1600" b="1" dirty="0"/>
              <a:t> llegada</a:t>
            </a:r>
            <a:endParaRPr lang="es-CL" sz="16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056108" y="2126596"/>
            <a:ext cx="373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/>
              <a:t>Conceptos básicos</a:t>
            </a:r>
            <a:endParaRPr lang="es-CL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7052458" y="2619038"/>
                <a:ext cx="4373028" cy="3827523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s-ES" sz="1867" dirty="0">
                    <a:solidFill>
                      <a:srgbClr val="00FF00"/>
                    </a:solidFill>
                  </a:rPr>
                  <a:t>Pre imagen</a:t>
                </a:r>
                <a:r>
                  <a:rPr lang="es-ES" sz="1867" dirty="0"/>
                  <a:t>: todo elemento de A que tiene una pareja en B </a:t>
                </a:r>
              </a:p>
              <a:p>
                <a:endParaRPr lang="es-CL" sz="1867" dirty="0"/>
              </a:p>
              <a:p>
                <a:r>
                  <a:rPr lang="es-ES" sz="1867" dirty="0">
                    <a:solidFill>
                      <a:schemeClr val="accent5"/>
                    </a:solidFill>
                  </a:rPr>
                  <a:t>Imagen</a:t>
                </a:r>
                <a:r>
                  <a:rPr lang="es-ES" sz="1867" dirty="0"/>
                  <a:t>: todo elemento de B que tiene una pareja en A </a:t>
                </a:r>
              </a:p>
              <a:p>
                <a:endParaRPr lang="es-CL" sz="1867" dirty="0"/>
              </a:p>
              <a:p>
                <a:r>
                  <a:rPr lang="es-ES" sz="1867" dirty="0"/>
                  <a:t>Dominio: conjunto de todas las pre imágenes </a:t>
                </a:r>
                <a:endParaRPr lang="es-CL" sz="1867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67" i="1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𝐷𝑜𝑚</m:t>
                      </m:r>
                      <m:d>
                        <m:dPr>
                          <m:ctrlP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1867" i="1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867" i="1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s-ES" sz="1867" dirty="0"/>
              </a:p>
              <a:p>
                <a:endParaRPr lang="es-ES" sz="1867" dirty="0"/>
              </a:p>
              <a:p>
                <a:r>
                  <a:rPr lang="es-ES" sz="1867" dirty="0"/>
                  <a:t>Recorrido: conjunto de todas las imágenes</a:t>
                </a:r>
                <a:endParaRPr lang="es-CL" sz="1867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67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𝑅𝑒𝑐</m:t>
                      </m:r>
                      <m:d>
                        <m:dPr>
                          <m:ctrlP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1867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867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s-ES" sz="1867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458" y="2619038"/>
                <a:ext cx="4373028" cy="3827523"/>
              </a:xfrm>
              <a:prstGeom prst="rect">
                <a:avLst/>
              </a:prstGeom>
              <a:blipFill>
                <a:blip r:embed="rId2"/>
                <a:stretch>
                  <a:fillRect l="-830" t="-315" r="-22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3758666" y="2133221"/>
                <a:ext cx="2559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666" y="2133221"/>
                <a:ext cx="255903" cy="369332"/>
              </a:xfrm>
              <a:prstGeom prst="rect">
                <a:avLst/>
              </a:prstGeom>
              <a:blipFill>
                <a:blip r:embed="rId3"/>
                <a:stretch>
                  <a:fillRect l="-42857" r="-33333" b="-3606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5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989907" y="328888"/>
            <a:ext cx="11137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latin typeface="Arial" panose="020B0604020202020204" pitchFamily="34" charset="0"/>
                <a:ea typeface="Calibri" panose="020F0502020204030204" pitchFamily="34" charset="0"/>
              </a:rPr>
              <a:t>Actividad 1: 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</a:rPr>
              <a:t>Identifique</a:t>
            </a:r>
            <a:r>
              <a:rPr lang="es-CL" sz="2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</a:rPr>
              <a:t>cuál de los siguientes diagramas sagitales representan una función y si lo son su </a:t>
            </a:r>
            <a:r>
              <a:rPr lang="es-CL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dominio, </a:t>
            </a:r>
            <a:r>
              <a:rPr lang="es-CL" sz="2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codominio</a:t>
            </a:r>
            <a:r>
              <a:rPr lang="es-CL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</a:rPr>
              <a:t>y recorrido</a:t>
            </a:r>
            <a:endParaRPr lang="es-CL" sz="24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97" y="1344126"/>
            <a:ext cx="3168352" cy="2400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11" y="1508787"/>
            <a:ext cx="3264363" cy="24002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1542197" y="3909054"/>
            <a:ext cx="3698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función</a:t>
            </a:r>
          </a:p>
          <a:p>
            <a:endParaRPr lang="es-ES" dirty="0"/>
          </a:p>
          <a:p>
            <a:r>
              <a:rPr lang="es-ES" dirty="0" err="1" smtClean="0"/>
              <a:t>Dom</a:t>
            </a:r>
            <a:r>
              <a:rPr lang="es-ES" dirty="0" smtClean="0"/>
              <a:t>(f)= {a, b, c}</a:t>
            </a:r>
          </a:p>
          <a:p>
            <a:r>
              <a:rPr lang="es-ES" dirty="0" err="1" smtClean="0"/>
              <a:t>Rec</a:t>
            </a:r>
            <a:r>
              <a:rPr lang="es-ES" dirty="0" smtClean="0"/>
              <a:t>(f)={1,2,3}</a:t>
            </a:r>
          </a:p>
          <a:p>
            <a:endParaRPr lang="es-ES" dirty="0"/>
          </a:p>
          <a:p>
            <a:r>
              <a:rPr lang="es-ES" dirty="0"/>
              <a:t>f</a:t>
            </a:r>
            <a:r>
              <a:rPr lang="es-ES" dirty="0" smtClean="0"/>
              <a:t>(a)=1</a:t>
            </a:r>
          </a:p>
          <a:p>
            <a:r>
              <a:rPr lang="es-ES" dirty="0"/>
              <a:t>f</a:t>
            </a:r>
            <a:r>
              <a:rPr lang="es-ES" dirty="0" smtClean="0"/>
              <a:t>(b)= 2</a:t>
            </a:r>
          </a:p>
          <a:p>
            <a:r>
              <a:rPr lang="es-ES" dirty="0" smtClean="0"/>
              <a:t>f(c)=3</a:t>
            </a: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6192011" y="4027058"/>
            <a:ext cx="468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Es función porque a tiene 2 imágenes</a:t>
            </a:r>
          </a:p>
          <a:p>
            <a:endParaRPr lang="es-ES" dirty="0"/>
          </a:p>
          <a:p>
            <a:r>
              <a:rPr lang="es-ES" dirty="0" smtClean="0"/>
              <a:t>f(a)=1</a:t>
            </a:r>
          </a:p>
          <a:p>
            <a:r>
              <a:rPr lang="es-ES" dirty="0"/>
              <a:t>f</a:t>
            </a:r>
            <a:r>
              <a:rPr lang="es-ES" dirty="0" smtClean="0"/>
              <a:t>(a)= 2</a:t>
            </a:r>
          </a:p>
        </p:txBody>
      </p:sp>
    </p:spTree>
    <p:extLst>
      <p:ext uri="{BB962C8B-B14F-4D97-AF65-F5344CB8AC3E}">
        <p14:creationId xmlns:p14="http://schemas.microsoft.com/office/powerpoint/2010/main" val="10563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932723"/>
            <a:ext cx="9409045" cy="21122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199695" y="3485973"/>
            <a:ext cx="36985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Es función porque el 3 tiene dos imágenes</a:t>
            </a:r>
          </a:p>
          <a:p>
            <a:endParaRPr lang="es-ES" dirty="0"/>
          </a:p>
          <a:p>
            <a:r>
              <a:rPr lang="es-ES" dirty="0" smtClean="0"/>
              <a:t>f(1)=</a:t>
            </a:r>
            <a:r>
              <a:rPr lang="es-ES" dirty="0"/>
              <a:t>6</a:t>
            </a:r>
            <a:endParaRPr lang="es-ES" dirty="0" smtClean="0"/>
          </a:p>
          <a:p>
            <a:r>
              <a:rPr lang="es-ES" dirty="0" smtClean="0"/>
              <a:t>f(2)= </a:t>
            </a:r>
            <a:r>
              <a:rPr lang="es-ES" dirty="0"/>
              <a:t>7</a:t>
            </a:r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f(3)=4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f(3 )= 5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81684" y="3485973"/>
            <a:ext cx="1637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función</a:t>
            </a:r>
          </a:p>
          <a:p>
            <a:endParaRPr lang="es-ES" dirty="0"/>
          </a:p>
          <a:p>
            <a:r>
              <a:rPr lang="es-ES" dirty="0" err="1" smtClean="0"/>
              <a:t>Dom</a:t>
            </a:r>
            <a:r>
              <a:rPr lang="es-ES" dirty="0" smtClean="0"/>
              <a:t>(f)= {1}</a:t>
            </a:r>
          </a:p>
          <a:p>
            <a:r>
              <a:rPr lang="es-ES" dirty="0" err="1" smtClean="0"/>
              <a:t>Rec</a:t>
            </a:r>
            <a:r>
              <a:rPr lang="es-ES" dirty="0" smtClean="0"/>
              <a:t>(f)={2}</a:t>
            </a:r>
          </a:p>
          <a:p>
            <a:endParaRPr lang="es-ES" dirty="0"/>
          </a:p>
          <a:p>
            <a:r>
              <a:rPr lang="es-ES" dirty="0" smtClean="0"/>
              <a:t>f(1)=2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270543" y="3485973"/>
            <a:ext cx="3698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función</a:t>
            </a:r>
          </a:p>
          <a:p>
            <a:endParaRPr lang="es-ES" dirty="0"/>
          </a:p>
          <a:p>
            <a:r>
              <a:rPr lang="es-ES" dirty="0" err="1" smtClean="0"/>
              <a:t>Dom</a:t>
            </a:r>
            <a:r>
              <a:rPr lang="es-ES" dirty="0" smtClean="0"/>
              <a:t>(f)= {1, 2, 3}</a:t>
            </a:r>
          </a:p>
          <a:p>
            <a:r>
              <a:rPr lang="es-ES" dirty="0" err="1" smtClean="0"/>
              <a:t>Rec</a:t>
            </a:r>
            <a:r>
              <a:rPr lang="es-ES" dirty="0" smtClean="0"/>
              <a:t>(f)={4}</a:t>
            </a:r>
          </a:p>
          <a:p>
            <a:endParaRPr lang="es-ES" dirty="0"/>
          </a:p>
          <a:p>
            <a:r>
              <a:rPr lang="es-ES" dirty="0" smtClean="0"/>
              <a:t>f(1)=</a:t>
            </a:r>
            <a:r>
              <a:rPr lang="es-ES" dirty="0"/>
              <a:t>4</a:t>
            </a:r>
            <a:endParaRPr lang="es-ES" dirty="0" smtClean="0"/>
          </a:p>
          <a:p>
            <a:r>
              <a:rPr lang="es-ES" dirty="0" smtClean="0"/>
              <a:t>f(2)= 4</a:t>
            </a:r>
          </a:p>
          <a:p>
            <a:r>
              <a:rPr lang="es-ES" dirty="0" smtClean="0"/>
              <a:t>f(3)=</a:t>
            </a:r>
            <a:r>
              <a:rPr lang="es-ES" dirty="0"/>
              <a:t>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9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715" y="740702"/>
            <a:ext cx="9612973" cy="26179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225715" y="3751858"/>
            <a:ext cx="3373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Es función</a:t>
            </a:r>
          </a:p>
          <a:p>
            <a:r>
              <a:rPr lang="es-ES" dirty="0" smtClean="0"/>
              <a:t>Porque una </a:t>
            </a:r>
            <a:r>
              <a:rPr lang="es-ES" dirty="0" err="1" smtClean="0"/>
              <a:t>preimagen</a:t>
            </a:r>
            <a:r>
              <a:rPr lang="es-ES" dirty="0" smtClean="0"/>
              <a:t> no puede tener más de una imagen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5117910" y="3649746"/>
            <a:ext cx="3698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 función</a:t>
            </a:r>
          </a:p>
          <a:p>
            <a:endParaRPr lang="es-ES" dirty="0"/>
          </a:p>
          <a:p>
            <a:r>
              <a:rPr lang="es-ES" dirty="0" err="1" smtClean="0"/>
              <a:t>Dom</a:t>
            </a:r>
            <a:r>
              <a:rPr lang="es-ES" dirty="0" smtClean="0"/>
              <a:t>(f)= {1 ,2}</a:t>
            </a:r>
          </a:p>
          <a:p>
            <a:r>
              <a:rPr lang="es-ES" dirty="0" err="1" smtClean="0"/>
              <a:t>Rec</a:t>
            </a:r>
            <a:r>
              <a:rPr lang="es-ES" dirty="0" smtClean="0"/>
              <a:t>(f)={3,4}</a:t>
            </a:r>
          </a:p>
          <a:p>
            <a:r>
              <a:rPr lang="es-ES" dirty="0" err="1" smtClean="0"/>
              <a:t>Codominio</a:t>
            </a:r>
            <a:r>
              <a:rPr lang="es-ES" dirty="0" smtClean="0"/>
              <a:t> {3,4,5}</a:t>
            </a:r>
          </a:p>
          <a:p>
            <a:endParaRPr lang="es-ES" dirty="0"/>
          </a:p>
          <a:p>
            <a:r>
              <a:rPr lang="es-ES" dirty="0" smtClean="0"/>
              <a:t>f(1)=3</a:t>
            </a:r>
          </a:p>
          <a:p>
            <a:r>
              <a:rPr lang="es-ES" dirty="0" smtClean="0"/>
              <a:t>f(2)= 4</a:t>
            </a:r>
          </a:p>
          <a:p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8493457" y="3630104"/>
            <a:ext cx="2345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Es función</a:t>
            </a:r>
          </a:p>
          <a:p>
            <a:endParaRPr lang="es-ES" dirty="0"/>
          </a:p>
          <a:p>
            <a:r>
              <a:rPr lang="es-ES" dirty="0" smtClean="0"/>
              <a:t>Porque 2 no </a:t>
            </a:r>
            <a:r>
              <a:rPr lang="es-ES" dirty="0" err="1" smtClean="0"/>
              <a:t>tien</a:t>
            </a:r>
            <a:r>
              <a:rPr lang="es-ES" dirty="0" smtClean="0"/>
              <a:t> imagen en B</a:t>
            </a:r>
          </a:p>
          <a:p>
            <a:endParaRPr lang="es-ES" dirty="0"/>
          </a:p>
          <a:p>
            <a:r>
              <a:rPr lang="es-ES" dirty="0" smtClean="0"/>
              <a:t>f(1)=5</a:t>
            </a:r>
          </a:p>
          <a:p>
            <a:r>
              <a:rPr lang="es-ES" dirty="0" smtClean="0"/>
              <a:t>f(2)= no tiene</a:t>
            </a:r>
          </a:p>
          <a:p>
            <a:r>
              <a:rPr lang="es-ES" dirty="0" smtClean="0"/>
              <a:t>f(3)=4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431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4" name="CuadroTexto 3"/>
          <p:cNvSpPr txBox="1"/>
          <p:nvPr/>
        </p:nvSpPr>
        <p:spPr>
          <a:xfrm>
            <a:off x="813386" y="313624"/>
            <a:ext cx="10657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Una función también se puede representar en el plano cartesiano y para eso debemos empezar a utilizar las variables “x” e “y”</a:t>
            </a:r>
            <a:endParaRPr lang="es-CL" sz="2400" dirty="0"/>
          </a:p>
        </p:txBody>
      </p:sp>
      <p:sp>
        <p:nvSpPr>
          <p:cNvPr id="5" name="Elipse 4"/>
          <p:cNvSpPr/>
          <p:nvPr/>
        </p:nvSpPr>
        <p:spPr>
          <a:xfrm>
            <a:off x="941082" y="2506951"/>
            <a:ext cx="1310060" cy="2482564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6" name="Elipse 5"/>
          <p:cNvSpPr/>
          <p:nvPr/>
        </p:nvSpPr>
        <p:spPr>
          <a:xfrm>
            <a:off x="3376853" y="2581711"/>
            <a:ext cx="1310060" cy="2407805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7" name="CuadroTexto 6"/>
          <p:cNvSpPr txBox="1"/>
          <p:nvPr/>
        </p:nvSpPr>
        <p:spPr>
          <a:xfrm>
            <a:off x="818497" y="2236386"/>
            <a:ext cx="462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</a:t>
            </a:r>
            <a:endParaRPr lang="es-CL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064787" y="2151994"/>
            <a:ext cx="462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B</a:t>
            </a:r>
            <a:endParaRPr lang="es-C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420583" y="3477671"/>
            <a:ext cx="256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0</a:t>
            </a:r>
            <a:endParaRPr lang="es-CL" sz="2667" dirty="0"/>
          </a:p>
        </p:txBody>
      </p:sp>
      <p:sp>
        <p:nvSpPr>
          <p:cNvPr id="10" name="CuadroTexto 9"/>
          <p:cNvSpPr txBox="1"/>
          <p:nvPr/>
        </p:nvSpPr>
        <p:spPr>
          <a:xfrm>
            <a:off x="1280871" y="2784501"/>
            <a:ext cx="55522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-2</a:t>
            </a:r>
            <a:endParaRPr lang="es-CL" sz="2667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20583" y="4028832"/>
            <a:ext cx="25607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3</a:t>
            </a:r>
            <a:endParaRPr lang="es-CL" sz="2667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693433" y="4316120"/>
            <a:ext cx="55828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4</a:t>
            </a:r>
            <a:endParaRPr lang="es-CL" sz="2667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742658" y="3619664"/>
            <a:ext cx="78450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1</a:t>
            </a:r>
            <a:endParaRPr lang="es-CL" sz="2667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644921" y="3060934"/>
            <a:ext cx="60679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dirty="0"/>
              <a:t>-1</a:t>
            </a:r>
            <a:endParaRPr lang="es-CL" sz="2667" dirty="0"/>
          </a:p>
        </p:txBody>
      </p:sp>
      <p:sp>
        <p:nvSpPr>
          <p:cNvPr id="17" name="Flecha curvada hacia abajo 16"/>
          <p:cNvSpPr/>
          <p:nvPr/>
        </p:nvSpPr>
        <p:spPr>
          <a:xfrm>
            <a:off x="1487489" y="2084851"/>
            <a:ext cx="2611808" cy="404419"/>
          </a:xfrm>
          <a:prstGeom prst="curvedDownArrow">
            <a:avLst>
              <a:gd name="adj1" fmla="val 25000"/>
              <a:gd name="adj2" fmla="val 50000"/>
              <a:gd name="adj3" fmla="val 406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>
              <a:solidFill>
                <a:schemeClr val="tx1"/>
              </a:solidFill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1809610" y="3115190"/>
            <a:ext cx="1886473" cy="2010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1857874" y="3747773"/>
            <a:ext cx="1886473" cy="2010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1850500" y="4357450"/>
            <a:ext cx="1886473" cy="20106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1697202" y="1725464"/>
                <a:ext cx="2001277" cy="287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67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1867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867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sz="1867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867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67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CL" sz="1867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02" y="1725464"/>
                <a:ext cx="2001277" cy="287323"/>
              </a:xfrm>
              <a:prstGeom prst="rect">
                <a:avLst/>
              </a:prstGeom>
              <a:blipFill>
                <a:blip r:embed="rId2"/>
                <a:stretch>
                  <a:fillRect b="-3617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adroTexto 24"/>
          <p:cNvSpPr txBox="1"/>
          <p:nvPr/>
        </p:nvSpPr>
        <p:spPr>
          <a:xfrm>
            <a:off x="1393239" y="5465270"/>
            <a:ext cx="40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x</a:t>
            </a:r>
            <a:endParaRPr lang="es-CL" sz="2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3822447" y="5338844"/>
            <a:ext cx="40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y</a:t>
            </a:r>
            <a:endParaRPr lang="es-CL" sz="2400" dirty="0"/>
          </a:p>
        </p:txBody>
      </p:sp>
      <p:cxnSp>
        <p:nvCxnSpPr>
          <p:cNvPr id="28" name="Conector recto de flecha 27"/>
          <p:cNvCxnSpPr>
            <a:stCxn id="5" idx="4"/>
          </p:cNvCxnSpPr>
          <p:nvPr/>
        </p:nvCxnSpPr>
        <p:spPr>
          <a:xfrm flipH="1">
            <a:off x="1596112" y="4989515"/>
            <a:ext cx="1" cy="540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>
            <a:off x="4025320" y="4946835"/>
            <a:ext cx="1" cy="540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3693432" y="5704864"/>
            <a:ext cx="86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f(x)</a:t>
            </a:r>
            <a:endParaRPr lang="es-CL" sz="24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545073" y="6079402"/>
            <a:ext cx="230425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67" dirty="0"/>
              <a:t>Variable independiente</a:t>
            </a:r>
            <a:endParaRPr lang="es-CL" sz="1867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873189" y="6079402"/>
            <a:ext cx="230425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67" dirty="0"/>
              <a:t>Variable dependiente</a:t>
            </a:r>
            <a:endParaRPr lang="es-CL" sz="1867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41835" y="2030259"/>
            <a:ext cx="4530328" cy="418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3902121" y="757209"/>
            <a:ext cx="4195736" cy="441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911424" y="254842"/>
            <a:ext cx="9956800" cy="67784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s-CL" sz="2667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Otra escritura:</a:t>
            </a:r>
            <a:endParaRPr lang="es-CL" sz="2667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11424" y="5537768"/>
            <a:ext cx="10607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La variable </a:t>
            </a:r>
            <a:r>
              <a:rPr lang="es-CL" sz="2400" b="1" dirty="0"/>
              <a:t>y</a:t>
            </a:r>
            <a:r>
              <a:rPr lang="es-CL" sz="2400" dirty="0"/>
              <a:t> puede también escribirse como </a:t>
            </a:r>
            <a:r>
              <a:rPr lang="es-CL" sz="2400" b="1" i="1" dirty="0"/>
              <a:t>f</a:t>
            </a:r>
            <a:r>
              <a:rPr lang="es-CL" sz="2400" b="1" dirty="0"/>
              <a:t>(</a:t>
            </a:r>
            <a:r>
              <a:rPr lang="es-CL" sz="2400" b="1" i="1" dirty="0"/>
              <a:t>x</a:t>
            </a:r>
            <a:r>
              <a:rPr lang="es-CL" sz="2400" b="1" dirty="0"/>
              <a:t>)</a:t>
            </a:r>
            <a:r>
              <a:rPr lang="es-CL" sz="2400" dirty="0"/>
              <a:t>, donde </a:t>
            </a:r>
            <a:r>
              <a:rPr lang="es-CL" sz="2400" b="1" i="1" dirty="0"/>
              <a:t>x</a:t>
            </a:r>
            <a:r>
              <a:rPr lang="es-CL" sz="2400" dirty="0"/>
              <a:t> es la otra variable, </a:t>
            </a:r>
            <a:r>
              <a:rPr lang="es-CL" sz="2400" b="1" i="1" dirty="0"/>
              <a:t>y</a:t>
            </a:r>
            <a:r>
              <a:rPr lang="es-CL" sz="2400" dirty="0"/>
              <a:t> se lee “</a:t>
            </a:r>
            <a:r>
              <a:rPr lang="es-CL" sz="2400" b="1" i="1" dirty="0"/>
              <a:t>f</a:t>
            </a:r>
            <a:r>
              <a:rPr lang="es-CL" sz="2400" dirty="0"/>
              <a:t> de </a:t>
            </a:r>
            <a:r>
              <a:rPr lang="es-CL" sz="2400" b="1" i="1" dirty="0"/>
              <a:t>x</a:t>
            </a:r>
            <a:r>
              <a:rPr lang="es-CL" sz="2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928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9</a:t>
            </a:fld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48" y="1221232"/>
            <a:ext cx="11414952" cy="276883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53975" y="315715"/>
            <a:ext cx="432048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67" b="1" dirty="0"/>
              <a:t>Actividad 2</a:t>
            </a:r>
            <a:endParaRPr lang="es-CL" sz="2667" b="1" dirty="0"/>
          </a:p>
        </p:txBody>
      </p:sp>
    </p:spTree>
    <p:extLst>
      <p:ext uri="{BB962C8B-B14F-4D97-AF65-F5344CB8AC3E}">
        <p14:creationId xmlns:p14="http://schemas.microsoft.com/office/powerpoint/2010/main" val="35305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86</TotalTime>
  <Words>366</Words>
  <Application>Microsoft Office PowerPoint</Application>
  <PresentationFormat>Panorámica</PresentationFormat>
  <Paragraphs>108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Alegreya Sans</vt:lpstr>
      <vt:lpstr>Arial</vt:lpstr>
      <vt:lpstr>Arial Black</vt:lpstr>
      <vt:lpstr>Calibri</vt:lpstr>
      <vt:lpstr>Cambria Math</vt:lpstr>
      <vt:lpstr>Franklin Gothic Book</vt:lpstr>
      <vt:lpstr>Wingdings</vt:lpstr>
      <vt:lpstr>Crop</vt:lpstr>
      <vt:lpstr>Límites derivadas e integrales Formación diferenciada  4°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derivadas e integrales Formación diferenciada  4° medio</dc:title>
  <dc:creator>asus</dc:creator>
  <cp:lastModifiedBy>asus</cp:lastModifiedBy>
  <cp:revision>5</cp:revision>
  <dcterms:created xsi:type="dcterms:W3CDTF">2021-03-02T23:50:12Z</dcterms:created>
  <dcterms:modified xsi:type="dcterms:W3CDTF">2021-03-03T20:24:32Z</dcterms:modified>
</cp:coreProperties>
</file>