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3B2"/>
    <a:srgbClr val="F4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38514" y="124822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Clase 1: matemática </a:t>
            </a:r>
          </a:p>
          <a:p>
            <a:pPr algn="ctr"/>
            <a:r>
              <a:rPr lang="es-E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2° medio</a:t>
            </a:r>
            <a:endParaRPr lang="es-CL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4743" y="3846286"/>
            <a:ext cx="1049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Recordar las características de los distintos grupos numéricos vistos hasta primero medio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4743" y="6001658"/>
            <a:ext cx="1049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Profesora: Elizabeth Luna M.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1194" y="450376"/>
            <a:ext cx="27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Recordemos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41194" y="1175784"/>
                <a:ext cx="7779224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s-CL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 números naturales (</a:t>
                </a:r>
                <a14:m>
                  <m:oMath xmlns:m="http://schemas.openxmlformats.org/officeDocument/2006/math">
                    <m:r>
                      <a:rPr lang="es-CL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s-CL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se representan por </a:t>
                </a:r>
                <a14:m>
                  <m:oMath xmlns:m="http://schemas.openxmlformats.org/officeDocument/2006/math">
                    <m:r>
                      <a:rPr lang="es-CL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s-CL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{1, 2, 3, …}.</a:t>
                </a:r>
                <a:endParaRPr lang="es-C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1175784"/>
                <a:ext cx="7779224" cy="388696"/>
              </a:xfrm>
              <a:prstGeom prst="rect">
                <a:avLst/>
              </a:prstGeom>
              <a:blipFill>
                <a:blip r:embed="rId2"/>
                <a:stretch>
                  <a:fillRect l="-705" t="-10938" b="-187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41194" y="1859974"/>
                <a:ext cx="8816454" cy="37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s-CL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 números enteros (</a:t>
                </a:r>
                <a14:m>
                  <m:oMath xmlns:m="http://schemas.openxmlformats.org/officeDocument/2006/math">
                    <m:r>
                      <a:rPr lang="es-CL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s-CL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se representan por </a:t>
                </a:r>
                <a14:m>
                  <m:oMath xmlns:m="http://schemas.openxmlformats.org/officeDocument/2006/math">
                    <m:r>
                      <a:rPr lang="es-CL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s-CL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{…–2, –1, 0, 1, 2…}.</a:t>
                </a:r>
                <a:endParaRPr lang="es-C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1859974"/>
                <a:ext cx="8816454" cy="373757"/>
              </a:xfrm>
              <a:prstGeom prst="rect">
                <a:avLst/>
              </a:prstGeom>
              <a:blipFill>
                <a:blip r:embed="rId3"/>
                <a:stretch>
                  <a:fillRect l="-622" t="-9836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64740" y="2529225"/>
                <a:ext cx="5439310" cy="373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s-CL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 números racionales (</a:t>
                </a:r>
                <a14:m>
                  <m:oMath xmlns:m="http://schemas.openxmlformats.org/officeDocument/2006/math">
                    <m:r>
                      <a:rPr lang="es-CL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es-CL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se representan por:</a:t>
                </a:r>
                <a:endParaRPr lang="es-C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0" y="2529225"/>
                <a:ext cx="5439310" cy="373757"/>
              </a:xfrm>
              <a:prstGeom prst="rect">
                <a:avLst/>
              </a:prstGeom>
              <a:blipFill>
                <a:blip r:embed="rId4"/>
                <a:stretch>
                  <a:fillRect l="-1009" t="-11475" r="-112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/>
          <p:nvPr/>
        </p:nvPicPr>
        <p:blipFill>
          <a:blip r:embed="rId5">
            <a:duotone>
              <a:prstClr val="black"/>
              <a:srgbClr val="F6B3B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04050" y="2403796"/>
            <a:ext cx="2989017" cy="6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Imagen 2"/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36" y="3663721"/>
            <a:ext cx="9521321" cy="24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05468" y="37936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lecha doblada 9"/>
          <p:cNvSpPr/>
          <p:nvPr/>
        </p:nvSpPr>
        <p:spPr>
          <a:xfrm flipV="1">
            <a:off x="1979499" y="3028409"/>
            <a:ext cx="232012" cy="9645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Cerrar llave 10"/>
          <p:cNvSpPr/>
          <p:nvPr/>
        </p:nvSpPr>
        <p:spPr>
          <a:xfrm rot="5400000">
            <a:off x="1815089" y="1691328"/>
            <a:ext cx="328821" cy="2537333"/>
          </a:xfrm>
          <a:prstGeom prst="rightBrace">
            <a:avLst>
              <a:gd name="adj1" fmla="val 34259"/>
              <a:gd name="adj2" fmla="val 487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0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167" y="829040"/>
            <a:ext cx="5950424" cy="42353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2955" y="300251"/>
            <a:ext cx="892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Comprendamos mejor los conceptos a través de un diagrama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3080" y="5135938"/>
            <a:ext cx="33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Podemos decir entonces: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28501" y="5655341"/>
                <a:ext cx="734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s-CL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01" y="5655341"/>
                <a:ext cx="734175" cy="276999"/>
              </a:xfrm>
              <a:prstGeom prst="rect">
                <a:avLst/>
              </a:prstGeom>
              <a:blipFill>
                <a:blip r:embed="rId3"/>
                <a:stretch>
                  <a:fillRect l="-6667" r="-6667" b="-1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248167" y="5655341"/>
                <a:ext cx="2104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s-CL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pues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3=+3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67" y="5655341"/>
                <a:ext cx="2104743" cy="276999"/>
              </a:xfrm>
              <a:prstGeom prst="rect">
                <a:avLst/>
              </a:prstGeom>
              <a:blipFill>
                <a:blip r:embed="rId4"/>
                <a:stretch>
                  <a:fillRect l="-2029" t="-11111" r="-2029" b="-3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935151" y="5534538"/>
                <a:ext cx="22634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s-CL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pues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3=</m:t>
                      </m:r>
                      <m:f>
                        <m:fPr>
                          <m:ctrlPr>
                            <a:rPr lang="es-E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51" y="5534538"/>
                <a:ext cx="2263440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64728" y="6273483"/>
                <a:ext cx="910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−3 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 </m:t>
                      </m:r>
                      <m:r>
                        <a:rPr lang="es-CL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28" y="6273483"/>
                <a:ext cx="910506" cy="276999"/>
              </a:xfrm>
              <a:prstGeom prst="rect">
                <a:avLst/>
              </a:prstGeom>
              <a:blipFill>
                <a:blip r:embed="rId6"/>
                <a:stretch>
                  <a:fillRect l="-671" r="-4698" b="-195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070747" y="6286684"/>
                <a:ext cx="1033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−3 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s-CL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47" y="6286684"/>
                <a:ext cx="1033936" cy="276999"/>
              </a:xfrm>
              <a:prstGeom prst="rect">
                <a:avLst/>
              </a:prstGeom>
              <a:blipFill>
                <a:blip r:embed="rId7"/>
                <a:stretch>
                  <a:fillRect l="-592" b="-108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935151" y="6203900"/>
                <a:ext cx="26353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−3 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s-CL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pues</m:t>
                      </m:r>
                      <m:r>
                        <a:rPr lang="es-ES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−3=</m:t>
                      </m:r>
                      <m:f>
                        <m:fPr>
                          <m:ctrlPr>
                            <a:rPr lang="es-E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baseline="30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51" y="6203900"/>
                <a:ext cx="2635337" cy="518604"/>
              </a:xfrm>
              <a:prstGeom prst="rect">
                <a:avLst/>
              </a:prstGeom>
              <a:blipFill>
                <a:blip r:embed="rId8"/>
                <a:stretch>
                  <a:fillRect t="-117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2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191069" y="259308"/>
            <a:ext cx="2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Practiquemos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1069" y="935840"/>
            <a:ext cx="10877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Anota si el número “pertenece” al conjunto numérico, en caso contrario anota “no pertenece”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1155" y="163389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45         no pertenece               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3339196" y="1633898"/>
                <a:ext cx="5216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96" y="1633898"/>
                <a:ext cx="5216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351155" y="2218052"/>
                <a:ext cx="4506875" cy="48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𝑛𝑜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𝑝𝑒𝑟𝑡𝑒𝑛𝑒𝑐𝑒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5" y="2218052"/>
                <a:ext cx="4506875" cy="483915"/>
              </a:xfrm>
              <a:prstGeom prst="rect">
                <a:avLst/>
              </a:prstGeom>
              <a:blipFill>
                <a:blip r:embed="rId3"/>
                <a:stretch>
                  <a:fillRect l="-1218" b="-75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3352821" y="2275343"/>
                <a:ext cx="487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21" y="2275343"/>
                <a:ext cx="4874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351155" y="2916110"/>
                <a:ext cx="460735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s-CL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s-CL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1  </m:t>
                        </m:r>
                      </m:num>
                      <m:den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s-CL" dirty="0" smtClean="0">
                    <a:solidFill>
                      <a:schemeClr val="bg1"/>
                    </a:solidFill>
                  </a:rPr>
                  <a:t>        no pertenece                         </a:t>
                </a:r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5" y="2916110"/>
                <a:ext cx="4607352" cy="483466"/>
              </a:xfrm>
              <a:prstGeom prst="rect">
                <a:avLst/>
              </a:prstGeom>
              <a:blipFill>
                <a:blip r:embed="rId5"/>
                <a:stretch>
                  <a:fillRect l="-1192" r="-132" b="-62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3414972" y="2973177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972" y="2973177"/>
                <a:ext cx="3882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26"/>
          <p:cNvSpPr/>
          <p:nvPr/>
        </p:nvSpPr>
        <p:spPr>
          <a:xfrm>
            <a:off x="351155" y="376294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CL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1508      pertenece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3403724" y="3728078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724" y="3728078"/>
                <a:ext cx="3882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ángulo 28"/>
          <p:cNvSpPr/>
          <p:nvPr/>
        </p:nvSpPr>
        <p:spPr>
          <a:xfrm>
            <a:off x="351155" y="449565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CL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1,14142   pertenece  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3396538" y="4495654"/>
                <a:ext cx="42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538" y="4495654"/>
                <a:ext cx="42511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/>
          <p:cNvSpPr/>
          <p:nvPr/>
        </p:nvSpPr>
        <p:spPr>
          <a:xfrm>
            <a:off x="351155" y="522835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f.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0,5         pertenece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3396538" y="5228359"/>
                <a:ext cx="42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538" y="5228359"/>
                <a:ext cx="42511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ángulo 32"/>
          <p:cNvSpPr/>
          <p:nvPr/>
        </p:nvSpPr>
        <p:spPr>
          <a:xfrm>
            <a:off x="6024578" y="1587819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g.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–72         pertenece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6117081" y="2193461"/>
                <a:ext cx="376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h.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s-CL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=3,141516……. 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𝑛𝑜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𝑝𝑒𝑟𝑡𝑒𝑛𝑒𝑐𝑒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81" y="2193461"/>
                <a:ext cx="3769622" cy="369332"/>
              </a:xfrm>
              <a:prstGeom prst="rect">
                <a:avLst/>
              </a:prstGeom>
              <a:blipFill>
                <a:blip r:embed="rId10"/>
                <a:stretch>
                  <a:fillRect l="-1292" t="-8333" b="-2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9196361" y="1625771"/>
                <a:ext cx="42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61" y="1625771"/>
                <a:ext cx="42511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9718009" y="2182977"/>
                <a:ext cx="5216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09" y="2182977"/>
                <a:ext cx="5216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ángulo 36"/>
          <p:cNvSpPr/>
          <p:nvPr/>
        </p:nvSpPr>
        <p:spPr>
          <a:xfrm>
            <a:off x="6117081" y="296578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i.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108          pertenece </a:t>
            </a:r>
            <a:endParaRPr lang="es-C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9196361" y="2891519"/>
                <a:ext cx="5216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61" y="2891519"/>
                <a:ext cx="5216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2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2013" y="136477"/>
            <a:ext cx="724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Ejercicios del Cuaderno de ejercicios.  Página 5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1" y="671725"/>
            <a:ext cx="10286929" cy="618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1303985" y="1442829"/>
                <a:ext cx="393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985" y="1442829"/>
                <a:ext cx="3930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1300779" y="2056979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779" y="2056979"/>
                <a:ext cx="396262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3466532" y="4162567"/>
            <a:ext cx="376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-2 - -2,6 +7= -2 + 2,6 + 7 = 7,6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66531" y="4531899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12 – [8 - -2:5 +2]= 12 – [8+ 2:5 + 2]=12 -[8 </a:t>
            </a:r>
            <a:r>
              <a:rPr lang="es-ES" dirty="0">
                <a:solidFill>
                  <a:schemeClr val="bg1"/>
                </a:solidFill>
              </a:rPr>
              <a:t>+</a:t>
            </a:r>
            <a:r>
              <a:rPr lang="es-ES" dirty="0" smtClean="0">
                <a:solidFill>
                  <a:schemeClr val="bg1"/>
                </a:solidFill>
              </a:rPr>
              <a:t> 0,4 +2] = 12 -10,4 = 1,6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36003" y="3541000"/>
            <a:ext cx="136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12,0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- </a:t>
            </a:r>
            <a:r>
              <a:rPr lang="es-ES" u="sng" dirty="0" smtClean="0">
                <a:solidFill>
                  <a:schemeClr val="bg1"/>
                </a:solidFill>
              </a:rPr>
              <a:t>10,4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    1,6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61637" y="4901231"/>
            <a:ext cx="631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8 - -3 + 3x[5x-2+ 2] = 8+3+3x[-10+2]= 8+3+3x-8= 8+3 – 24 = -13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5660" y="464023"/>
            <a:ext cx="724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Solucionario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8" y="864133"/>
            <a:ext cx="2573385" cy="56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2" y="1596791"/>
            <a:ext cx="11142874" cy="27704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72955" y="395786"/>
            <a:ext cx="2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En Resumen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290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Algerian</vt:lpstr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13</cp:revision>
  <dcterms:created xsi:type="dcterms:W3CDTF">2021-03-02T01:31:41Z</dcterms:created>
  <dcterms:modified xsi:type="dcterms:W3CDTF">2021-03-03T20:23:07Z</dcterms:modified>
</cp:coreProperties>
</file>