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91" r:id="rId4"/>
    <p:sldId id="258" r:id="rId5"/>
    <p:sldId id="288" r:id="rId6"/>
    <p:sldId id="290" r:id="rId7"/>
    <p:sldId id="292" r:id="rId8"/>
    <p:sldId id="272" r:id="rId9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EC877-E079-4684-83B2-4C3147589749}" type="datetimeFigureOut">
              <a:rPr lang="es-CL" smtClean="0"/>
              <a:pPr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509ED-21A9-4CC4-AA27-1AC7BB400DD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343151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F2D45B86-B40B-4D2F-A5BD-B9A7BBB6D2B7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832B-2411-48B8-8E72-F4CC336BA48F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7339-4EBF-4C0B-B9F2-C660239D9F01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519976-02B0-46F3-A9C4-FEEA6942B8FF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CL" smtClean="0"/>
              <a:t>Profesor: Elizabeth Luna </a:t>
            </a:r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171702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0648E05B-98D9-4C5D-BA60-856768E0E1B4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CFA0-F309-46BE-A293-B33707FA1849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D1E4-D9D6-4AE3-A466-C8CF6BDEC0C0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2292BC-C06F-4FA9-9CBC-C1233C441549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CL" smtClean="0"/>
              <a:t>Profesor: Elizabeth Luna </a:t>
            </a:r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8A63-196A-4E77-8BC4-9CF4FEF3689E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9B8100-54E0-4638-A2A7-2C0DD2AA2C08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CL" smtClean="0"/>
              <a:t>Profesor: Elizabeth Luna </a:t>
            </a:r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61B892-77D0-4E73-993C-9433631E3160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CL" smtClean="0"/>
              <a:t>Profesor: Elizabeth Luna </a:t>
            </a:r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0DFFC9-8E01-45D2-A4C1-3D706033C99D}" type="datetime1">
              <a:rPr lang="es-CL" smtClean="0"/>
              <a:pPr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CL" smtClean="0"/>
              <a:t>Profesor: Elizabeth Luna </a:t>
            </a:r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con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176" y="2038960"/>
            <a:ext cx="1250950" cy="139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cilindr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65" y="1990730"/>
            <a:ext cx="1154113" cy="136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esfer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589" y="2255654"/>
            <a:ext cx="1061190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7993093" y="2490796"/>
            <a:ext cx="936625" cy="1295400"/>
          </a:xfrm>
          <a:prstGeom prst="cube">
            <a:avLst>
              <a:gd name="adj" fmla="val 25000"/>
            </a:avLst>
          </a:prstGeom>
          <a:solidFill>
            <a:srgbClr val="99CCFF">
              <a:alpha val="70195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 sz="2000" u="none"/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6214351" y="2903354"/>
            <a:ext cx="1150938" cy="756047"/>
          </a:xfrm>
          <a:prstGeom prst="cube">
            <a:avLst>
              <a:gd name="adj" fmla="val 25000"/>
            </a:avLst>
          </a:prstGeom>
          <a:solidFill>
            <a:schemeClr val="folHlink">
              <a:alpha val="7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 sz="2000" u="none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1607338"/>
            <a:ext cx="6172200" cy="142077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Asignatura: Matemáticas </a:t>
            </a:r>
            <a:br>
              <a:rPr lang="es-CL" dirty="0" smtClean="0"/>
            </a:br>
            <a:r>
              <a:rPr lang="es-CL" dirty="0" err="1" smtClean="0"/>
              <a:t>Numeros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Curso: 1°Medio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28860" y="3857634"/>
            <a:ext cx="6286544" cy="577020"/>
          </a:xfrm>
        </p:spPr>
        <p:txBody>
          <a:bodyPr>
            <a:normAutofit/>
          </a:bodyPr>
          <a:lstStyle/>
          <a:p>
            <a:r>
              <a:rPr lang="es-CL" dirty="0" smtClean="0"/>
              <a:t>Objetivo: </a:t>
            </a:r>
            <a:r>
              <a:rPr lang="es-CL" b="0" dirty="0" smtClean="0"/>
              <a:t>Activar los conocimientos previos</a:t>
            </a:r>
          </a:p>
          <a:p>
            <a:endParaRPr lang="es-CL" b="0" dirty="0" smtClean="0"/>
          </a:p>
          <a:p>
            <a:endParaRPr lang="es-CL" dirty="0"/>
          </a:p>
        </p:txBody>
      </p:sp>
      <p:pic>
        <p:nvPicPr>
          <p:cNvPr id="4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6" cstate="print"/>
          <a:srcRect l="21687" t="13432" r="20481" b="10755"/>
          <a:stretch>
            <a:fillRect/>
          </a:stretch>
        </p:blipFill>
        <p:spPr bwMode="auto">
          <a:xfrm>
            <a:off x="4071942" y="357172"/>
            <a:ext cx="757245" cy="8572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143244" y="1142990"/>
            <a:ext cx="2746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Colegio Numancia</a:t>
            </a:r>
            <a:endParaRPr lang="es-CL" sz="2000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</a:t>
            </a:fld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1000100" y="4768473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Profesor: Elías </a:t>
            </a:r>
            <a:r>
              <a:rPr lang="es-CL" sz="1400" dirty="0" err="1" smtClean="0"/>
              <a:t>Devia</a:t>
            </a:r>
            <a:r>
              <a:rPr lang="es-CL" sz="1400" dirty="0" smtClean="0"/>
              <a:t> R.</a:t>
            </a:r>
            <a:endParaRPr lang="es-C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Ruta de aprendizaje.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785800"/>
            <a:ext cx="8358246" cy="4069664"/>
          </a:xfrm>
        </p:spPr>
        <p:txBody>
          <a:bodyPr/>
          <a:lstStyle/>
          <a:p>
            <a:r>
              <a:rPr lang="es-CL" dirty="0" smtClean="0"/>
              <a:t>Necesito recordar...</a:t>
            </a:r>
            <a:r>
              <a:rPr lang="es-MX" dirty="0" smtClean="0"/>
              <a:t>.</a:t>
            </a:r>
            <a:endParaRPr lang="es-MX" b="1" dirty="0" smtClean="0"/>
          </a:p>
          <a:p>
            <a:endParaRPr lang="es-MX" dirty="0" smtClean="0"/>
          </a:p>
          <a:p>
            <a:r>
              <a:rPr lang="es-CL" b="1" dirty="0" smtClean="0"/>
              <a:t>Operatoria con números </a:t>
            </a:r>
          </a:p>
          <a:p>
            <a:r>
              <a:rPr lang="es-CL" b="1" dirty="0" smtClean="0"/>
              <a:t>Enteros</a:t>
            </a:r>
          </a:p>
          <a:p>
            <a:r>
              <a:rPr lang="es-CL" b="1" dirty="0" smtClean="0"/>
              <a:t>Racionales</a:t>
            </a:r>
            <a:r>
              <a:rPr lang="es-CL" b="1" dirty="0" smtClean="0"/>
              <a:t>.</a:t>
            </a:r>
            <a:endParaRPr lang="es-CL" b="1" dirty="0" smtClean="0"/>
          </a:p>
          <a:p>
            <a:endParaRPr lang="es-CL" dirty="0" smtClean="0"/>
          </a:p>
          <a:p>
            <a:r>
              <a:rPr lang="es-MX" b="1" dirty="0" smtClean="0"/>
              <a:t>Potencias y </a:t>
            </a:r>
            <a:r>
              <a:rPr lang="es-MX" b="1" dirty="0" err="1" smtClean="0"/>
              <a:t>raices</a:t>
            </a:r>
            <a:endParaRPr lang="es-MX" b="1" dirty="0" smtClean="0"/>
          </a:p>
          <a:p>
            <a:endParaRPr lang="es-MX" b="1" dirty="0" smtClean="0"/>
          </a:p>
          <a:p>
            <a:r>
              <a:rPr lang="es-MX" dirty="0" smtClean="0"/>
              <a:t>Resumen y cierre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1008449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Recordar… Unidad </a:t>
            </a:r>
            <a:r>
              <a:rPr lang="es-CL" b="1" dirty="0" smtClean="0"/>
              <a:t>de </a:t>
            </a:r>
            <a:r>
              <a:rPr lang="es-CL" b="1" dirty="0" smtClean="0"/>
              <a:t>Números</a:t>
            </a:r>
            <a:br>
              <a:rPr lang="es-CL" b="1" dirty="0" smtClean="0"/>
            </a:br>
            <a:r>
              <a:rPr lang="es-CL" b="1" dirty="0" smtClean="0"/>
              <a:t>Actividad.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14282" y="1214428"/>
            <a:ext cx="4453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1) Calcula </a:t>
            </a:r>
            <a:r>
              <a:rPr lang="es-CL" b="1" dirty="0" smtClean="0"/>
              <a:t>el resultado en cada caso</a:t>
            </a:r>
            <a:endParaRPr lang="es-CL" b="1" dirty="0"/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/>
        </p:nvGraphicFramePr>
        <p:xfrm>
          <a:off x="357158" y="1857370"/>
          <a:ext cx="2714644" cy="405928"/>
        </p:xfrm>
        <a:graphic>
          <a:graphicData uri="http://schemas.openxmlformats.org/presentationml/2006/ole">
            <p:oleObj spid="_x0000_s2052" name="Ecuación" r:id="rId3" imgW="1358640" imgH="203040" progId="Equation.3">
              <p:embed/>
            </p:oleObj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/>
        </p:nvGraphicFramePr>
        <p:xfrm>
          <a:off x="4714876" y="1928808"/>
          <a:ext cx="4063036" cy="357190"/>
        </p:xfrm>
        <a:graphic>
          <a:graphicData uri="http://schemas.openxmlformats.org/presentationml/2006/ole">
            <p:oleObj spid="_x0000_s2053" name="Ecuación" r:id="rId4" imgW="23112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13" name="12 Rectángulo"/>
          <p:cNvSpPr/>
          <p:nvPr/>
        </p:nvSpPr>
        <p:spPr>
          <a:xfrm>
            <a:off x="285720" y="214296"/>
            <a:ext cx="485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2) Desarrolla </a:t>
            </a:r>
            <a:r>
              <a:rPr lang="es-CL" b="1" dirty="0" smtClean="0"/>
              <a:t>las siguientes situaciones</a:t>
            </a:r>
            <a:endParaRPr lang="es-CL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714362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es-CL" sz="1600" dirty="0" smtClean="0">
                <a:ea typeface="Times New Roman" pitchFamily="18" charset="0"/>
                <a:cs typeface="Arial" pitchFamily="34" charset="0"/>
              </a:rPr>
              <a:t>a ) Un </a:t>
            </a:r>
            <a:r>
              <a:rPr lang="es-CL" sz="1600" dirty="0" smtClean="0">
                <a:ea typeface="Times New Roman" pitchFamily="18" charset="0"/>
                <a:cs typeface="Arial" pitchFamily="34" charset="0"/>
              </a:rPr>
              <a:t>Clavadista se lanza verticalmente desde una plataforma de 12 metros de altura. Al tocar el fondo de la piscina había recorrido 18 metros ¿Qué profundidad tiene la piscina?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CL" sz="1600" dirty="0" smtClean="0"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lang="es-CL" sz="1600" dirty="0" smtClean="0"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lang="es-CL" sz="1600" dirty="0" smtClean="0">
              <a:cs typeface="Arial" pitchFamily="34" charset="0"/>
            </a:endParaRPr>
          </a:p>
          <a:p>
            <a:r>
              <a:rPr lang="es-CL" sz="1600" dirty="0" smtClean="0">
                <a:cs typeface="Arial" pitchFamily="34" charset="0"/>
              </a:rPr>
              <a:t>b) </a:t>
            </a:r>
            <a:r>
              <a:rPr lang="es-CL" sz="1600" dirty="0" smtClean="0"/>
              <a:t>La </a:t>
            </a:r>
            <a:r>
              <a:rPr lang="es-CL" sz="1600" dirty="0" smtClean="0"/>
              <a:t>modificación del numero de habitantes de una ciudad, durante el mes pasado, </a:t>
            </a:r>
            <a:r>
              <a:rPr lang="es-CL" sz="1600" dirty="0" smtClean="0"/>
              <a:t>fue: 189 </a:t>
            </a:r>
            <a:r>
              <a:rPr lang="es-CL" sz="1600" dirty="0" smtClean="0"/>
              <a:t>nacimientos, 143 defunciones, 187 inmigraciones, 253 emigraciones y su estado inicial era de 87512 habitantes ¿Cuál es el estado actual?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9" name="8 Rectángulo"/>
          <p:cNvSpPr/>
          <p:nvPr/>
        </p:nvSpPr>
        <p:spPr>
          <a:xfrm>
            <a:off x="285720" y="142858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3) Resuelve </a:t>
            </a:r>
            <a:r>
              <a:rPr lang="es-CL" b="1" dirty="0" smtClean="0"/>
              <a:t>cada </a:t>
            </a:r>
            <a:r>
              <a:rPr lang="es-CL" b="1" dirty="0" smtClean="0"/>
              <a:t>operación</a:t>
            </a:r>
            <a:endParaRPr lang="es-CL" b="1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FEAE0"/>
              </a:clrFrom>
              <a:clrTo>
                <a:srgbClr val="EFEAE0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85720" y="642924"/>
            <a:ext cx="14573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FEAE0"/>
              </a:clrFrom>
              <a:clrTo>
                <a:srgbClr val="EFEAE0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3428992" y="785800"/>
            <a:ext cx="1323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FEAE0"/>
              </a:clrFrom>
              <a:clrTo>
                <a:srgbClr val="EFEAE0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6643702" y="928676"/>
            <a:ext cx="1314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214282" y="64292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a) Las </a:t>
            </a:r>
            <a:r>
              <a:rPr lang="es-CL" dirty="0" smtClean="0"/>
              <a:t>focas y los elefantes marinos son mamíferos que pasan la mayor parte del tiempo en los océanos. </a:t>
            </a:r>
            <a:r>
              <a:rPr lang="es-CL" dirty="0" smtClean="0"/>
              <a:t>La foca </a:t>
            </a:r>
            <a:r>
              <a:rPr lang="es-CL" dirty="0" smtClean="0"/>
              <a:t>común llega a medir 1,9 m; la foca de </a:t>
            </a:r>
            <a:r>
              <a:rPr lang="es-CL" dirty="0" err="1" smtClean="0"/>
              <a:t>Largha</a:t>
            </a:r>
            <a:r>
              <a:rPr lang="es-CL" dirty="0" smtClean="0"/>
              <a:t>, </a:t>
            </a:r>
            <a:r>
              <a:rPr lang="es-CL" dirty="0" smtClean="0"/>
              <a:t>9/5 m</a:t>
            </a:r>
            <a:r>
              <a:rPr lang="es-CL" dirty="0" smtClean="0"/>
              <a:t>; la foca de </a:t>
            </a:r>
            <a:r>
              <a:rPr lang="es-CL" dirty="0" err="1" smtClean="0"/>
              <a:t>Baikal</a:t>
            </a:r>
            <a:r>
              <a:rPr lang="es-CL" dirty="0" smtClean="0"/>
              <a:t>, 1,4 m, y la foca anillada,  </a:t>
            </a:r>
            <a:r>
              <a:rPr lang="es-CL" dirty="0" smtClean="0"/>
              <a:t>8/5 m</a:t>
            </a:r>
            <a:r>
              <a:rPr lang="es-CL" dirty="0" smtClean="0"/>
              <a:t>. Entre estas especies, ¿cuál es la foca de menor longitud?</a:t>
            </a:r>
            <a:endParaRPr lang="es-CL" dirty="0"/>
          </a:p>
        </p:txBody>
      </p:sp>
      <p:sp>
        <p:nvSpPr>
          <p:cNvPr id="17" name="16 Rectángulo"/>
          <p:cNvSpPr/>
          <p:nvPr/>
        </p:nvSpPr>
        <p:spPr>
          <a:xfrm>
            <a:off x="285720" y="214296"/>
            <a:ext cx="485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4</a:t>
            </a:r>
            <a:r>
              <a:rPr lang="es-CL" b="1" dirty="0" smtClean="0"/>
              <a:t>) Desarrolla </a:t>
            </a:r>
            <a:r>
              <a:rPr lang="es-CL" b="1" dirty="0" smtClean="0"/>
              <a:t>las siguientes situaciones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pPr algn="just"/>
            <a:r>
              <a:rPr lang="es-CL" b="1" dirty="0" smtClean="0"/>
              <a:t>Potencias y raíces.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500034" y="857238"/>
            <a:ext cx="5331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5. Calcula </a:t>
            </a:r>
            <a:r>
              <a:rPr lang="es-CL" b="1" dirty="0" smtClean="0"/>
              <a:t>las siguientes potencias y </a:t>
            </a:r>
            <a:r>
              <a:rPr lang="es-CL" b="1" dirty="0" smtClean="0"/>
              <a:t>raíces.</a:t>
            </a:r>
            <a:endParaRPr lang="es-CL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FEAE0"/>
              </a:clrFrom>
              <a:clrTo>
                <a:srgbClr val="EFEAE0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42876" y="1428742"/>
            <a:ext cx="8929718" cy="5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79821"/>
          </a:xfrm>
        </p:spPr>
        <p:txBody>
          <a:bodyPr/>
          <a:lstStyle/>
          <a:p>
            <a:r>
              <a:rPr lang="es-CL" b="1" dirty="0" smtClean="0"/>
              <a:t>Resumen…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500034" y="1142990"/>
            <a:ext cx="6572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Hoy recordamos la operatoria con números enteros y números racionales.</a:t>
            </a:r>
          </a:p>
          <a:p>
            <a:endParaRPr lang="es-CL" dirty="0" smtClean="0"/>
          </a:p>
          <a:p>
            <a:r>
              <a:rPr lang="es-CL" dirty="0" smtClean="0"/>
              <a:t>Resolvimos situaciones usando estos conjuntos.</a:t>
            </a:r>
          </a:p>
          <a:p>
            <a:endParaRPr lang="es-CL" dirty="0" smtClean="0"/>
          </a:p>
          <a:p>
            <a:r>
              <a:rPr lang="es-CL" dirty="0" smtClean="0"/>
              <a:t>Finalmente recordamos las potencias y raíces.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260</Words>
  <Application>Microsoft Office PowerPoint</Application>
  <PresentationFormat>Presentación en pantalla (16:9)</PresentationFormat>
  <Paragraphs>43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Mirador</vt:lpstr>
      <vt:lpstr>Microsoft Editor de ecuaciones 3.0</vt:lpstr>
      <vt:lpstr>Asignatura: Matemáticas  Numeros Curso: 1°Medio </vt:lpstr>
      <vt:lpstr>Ruta de aprendizaje. </vt:lpstr>
      <vt:lpstr>Recordar… Unidad de Números Actividad.</vt:lpstr>
      <vt:lpstr>Diapositiva 4</vt:lpstr>
      <vt:lpstr>Diapositiva 5</vt:lpstr>
      <vt:lpstr>Diapositiva 6</vt:lpstr>
      <vt:lpstr>Potencias y raíces.</vt:lpstr>
      <vt:lpstr>Resumen…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Asignatura: Matemáticas  Cuerpos geometricos Curso: 4°Medio</dc:title>
  <dc:creator>User</dc:creator>
  <cp:lastModifiedBy>User</cp:lastModifiedBy>
  <cp:revision>17</cp:revision>
  <dcterms:created xsi:type="dcterms:W3CDTF">2020-08-03T19:39:33Z</dcterms:created>
  <dcterms:modified xsi:type="dcterms:W3CDTF">2021-03-03T01:17:16Z</dcterms:modified>
</cp:coreProperties>
</file>