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7" r:id="rId4"/>
    <p:sldId id="259" r:id="rId5"/>
    <p:sldId id="260" r:id="rId6"/>
    <p:sldId id="265" r:id="rId7"/>
    <p:sldId id="266" r:id="rId8"/>
    <p:sldId id="261" r:id="rId9"/>
    <p:sldId id="262" r:id="rId10"/>
    <p:sldId id="263" r:id="rId11"/>
    <p:sldId id="264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15127" y="1678675"/>
            <a:ext cx="8361229" cy="1129832"/>
          </a:xfrm>
        </p:spPr>
        <p:txBody>
          <a:bodyPr/>
          <a:lstStyle/>
          <a:p>
            <a:r>
              <a:rPr lang="es-ES" sz="2400" b="1" dirty="0" smtClean="0"/>
              <a:t>Límites derivadas e integrales</a:t>
            </a:r>
            <a:br>
              <a:rPr lang="es-ES" sz="2400" b="1" dirty="0" smtClean="0"/>
            </a:br>
            <a:r>
              <a:rPr lang="es-ES" sz="2400" b="1" dirty="0" smtClean="0"/>
              <a:t>Formación diferenciada</a:t>
            </a:r>
            <a:br>
              <a:rPr lang="es-ES" sz="2400" b="1" dirty="0" smtClean="0"/>
            </a:br>
            <a:r>
              <a:rPr lang="es-ES" sz="2400" b="1" dirty="0" smtClean="0"/>
              <a:t> 4° medio</a:t>
            </a:r>
            <a:endParaRPr lang="es-CL" sz="2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79906" y="3956280"/>
            <a:ext cx="6831673" cy="561130"/>
          </a:xfrm>
        </p:spPr>
        <p:txBody>
          <a:bodyPr/>
          <a:lstStyle/>
          <a:p>
            <a:r>
              <a:rPr lang="es-ES" dirty="0" smtClean="0"/>
              <a:t>Clase 2: Concepto de función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280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36978" y="136477"/>
            <a:ext cx="34665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u="sng" dirty="0" smtClean="0"/>
              <a:t>Algunas  funciones:</a:t>
            </a:r>
            <a:endParaRPr lang="es-CL" sz="2800" b="1" u="sng" dirty="0"/>
          </a:p>
        </p:txBody>
      </p:sp>
      <p:sp>
        <p:nvSpPr>
          <p:cNvPr id="3" name="CuadroTexto 2"/>
          <p:cNvSpPr txBox="1"/>
          <p:nvPr/>
        </p:nvSpPr>
        <p:spPr>
          <a:xfrm>
            <a:off x="736977" y="659697"/>
            <a:ext cx="109591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just"/>
            <a:r>
              <a:rPr lang="es-ES" sz="2800" dirty="0" smtClean="0"/>
              <a:t>I. Función Lineal : son aquellas de a forma f(x)=mx   </a:t>
            </a:r>
            <a:r>
              <a:rPr lang="es-ES" sz="2800" dirty="0" err="1" smtClean="0"/>
              <a:t>ó</a:t>
            </a:r>
            <a:r>
              <a:rPr lang="es-ES" sz="2800" dirty="0" smtClean="0"/>
              <a:t>   y = mx   y corresponden a rectas que pasan por el origen del plano cartesiano </a:t>
            </a:r>
            <a:endParaRPr lang="es-CL" sz="2800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2633" y="1809477"/>
            <a:ext cx="6387152" cy="2881422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1310185" y="4872251"/>
            <a:ext cx="44764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Ejemplos:</a:t>
            </a:r>
          </a:p>
          <a:p>
            <a:endParaRPr lang="es-ES" dirty="0"/>
          </a:p>
          <a:p>
            <a:pPr marL="342900" indent="-342900">
              <a:buAutoNum type="alphaLcParenR"/>
            </a:pPr>
            <a:r>
              <a:rPr lang="es-ES" dirty="0" smtClean="0"/>
              <a:t>y = 3x</a:t>
            </a:r>
          </a:p>
          <a:p>
            <a:pPr marL="342900" indent="-342900">
              <a:buAutoNum type="alphaLcParenR"/>
            </a:pPr>
            <a:r>
              <a:rPr lang="es-ES" dirty="0"/>
              <a:t>y</a:t>
            </a:r>
            <a:r>
              <a:rPr lang="es-ES" dirty="0" smtClean="0"/>
              <a:t> = -2x</a:t>
            </a:r>
          </a:p>
          <a:p>
            <a:pPr marL="342900" indent="-342900">
              <a:buAutoNum type="alphaLcParenR"/>
            </a:pPr>
            <a:r>
              <a:rPr lang="es-ES" dirty="0"/>
              <a:t>f</a:t>
            </a:r>
            <a:r>
              <a:rPr lang="es-ES" dirty="0" smtClean="0"/>
              <a:t>(x) = 3,5 x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9419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36977" y="659697"/>
            <a:ext cx="109591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just"/>
            <a:r>
              <a:rPr lang="es-ES" sz="2800" dirty="0" smtClean="0"/>
              <a:t>II. Función Afín : son aquellas de a forma </a:t>
            </a:r>
            <a:r>
              <a:rPr lang="es-ES" sz="2800" dirty="0" smtClean="0">
                <a:solidFill>
                  <a:srgbClr val="FF0000"/>
                </a:solidFill>
              </a:rPr>
              <a:t>f(x)=mx + n</a:t>
            </a:r>
            <a:r>
              <a:rPr lang="es-ES" sz="2800" dirty="0" smtClean="0"/>
              <a:t>   </a:t>
            </a:r>
            <a:r>
              <a:rPr lang="es-ES" sz="2800" dirty="0" err="1" smtClean="0"/>
              <a:t>ó</a:t>
            </a:r>
            <a:r>
              <a:rPr lang="es-ES" sz="2800" dirty="0" smtClean="0"/>
              <a:t>   </a:t>
            </a:r>
            <a:r>
              <a:rPr lang="es-ES" sz="2800" dirty="0" smtClean="0">
                <a:solidFill>
                  <a:srgbClr val="FF0000"/>
                </a:solidFill>
              </a:rPr>
              <a:t>y = mx +n</a:t>
            </a:r>
            <a:r>
              <a:rPr lang="es-ES" sz="2800" dirty="0" smtClean="0"/>
              <a:t>   y corresponden a rectas que NO pasan por el origen del plano cartesiano </a:t>
            </a:r>
            <a:endParaRPr lang="es-CL" sz="2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8537" y="2081212"/>
            <a:ext cx="6306052" cy="3323301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300304" y="5240741"/>
            <a:ext cx="44764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Ejemplos:</a:t>
            </a:r>
          </a:p>
          <a:p>
            <a:endParaRPr lang="es-ES" dirty="0"/>
          </a:p>
          <a:p>
            <a:pPr marL="342900" indent="-342900">
              <a:buAutoNum type="alphaLcParenR"/>
            </a:pPr>
            <a:r>
              <a:rPr lang="es-ES" dirty="0" smtClean="0"/>
              <a:t>y = 3x +1</a:t>
            </a:r>
          </a:p>
          <a:p>
            <a:pPr marL="342900" indent="-342900">
              <a:buAutoNum type="alphaLcParenR"/>
            </a:pPr>
            <a:r>
              <a:rPr lang="es-ES" dirty="0"/>
              <a:t>y</a:t>
            </a:r>
            <a:r>
              <a:rPr lang="es-ES" dirty="0" smtClean="0"/>
              <a:t> = -2x +4</a:t>
            </a:r>
          </a:p>
          <a:p>
            <a:pPr marL="342900" indent="-342900">
              <a:buAutoNum type="alphaLcParenR"/>
            </a:pPr>
            <a:r>
              <a:rPr lang="es-ES" dirty="0"/>
              <a:t>f</a:t>
            </a:r>
            <a:r>
              <a:rPr lang="es-ES" dirty="0" smtClean="0"/>
              <a:t>(x) = 3,5 x - 7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24304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355" y="299327"/>
            <a:ext cx="10062004" cy="6415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499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307" y="956835"/>
            <a:ext cx="7143750" cy="5572125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982639" y="245660"/>
            <a:ext cx="4531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u="sng" dirty="0" smtClean="0"/>
              <a:t>De la Clase pasada</a:t>
            </a:r>
            <a:endParaRPr lang="es-CL" sz="2400" b="1" u="sng" dirty="0"/>
          </a:p>
        </p:txBody>
      </p:sp>
    </p:spTree>
    <p:extLst>
      <p:ext uri="{BB962C8B-B14F-4D97-AF65-F5344CB8AC3E}">
        <p14:creationId xmlns:p14="http://schemas.microsoft.com/office/powerpoint/2010/main" val="414599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867" y="300251"/>
            <a:ext cx="9955127" cy="6575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086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10" name="CuadroTexto 9"/>
          <p:cNvSpPr txBox="1"/>
          <p:nvPr/>
        </p:nvSpPr>
        <p:spPr>
          <a:xfrm>
            <a:off x="940345" y="245975"/>
            <a:ext cx="58566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u="sng" dirty="0"/>
              <a:t>Actividad </a:t>
            </a:r>
            <a:r>
              <a:rPr lang="es-ES" sz="3200" b="1" u="sng" dirty="0" smtClean="0"/>
              <a:t>:</a:t>
            </a:r>
            <a:endParaRPr lang="es-CL" sz="3200" b="1" u="sng" dirty="0"/>
          </a:p>
        </p:txBody>
      </p:sp>
      <p:sp>
        <p:nvSpPr>
          <p:cNvPr id="11" name="Rectángulo 10"/>
          <p:cNvSpPr/>
          <p:nvPr/>
        </p:nvSpPr>
        <p:spPr>
          <a:xfrm>
            <a:off x="940345" y="1001914"/>
            <a:ext cx="6096000" cy="23899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189" lvl="3" indent="-457189">
              <a:buAutoNum type="arabicPeriod"/>
              <a:tabLst>
                <a:tab pos="234945" algn="l"/>
              </a:tabLst>
            </a:pPr>
            <a:r>
              <a:rPr lang="es-CL" sz="2133" dirty="0">
                <a:latin typeface="Times New Roman" panose="02020603050405020304" pitchFamily="18" charset="0"/>
                <a:ea typeface="Times New Roman" panose="02020603050405020304" pitchFamily="18" charset="0"/>
              </a:rPr>
              <a:t>Si f(x) = -3x +2, ¿cuál es la imagen de -5?</a:t>
            </a:r>
          </a:p>
          <a:p>
            <a:pPr marL="0" lvl="3">
              <a:tabLst>
                <a:tab pos="234945" algn="l"/>
              </a:tabLst>
            </a:pPr>
            <a:endParaRPr lang="es-CL" sz="2133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19649" indent="-359824">
              <a:buFont typeface="+mj-lt"/>
              <a:buAutoNum type="alphaUcPeriod"/>
              <a:tabLst>
                <a:tab pos="719649" algn="l"/>
              </a:tabLst>
            </a:pPr>
            <a:r>
              <a:rPr lang="es-CL" sz="2133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</a:p>
          <a:p>
            <a:pPr marL="719649" indent="-359824">
              <a:buFont typeface="+mj-lt"/>
              <a:buAutoNum type="alphaUcPeriod"/>
              <a:tabLst>
                <a:tab pos="719649" algn="l"/>
              </a:tabLst>
            </a:pPr>
            <a:r>
              <a:rPr lang="es-CL" sz="2133" dirty="0">
                <a:latin typeface="Times New Roman" panose="02020603050405020304" pitchFamily="18" charset="0"/>
                <a:ea typeface="Times New Roman" panose="02020603050405020304" pitchFamily="18" charset="0"/>
              </a:rPr>
              <a:t>17</a:t>
            </a:r>
          </a:p>
          <a:p>
            <a:pPr marL="719649" indent="-359824">
              <a:buFont typeface="+mj-lt"/>
              <a:buAutoNum type="alphaUcPeriod"/>
              <a:tabLst>
                <a:tab pos="719649" algn="l"/>
              </a:tabLst>
            </a:pPr>
            <a:r>
              <a:rPr lang="es-CL" sz="2133" dirty="0">
                <a:latin typeface="Times New Roman" panose="02020603050405020304" pitchFamily="18" charset="0"/>
                <a:ea typeface="Times New Roman" panose="02020603050405020304" pitchFamily="18" charset="0"/>
              </a:rPr>
              <a:t>-6</a:t>
            </a:r>
          </a:p>
          <a:p>
            <a:pPr marL="719649" indent="-359824">
              <a:buFont typeface="+mj-lt"/>
              <a:buAutoNum type="alphaUcPeriod"/>
              <a:tabLst>
                <a:tab pos="719649" algn="l"/>
              </a:tabLst>
            </a:pPr>
            <a:r>
              <a:rPr lang="es-CL" sz="2133" dirty="0">
                <a:latin typeface="Times New Roman" panose="02020603050405020304" pitchFamily="18" charset="0"/>
                <a:ea typeface="Times New Roman" panose="02020603050405020304" pitchFamily="18" charset="0"/>
              </a:rPr>
              <a:t>-13</a:t>
            </a:r>
          </a:p>
          <a:p>
            <a:pPr marL="719649" indent="-359824">
              <a:buFont typeface="+mj-lt"/>
              <a:buAutoNum type="alphaUcPeriod"/>
              <a:tabLst>
                <a:tab pos="719649" algn="l"/>
              </a:tabLst>
            </a:pPr>
            <a:r>
              <a:rPr lang="es-CL" sz="2133" dirty="0">
                <a:latin typeface="Times New Roman" panose="02020603050405020304" pitchFamily="18" charset="0"/>
                <a:ea typeface="Times New Roman" panose="02020603050405020304" pitchFamily="18" charset="0"/>
              </a:rPr>
              <a:t>-17</a:t>
            </a: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5782" y="3705290"/>
            <a:ext cx="9502241" cy="2527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08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D77390-63FE-4B1B-96C1-026F237CF7C8}" type="slidenum">
              <a:rPr lang="es-CL" smtClean="0"/>
              <a:pPr/>
              <a:t>5</a:t>
            </a:fld>
            <a:endParaRPr lang="es-CL"/>
          </a:p>
        </p:txBody>
      </p:sp>
      <p:sp>
        <p:nvSpPr>
          <p:cNvPr id="4" name="Rectángulo 3"/>
          <p:cNvSpPr/>
          <p:nvPr/>
        </p:nvSpPr>
        <p:spPr>
          <a:xfrm>
            <a:off x="867622" y="302545"/>
            <a:ext cx="11041227" cy="3046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9824" indent="-359824">
              <a:tabLst>
                <a:tab pos="719649" algn="l"/>
              </a:tabLst>
            </a:pPr>
            <a:r>
              <a:rPr lang="es-CL" sz="2133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s-CL" sz="2133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s-CL" sz="2133" dirty="0">
                <a:latin typeface="Times New Roman" panose="02020603050405020304" pitchFamily="18" charset="0"/>
                <a:ea typeface="Times New Roman" panose="02020603050405020304" pitchFamily="18" charset="0"/>
              </a:rPr>
              <a:t>El perímetro de una circunferencia de radio r se calcula según la fórmula P(r) = 2πr.</a:t>
            </a:r>
          </a:p>
          <a:p>
            <a:pPr marL="359824">
              <a:tabLst>
                <a:tab pos="719649" algn="l"/>
              </a:tabLst>
            </a:pPr>
            <a:endParaRPr lang="es-CL" sz="2133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9824">
              <a:tabLst>
                <a:tab pos="719649" algn="l"/>
              </a:tabLst>
            </a:pPr>
            <a:r>
              <a:rPr lang="es-CL" sz="2133" dirty="0">
                <a:latin typeface="Times New Roman" panose="02020603050405020304" pitchFamily="18" charset="0"/>
                <a:ea typeface="Times New Roman" panose="02020603050405020304" pitchFamily="18" charset="0"/>
              </a:rPr>
              <a:t>Si se considera π = 3, ¿cuál es el perímetro de la semicircunferencia de radio 4 cm?</a:t>
            </a:r>
          </a:p>
          <a:p>
            <a:pPr marL="359824">
              <a:tabLst>
                <a:tab pos="719649" algn="l"/>
              </a:tabLst>
            </a:pPr>
            <a:endParaRPr lang="es-CL" sz="2133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19649" indent="-359824">
              <a:buFont typeface="+mj-lt"/>
              <a:buAutoNum type="alphaUcPeriod"/>
              <a:tabLst>
                <a:tab pos="719649" algn="l"/>
              </a:tabLst>
            </a:pPr>
            <a:r>
              <a:rPr lang="es-CL" sz="2133" dirty="0">
                <a:latin typeface="Times New Roman" panose="02020603050405020304" pitchFamily="18" charset="0"/>
                <a:ea typeface="Times New Roman" panose="02020603050405020304" pitchFamily="18" charset="0"/>
              </a:rPr>
              <a:t>6 cm</a:t>
            </a:r>
          </a:p>
          <a:p>
            <a:pPr marL="719649" indent="-359824">
              <a:buFont typeface="+mj-lt"/>
              <a:buAutoNum type="alphaUcPeriod"/>
              <a:tabLst>
                <a:tab pos="719649" algn="l"/>
              </a:tabLst>
            </a:pPr>
            <a:r>
              <a:rPr lang="es-CL" sz="2133" dirty="0">
                <a:latin typeface="Times New Roman" panose="02020603050405020304" pitchFamily="18" charset="0"/>
                <a:ea typeface="Times New Roman" panose="02020603050405020304" pitchFamily="18" charset="0"/>
              </a:rPr>
              <a:t>12 cm</a:t>
            </a:r>
          </a:p>
          <a:p>
            <a:pPr marL="719649" indent="-359824">
              <a:buFont typeface="+mj-lt"/>
              <a:buAutoNum type="alphaUcPeriod"/>
              <a:tabLst>
                <a:tab pos="719649" algn="l"/>
              </a:tabLst>
            </a:pPr>
            <a:r>
              <a:rPr lang="es-CL" sz="2133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 cm</a:t>
            </a:r>
          </a:p>
          <a:p>
            <a:pPr marL="719649" indent="-359824">
              <a:buFont typeface="+mj-lt"/>
              <a:buAutoNum type="alphaUcPeriod"/>
              <a:tabLst>
                <a:tab pos="719649" algn="l"/>
              </a:tabLst>
            </a:pPr>
            <a:r>
              <a:rPr lang="es-CL" sz="2133" dirty="0">
                <a:latin typeface="Times New Roman" panose="02020603050405020304" pitchFamily="18" charset="0"/>
                <a:ea typeface="Times New Roman" panose="02020603050405020304" pitchFamily="18" charset="0"/>
              </a:rPr>
              <a:t>24 cm</a:t>
            </a:r>
          </a:p>
          <a:p>
            <a:pPr marL="719649" indent="-359824">
              <a:buFont typeface="+mj-lt"/>
              <a:buAutoNum type="alphaUcPeriod"/>
              <a:tabLst>
                <a:tab pos="719649" algn="l"/>
              </a:tabLst>
            </a:pPr>
            <a:r>
              <a:rPr lang="es-CL" sz="2133" dirty="0">
                <a:latin typeface="Times New Roman" panose="02020603050405020304" pitchFamily="18" charset="0"/>
                <a:ea typeface="Times New Roman" panose="02020603050405020304" pitchFamily="18" charset="0"/>
              </a:rPr>
              <a:t>30 cm</a:t>
            </a:r>
          </a:p>
        </p:txBody>
      </p:sp>
    </p:spTree>
    <p:extLst>
      <p:ext uri="{BB962C8B-B14F-4D97-AF65-F5344CB8AC3E}">
        <p14:creationId xmlns:p14="http://schemas.microsoft.com/office/powerpoint/2010/main" val="229419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8 Grupo"/>
          <p:cNvGrpSpPr>
            <a:grpSpLocks/>
          </p:cNvGrpSpPr>
          <p:nvPr/>
        </p:nvGrpSpPr>
        <p:grpSpPr bwMode="auto">
          <a:xfrm>
            <a:off x="4584663" y="356879"/>
            <a:ext cx="2112072" cy="741685"/>
            <a:chOff x="1991846" y="1462088"/>
            <a:chExt cx="2112072" cy="741685"/>
          </a:xfrm>
        </p:grpSpPr>
        <p:grpSp>
          <p:nvGrpSpPr>
            <p:cNvPr id="3" name="27 Grupo"/>
            <p:cNvGrpSpPr>
              <a:grpSpLocks/>
            </p:cNvGrpSpPr>
            <p:nvPr/>
          </p:nvGrpSpPr>
          <p:grpSpPr bwMode="auto">
            <a:xfrm>
              <a:off x="1991846" y="1462088"/>
              <a:ext cx="1603842" cy="741685"/>
              <a:chOff x="1991846" y="1462088"/>
              <a:chExt cx="1603842" cy="741685"/>
            </a:xfrm>
          </p:grpSpPr>
          <p:sp>
            <p:nvSpPr>
              <p:cNvPr id="5" name="Rectangle 4"/>
              <p:cNvSpPr>
                <a:spLocks noChangeArrowheads="1"/>
              </p:cNvSpPr>
              <p:nvPr/>
            </p:nvSpPr>
            <p:spPr bwMode="auto">
              <a:xfrm>
                <a:off x="1991846" y="1462088"/>
                <a:ext cx="1595309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s-CL" altLang="es-CL" u="none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f(4) – 3</a:t>
                </a:r>
                <a:r>
                  <a:rPr lang="en-US" altLang="es-CL" u="none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·</a:t>
                </a:r>
                <a:r>
                  <a:rPr lang="es-CL" altLang="es-CL" u="none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f(0)</a:t>
                </a:r>
                <a:endParaRPr lang="es-ES" altLang="es-CL" u="none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" name="Line 5"/>
              <p:cNvSpPr>
                <a:spLocks noChangeShapeType="1"/>
              </p:cNvSpPr>
              <p:nvPr/>
            </p:nvSpPr>
            <p:spPr bwMode="auto">
              <a:xfrm>
                <a:off x="2263775" y="1798638"/>
                <a:ext cx="1331913" cy="0"/>
              </a:xfrm>
              <a:prstGeom prst="line">
                <a:avLst/>
              </a:prstGeom>
              <a:noFill/>
              <a:ln w="9525">
                <a:solidFill>
                  <a:srgbClr val="4B5D5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s-CL" u="none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7" name="Rectangle 6"/>
              <p:cNvSpPr>
                <a:spLocks noChangeArrowheads="1"/>
              </p:cNvSpPr>
              <p:nvPr/>
            </p:nvSpPr>
            <p:spPr bwMode="auto">
              <a:xfrm>
                <a:off x="2579043" y="1834441"/>
                <a:ext cx="72327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s-CL" altLang="es-CL" u="none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f(– </a:t>
                </a:r>
                <a:r>
                  <a:rPr lang="es-CL" altLang="es-CL" u="none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s-CL" altLang="es-CL" u="none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es-ES" altLang="es-CL" u="none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" name="Rectangle 11"/>
            <p:cNvSpPr>
              <a:spLocks noChangeArrowheads="1"/>
            </p:cNvSpPr>
            <p:nvPr/>
          </p:nvSpPr>
          <p:spPr bwMode="auto">
            <a:xfrm>
              <a:off x="3784600" y="1581151"/>
              <a:ext cx="31931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s-CL" altLang="es-CL" u="none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  <a:endParaRPr lang="es-ES" altLang="es-CL" u="none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Rectangle 28"/>
          <p:cNvSpPr>
            <a:spLocks noChangeArrowheads="1"/>
          </p:cNvSpPr>
          <p:nvPr/>
        </p:nvSpPr>
        <p:spPr bwMode="auto">
          <a:xfrm>
            <a:off x="890723" y="544366"/>
            <a:ext cx="4473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s-CL" altLang="es-CL" dirty="0" smtClean="0">
                <a:latin typeface="+mn-lt"/>
              </a:rPr>
              <a:t>4.   </a:t>
            </a:r>
            <a:r>
              <a:rPr lang="es-CL" altLang="es-CL" u="non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Para  f(x) = 2x + 3, determinar: </a:t>
            </a:r>
            <a:endParaRPr lang="es-ES" altLang="es-CL" u="none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890723" y="2723697"/>
            <a:ext cx="110510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5.  Sea </a:t>
            </a:r>
            <a:r>
              <a:rPr lang="es-C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 una función en los números reales, definida por h(x) = mx – 3 y h(– 1) = 4. ¿Cuál es el valor de m?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292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1748" y="655093"/>
            <a:ext cx="10268059" cy="4435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5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27156" y="976918"/>
            <a:ext cx="11334829" cy="5521469"/>
          </a:xfrm>
        </p:spPr>
        <p:txBody>
          <a:bodyPr>
            <a:normAutofit/>
          </a:bodyPr>
          <a:lstStyle/>
          <a:p>
            <a:r>
              <a:rPr lang="es-CL" sz="2400" dirty="0"/>
              <a:t>Una relación </a:t>
            </a:r>
            <a:r>
              <a:rPr lang="es-CL" sz="2400" b="1" dirty="0"/>
              <a:t>f </a:t>
            </a:r>
            <a:r>
              <a:rPr lang="es-CL" sz="2400" dirty="0"/>
              <a:t>entre elementos de dos conjuntos A y B se puede representar mediante.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1255783" y="1918638"/>
            <a:ext cx="10477573" cy="420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827156" y="369890"/>
            <a:ext cx="9956800" cy="582593"/>
          </a:xfrm>
          <a:prstGeom prst="rect">
            <a:avLst/>
          </a:prstGeom>
        </p:spPr>
        <p:txBody>
          <a:bodyPr vert="horz" anchor="b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4000" b="1" dirty="0"/>
              <a:t>En resumen…</a:t>
            </a:r>
          </a:p>
        </p:txBody>
      </p:sp>
    </p:spTree>
    <p:extLst>
      <p:ext uri="{BB962C8B-B14F-4D97-AF65-F5344CB8AC3E}">
        <p14:creationId xmlns:p14="http://schemas.microsoft.com/office/powerpoint/2010/main" val="19638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926871" y="831921"/>
            <a:ext cx="11428892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5149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Recorte</Template>
  <TotalTime>121</TotalTime>
  <Words>272</Words>
  <Application>Microsoft Office PowerPoint</Application>
  <PresentationFormat>Panorámica</PresentationFormat>
  <Paragraphs>41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Franklin Gothic Book</vt:lpstr>
      <vt:lpstr>Times New Roman</vt:lpstr>
      <vt:lpstr>Crop</vt:lpstr>
      <vt:lpstr>Límites derivadas e integrales Formación diferenciada  4° medio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Límites derivadas e integrales Formación diferenciada  4° medio</dc:title>
  <dc:creator>asus</dc:creator>
  <cp:lastModifiedBy>asus</cp:lastModifiedBy>
  <cp:revision>13</cp:revision>
  <dcterms:created xsi:type="dcterms:W3CDTF">2021-03-02T23:50:12Z</dcterms:created>
  <dcterms:modified xsi:type="dcterms:W3CDTF">2021-03-04T01:14:53Z</dcterms:modified>
</cp:coreProperties>
</file>