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99CF"/>
    <a:srgbClr val="00FF00"/>
    <a:srgbClr val="B8F977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00"/>
            </a:gs>
            <a:gs pos="100000">
              <a:srgbClr val="A6E0A6"/>
            </a:gs>
            <a:gs pos="0">
              <a:schemeClr val="accent4">
                <a:lumMod val="45000"/>
                <a:lumOff val="55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49000">
              <a:schemeClr val="accent4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31243" y="1654628"/>
            <a:ext cx="8361229" cy="1404737"/>
          </a:xfrm>
        </p:spPr>
        <p:txBody>
          <a:bodyPr/>
          <a:lstStyle/>
          <a:p>
            <a:r>
              <a:rPr lang="es-ES" sz="4800" b="1" dirty="0" smtClean="0"/>
              <a:t>Matemáticas</a:t>
            </a:r>
            <a:br>
              <a:rPr lang="es-ES" sz="4800" b="1" dirty="0" smtClean="0"/>
            </a:br>
            <a:r>
              <a:rPr lang="es-ES" sz="4800" b="1" dirty="0" smtClean="0"/>
              <a:t>8° básico</a:t>
            </a:r>
            <a:endParaRPr lang="es-CL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Clase 1: Reforzamiento conjunto Z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10437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04966" y="368492"/>
            <a:ext cx="111775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25" indent="-2333625" algn="just">
              <a:tabLst>
                <a:tab pos="450850" algn="l"/>
              </a:tabLst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b) 3+ (-2)     al representar esta suma en la recta numérica nos posicionamos en el primer sumando (3) y desde ahí nos movemos 2 unidades a la izquierda (ya que el -2 es un número negativo)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El resultado de esta suma es entonces 1.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616" y="1783886"/>
            <a:ext cx="2820215" cy="128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64274" y="491322"/>
            <a:ext cx="1117751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25" indent="-2333625" algn="just">
              <a:tabLst>
                <a:tab pos="450850" algn="l"/>
              </a:tabLst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c) -743 + 542 al representar esta suma en la recta numérica nos posicionamos en el primer sumando (-743) y desde ahí nos movemos 542 unidades a la derecha (ya que el 542 es un número positivo)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se imaginan graduar una recta numérica hasta 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ese número??????</a:t>
            </a:r>
          </a:p>
          <a:p>
            <a:endParaRPr lang="es-E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¿cuánto tardaríamos?!!!!!!!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por casos como éstos que ,  a partir de lo observado en los ejemplos anteriores , se puede generar las siguientes conclusiones</a:t>
            </a:r>
          </a:p>
          <a:p>
            <a:pPr algn="just"/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 descr="File:Emoji u1f632.sv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037" y="2115404"/>
            <a:ext cx="1324296" cy="132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818865" y="696038"/>
                <a:ext cx="11177517" cy="4278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Para </a:t>
                </a:r>
                <a:r>
                  <a:rPr lang="es-E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sumar</a:t>
                </a:r>
                <a:r>
                  <a:rPr lang="es-E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números enteros </a:t>
                </a:r>
                <a:r>
                  <a:rPr lang="es-E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igual signo</a:t>
                </a:r>
                <a:r>
                  <a:rPr lang="es-E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se </a:t>
                </a:r>
                <a:r>
                  <a:rPr lang="es-E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suman los valores absolutos </a:t>
                </a:r>
                <a:r>
                  <a:rPr lang="es-E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y se </a:t>
                </a:r>
                <a:r>
                  <a:rPr lang="es-E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mantiene el signo </a:t>
                </a:r>
                <a:r>
                  <a:rPr lang="es-E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de los sumandos.</a:t>
                </a:r>
              </a:p>
              <a:p>
                <a:endParaRPr lang="es-E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Ejemplo: </a:t>
                </a:r>
              </a:p>
              <a:p>
                <a:endParaRPr lang="es-E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e>
                    </m:d>
                    <m:r>
                      <a:rPr lang="es-E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d>
                      <m:dPr>
                        <m:ctrlP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−14</m:t>
                        </m:r>
                      </m:e>
                    </m:d>
                    <m:r>
                      <a:rPr lang="es-E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e>
                    </m:d>
                    <m:r>
                      <a:rPr lang="es-E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−14</m:t>
                        </m:r>
                      </m:e>
                    </m:d>
                    <m:r>
                      <a:rPr lang="es-E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=−16</m:t>
                    </m:r>
                  </m:oMath>
                </a14:m>
                <a:endParaRPr lang="es-E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E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	   2    +    14</a:t>
                </a:r>
              </a:p>
              <a:p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			    16</a:t>
                </a:r>
              </a:p>
              <a:p>
                <a:r>
                  <a:rPr lang="es-E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		  Proceso mental</a:t>
                </a:r>
              </a:p>
              <a:p>
                <a:endParaRPr lang="es-E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E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como ambos son negativos, se mantiene el signo	</a:t>
                </a:r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</a:p>
              <a:p>
                <a:endParaRPr lang="es-CL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65" y="696038"/>
                <a:ext cx="11177517" cy="4278094"/>
              </a:xfrm>
              <a:prstGeom prst="rect">
                <a:avLst/>
              </a:prstGeom>
              <a:blipFill>
                <a:blip r:embed="rId2"/>
                <a:stretch>
                  <a:fillRect l="-818" t="-997" r="-152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3166281" y="2524836"/>
            <a:ext cx="1774209" cy="1162335"/>
            <a:chOff x="2811439" y="2361063"/>
            <a:chExt cx="1774209" cy="1162335"/>
          </a:xfrm>
        </p:grpSpPr>
        <p:cxnSp>
          <p:nvCxnSpPr>
            <p:cNvPr id="4" name="Conector recto 3"/>
            <p:cNvCxnSpPr/>
            <p:nvPr/>
          </p:nvCxnSpPr>
          <p:spPr>
            <a:xfrm>
              <a:off x="2811439" y="2361063"/>
              <a:ext cx="177420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4"/>
            <p:cNvCxnSpPr/>
            <p:nvPr/>
          </p:nvCxnSpPr>
          <p:spPr>
            <a:xfrm>
              <a:off x="2811439" y="3523398"/>
              <a:ext cx="177420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>
              <a:off x="2811439" y="2361063"/>
              <a:ext cx="0" cy="11600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>
              <a:off x="4585648" y="2361063"/>
              <a:ext cx="0" cy="11623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ector recto 7"/>
          <p:cNvCxnSpPr/>
          <p:nvPr/>
        </p:nvCxnSpPr>
        <p:spPr>
          <a:xfrm>
            <a:off x="1473958" y="3002507"/>
            <a:ext cx="409433" cy="1269242"/>
          </a:xfrm>
          <a:prstGeom prst="line">
            <a:avLst/>
          </a:prstGeom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2019869" y="2906973"/>
            <a:ext cx="259307" cy="1364776"/>
          </a:xfrm>
          <a:prstGeom prst="line">
            <a:avLst/>
          </a:prstGeom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 flipV="1">
            <a:off x="5472752" y="2906973"/>
            <a:ext cx="40944" cy="1364776"/>
          </a:xfrm>
          <a:prstGeom prst="line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24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873456" y="409431"/>
                <a:ext cx="11177517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Para </a:t>
                </a:r>
                <a:r>
                  <a:rPr lang="es-E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sumar</a:t>
                </a:r>
                <a:r>
                  <a:rPr lang="es-E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números enteros </a:t>
                </a:r>
                <a:r>
                  <a:rPr lang="es-E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</a:t>
                </a:r>
                <a:r>
                  <a:rPr lang="es-ES" sz="24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distinto signo</a:t>
                </a:r>
                <a:r>
                  <a:rPr lang="es-E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se </a:t>
                </a:r>
                <a:r>
                  <a:rPr lang="es-ES" sz="24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restan </a:t>
                </a:r>
                <a:r>
                  <a:rPr lang="es-E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los valores absolutos </a:t>
                </a:r>
                <a:r>
                  <a:rPr lang="es-E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y se </a:t>
                </a:r>
                <a:r>
                  <a:rPr lang="es-E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conserva el signo del</a:t>
                </a:r>
                <a:r>
                  <a:rPr lang="es-E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número con </a:t>
                </a:r>
                <a:r>
                  <a:rPr lang="es-E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mayor valor absoluto</a:t>
                </a:r>
                <a:endParaRPr lang="es-E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Ejemplos: </a:t>
                </a:r>
              </a:p>
              <a:p>
                <a:endParaRPr lang="es-E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E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</m:e>
                    </m:d>
                    <m:r>
                      <a:rPr lang="es-E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d>
                      <m:dPr>
                        <m:ctrlP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−32</m:t>
                        </m:r>
                      </m:e>
                    </m:d>
                    <m:r>
                      <a:rPr lang="es-E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−32</m:t>
                        </m:r>
                      </m:e>
                    </m:d>
                    <m:r>
                      <a:rPr lang="es-E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</m:e>
                    </m:d>
                    <m:r>
                      <a:rPr lang="es-E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=−18</m:t>
                    </m:r>
                  </m:oMath>
                </a14:m>
                <a:endParaRPr lang="es-E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E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	    32   -  14</a:t>
                </a:r>
              </a:p>
              <a:p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			    18</a:t>
                </a:r>
              </a:p>
              <a:p>
                <a:r>
                  <a:rPr lang="es-E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		  Proceso mental</a:t>
                </a:r>
              </a:p>
              <a:p>
                <a:endParaRPr lang="es-E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E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E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ES" sz="2400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−36</m:t>
                        </m:r>
                      </m:e>
                    </m:d>
                    <m:r>
                      <a:rPr lang="es-E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+58= </m:t>
                    </m:r>
                    <m:d>
                      <m:dPr>
                        <m:begChr m:val="|"/>
                        <m:endChr m:val="|"/>
                        <m:ctrlP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58</m:t>
                        </m:r>
                      </m:e>
                    </m:d>
                    <m:r>
                      <a:rPr lang="es-E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−36</m:t>
                        </m:r>
                      </m:e>
                    </m:d>
                    <m:r>
                      <a:rPr lang="es-E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</m:t>
                    </m:r>
                  </m:oMath>
                </a14:m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	    58   -   36</a:t>
                </a:r>
              </a:p>
              <a:p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			22</a:t>
                </a:r>
              </a:p>
              <a:p>
                <a:r>
                  <a:rPr lang="es-E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E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        </a:t>
                </a:r>
                <a:r>
                  <a:rPr lang="es-E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Proceso </a:t>
                </a:r>
                <a:r>
                  <a:rPr lang="es-ES" dirty="0">
                    <a:latin typeface="Arial" panose="020B0604020202020204" pitchFamily="34" charset="0"/>
                    <a:cs typeface="Arial" panose="020B0604020202020204" pitchFamily="34" charset="0"/>
                  </a:rPr>
                  <a:t>mental</a:t>
                </a:r>
                <a:endParaRPr lang="es-CL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456" y="409431"/>
                <a:ext cx="11177517" cy="5632311"/>
              </a:xfrm>
              <a:prstGeom prst="rect">
                <a:avLst/>
              </a:prstGeom>
              <a:blipFill>
                <a:blip r:embed="rId2"/>
                <a:stretch>
                  <a:fillRect l="-818" t="-758" r="-164" b="-54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3166281" y="2210935"/>
            <a:ext cx="1774209" cy="1162335"/>
            <a:chOff x="2947917" y="2838737"/>
            <a:chExt cx="1774209" cy="1162335"/>
          </a:xfrm>
        </p:grpSpPr>
        <p:cxnSp>
          <p:nvCxnSpPr>
            <p:cNvPr id="4" name="Conector recto 3"/>
            <p:cNvCxnSpPr/>
            <p:nvPr/>
          </p:nvCxnSpPr>
          <p:spPr>
            <a:xfrm>
              <a:off x="2947917" y="2838737"/>
              <a:ext cx="177420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4"/>
            <p:cNvCxnSpPr/>
            <p:nvPr/>
          </p:nvCxnSpPr>
          <p:spPr>
            <a:xfrm>
              <a:off x="2947917" y="4001072"/>
              <a:ext cx="177420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>
              <a:off x="2947917" y="2838737"/>
              <a:ext cx="0" cy="11600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>
              <a:off x="4722126" y="2838737"/>
              <a:ext cx="0" cy="11623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/>
        </p:nvGrpSpPr>
        <p:grpSpPr>
          <a:xfrm>
            <a:off x="2238233" y="1651374"/>
            <a:ext cx="3138985" cy="696036"/>
            <a:chOff x="2019869" y="2279176"/>
            <a:chExt cx="3138985" cy="696036"/>
          </a:xfrm>
        </p:grpSpPr>
        <p:cxnSp>
          <p:nvCxnSpPr>
            <p:cNvPr id="9" name="Conector recto 8"/>
            <p:cNvCxnSpPr/>
            <p:nvPr/>
          </p:nvCxnSpPr>
          <p:spPr>
            <a:xfrm flipV="1">
              <a:off x="2019869" y="2279176"/>
              <a:ext cx="0" cy="696036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>
              <a:off x="2047164" y="2292824"/>
              <a:ext cx="3098042" cy="1364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5145206" y="2279176"/>
              <a:ext cx="13648" cy="696036"/>
            </a:xfrm>
            <a:prstGeom prst="line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2" name="Grupo 11"/>
          <p:cNvGrpSpPr/>
          <p:nvPr/>
        </p:nvGrpSpPr>
        <p:grpSpPr>
          <a:xfrm>
            <a:off x="2224586" y="4135271"/>
            <a:ext cx="2825086" cy="464023"/>
            <a:chOff x="2019869" y="2279176"/>
            <a:chExt cx="3138985" cy="696036"/>
          </a:xfrm>
        </p:grpSpPr>
        <p:cxnSp>
          <p:nvCxnSpPr>
            <p:cNvPr id="13" name="Conector recto 12"/>
            <p:cNvCxnSpPr/>
            <p:nvPr/>
          </p:nvCxnSpPr>
          <p:spPr>
            <a:xfrm flipV="1">
              <a:off x="2019869" y="2279176"/>
              <a:ext cx="0" cy="696036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>
              <a:off x="2047164" y="2292824"/>
              <a:ext cx="3098042" cy="1364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5145206" y="2279176"/>
              <a:ext cx="13648" cy="696036"/>
            </a:xfrm>
            <a:prstGeom prst="line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6" name="Grupo 15"/>
          <p:cNvGrpSpPr/>
          <p:nvPr/>
        </p:nvGrpSpPr>
        <p:grpSpPr>
          <a:xfrm>
            <a:off x="2927444" y="4367282"/>
            <a:ext cx="1774209" cy="1162335"/>
            <a:chOff x="2947917" y="2838737"/>
            <a:chExt cx="1774209" cy="1162335"/>
          </a:xfrm>
        </p:grpSpPr>
        <p:cxnSp>
          <p:nvCxnSpPr>
            <p:cNvPr id="17" name="Conector recto 16"/>
            <p:cNvCxnSpPr/>
            <p:nvPr/>
          </p:nvCxnSpPr>
          <p:spPr>
            <a:xfrm>
              <a:off x="2947917" y="2838737"/>
              <a:ext cx="177420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2947917" y="4001072"/>
              <a:ext cx="177420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>
              <a:off x="2947917" y="2838737"/>
              <a:ext cx="0" cy="11600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4722126" y="2838737"/>
              <a:ext cx="0" cy="11623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20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14483" y="259306"/>
            <a:ext cx="11177517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 las siguientes adiciones sin utilizar la recta numérica. Luego compruébalas con ésta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es-CL" sz="2800" dirty="0" smtClean="0"/>
              <a:t>5 </a:t>
            </a:r>
            <a:r>
              <a:rPr lang="es-CL" sz="2800" dirty="0"/>
              <a:t>+ (–4) </a:t>
            </a:r>
            <a:endParaRPr lang="es-CL" sz="2800" dirty="0" smtClean="0"/>
          </a:p>
          <a:p>
            <a:endParaRPr lang="es-CL" sz="2800" dirty="0" smtClean="0"/>
          </a:p>
          <a:p>
            <a:r>
              <a:rPr lang="es-CL" sz="2800" dirty="0" smtClean="0"/>
              <a:t>b) –12 </a:t>
            </a:r>
            <a:r>
              <a:rPr lang="es-CL" sz="2800" dirty="0"/>
              <a:t>+ 12 </a:t>
            </a:r>
            <a:endParaRPr lang="es-CL" sz="2800" dirty="0" smtClean="0"/>
          </a:p>
          <a:p>
            <a:endParaRPr lang="es-CL" sz="2800" dirty="0" smtClean="0"/>
          </a:p>
          <a:p>
            <a:r>
              <a:rPr lang="es-CL" sz="2800" dirty="0" smtClean="0"/>
              <a:t>c) 6 </a:t>
            </a:r>
            <a:r>
              <a:rPr lang="es-CL" sz="2800" dirty="0"/>
              <a:t>+ (–7</a:t>
            </a:r>
            <a:r>
              <a:rPr lang="es-CL" sz="2800" dirty="0" smtClean="0"/>
              <a:t>)</a:t>
            </a:r>
          </a:p>
          <a:p>
            <a:endParaRPr lang="es-CL" sz="2800" dirty="0" smtClean="0"/>
          </a:p>
          <a:p>
            <a:r>
              <a:rPr lang="es-ES" sz="2800" dirty="0" smtClean="0"/>
              <a:t>d) (-4) + (-5)</a:t>
            </a:r>
          </a:p>
          <a:p>
            <a:endParaRPr lang="es-ES" sz="2800" dirty="0" smtClean="0"/>
          </a:p>
          <a:p>
            <a:r>
              <a:rPr lang="es-ES" sz="2800" dirty="0" smtClean="0"/>
              <a:t>e) -8 + (-2)</a:t>
            </a:r>
          </a:p>
          <a:p>
            <a:endParaRPr lang="es-ES" sz="2800" dirty="0" smtClean="0"/>
          </a:p>
          <a:p>
            <a:r>
              <a:rPr lang="es-ES" sz="2800" dirty="0" smtClean="0"/>
              <a:t>f) 0 + (-7)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5110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32764" y="464022"/>
            <a:ext cx="1117751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Soluciones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es-CL" sz="2800" dirty="0" smtClean="0"/>
              <a:t>5 </a:t>
            </a:r>
            <a:r>
              <a:rPr lang="es-CL" sz="2800" dirty="0"/>
              <a:t>+ (–4) </a:t>
            </a:r>
            <a:r>
              <a:rPr lang="es-CL" sz="2800" dirty="0" smtClean="0"/>
              <a:t> = 1</a:t>
            </a:r>
          </a:p>
          <a:p>
            <a:endParaRPr lang="es-CL" sz="2800" dirty="0" smtClean="0"/>
          </a:p>
          <a:p>
            <a:r>
              <a:rPr lang="es-CL" sz="2800" dirty="0" smtClean="0"/>
              <a:t>b) –12 </a:t>
            </a:r>
            <a:r>
              <a:rPr lang="es-CL" sz="2800" dirty="0"/>
              <a:t>+ 12 </a:t>
            </a:r>
            <a:r>
              <a:rPr lang="es-CL" sz="2800" dirty="0" smtClean="0"/>
              <a:t>= 0   (no +0    no -0   recordar que el 0 es neutro aditivo)</a:t>
            </a:r>
          </a:p>
          <a:p>
            <a:endParaRPr lang="es-CL" sz="2800" dirty="0" smtClean="0"/>
          </a:p>
          <a:p>
            <a:r>
              <a:rPr lang="es-CL" sz="2800" dirty="0" smtClean="0"/>
              <a:t>c) 6 </a:t>
            </a:r>
            <a:r>
              <a:rPr lang="es-CL" sz="2800" dirty="0"/>
              <a:t>+ (–7</a:t>
            </a:r>
            <a:r>
              <a:rPr lang="es-CL" sz="2800" dirty="0" smtClean="0"/>
              <a:t>) = -1</a:t>
            </a:r>
          </a:p>
          <a:p>
            <a:endParaRPr lang="es-CL" sz="2800" dirty="0" smtClean="0"/>
          </a:p>
          <a:p>
            <a:r>
              <a:rPr lang="es-ES" sz="2800" dirty="0" smtClean="0"/>
              <a:t>d) (-4) + (-5) = -9</a:t>
            </a:r>
          </a:p>
          <a:p>
            <a:endParaRPr lang="es-ES" sz="2800" dirty="0" smtClean="0"/>
          </a:p>
          <a:p>
            <a:r>
              <a:rPr lang="es-ES" sz="2800" dirty="0" smtClean="0"/>
              <a:t>e) -8 + (-2) = -10</a:t>
            </a:r>
          </a:p>
          <a:p>
            <a:endParaRPr lang="es-ES" sz="2800" dirty="0" smtClean="0"/>
          </a:p>
          <a:p>
            <a:r>
              <a:rPr lang="es-ES" sz="2800" dirty="0" smtClean="0"/>
              <a:t>f) 0 + (-7) = -7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401776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612" y="174172"/>
            <a:ext cx="10416127" cy="290285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314612" y="3497941"/>
            <a:ext cx="9884656" cy="294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Relación de orden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número “a” es menor que otro “b” si a está “a” la izquierda de “b”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_tradnl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Ejemplos: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&lt; 5    ,	3 es menor que 5 porque en la recta numérica el 3 está a la izquierda de </a:t>
            </a:r>
            <a:r>
              <a:rPr lang="es-ES_trad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 -6 </a:t>
            </a: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0   ,	-6 es menor que 0 porque en la recta numérica el -6 está a la izquierda de </a:t>
            </a:r>
            <a:r>
              <a:rPr lang="es-ES_trad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 -5 </a:t>
            </a: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-1  ,	-5 es menor que -1 porque en la recta numérica el -5 está a la izquierda de -1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7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92944" y="199690"/>
            <a:ext cx="850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Colocar los símbolos &lt; , &gt; o = según corresponda</a:t>
            </a:r>
            <a:endParaRPr lang="es-CL" sz="24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59569"/>
              </p:ext>
            </p:extLst>
          </p:nvPr>
        </p:nvGraphicFramePr>
        <p:xfrm>
          <a:off x="943430" y="681634"/>
          <a:ext cx="1901370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114">
                  <a:extLst>
                    <a:ext uri="{9D8B030D-6E8A-4147-A177-3AD203B41FA5}">
                      <a16:colId xmlns:a16="http://schemas.microsoft.com/office/drawing/2014/main" val="2596449910"/>
                    </a:ext>
                  </a:extLst>
                </a:gridCol>
                <a:gridCol w="523959">
                  <a:extLst>
                    <a:ext uri="{9D8B030D-6E8A-4147-A177-3AD203B41FA5}">
                      <a16:colId xmlns:a16="http://schemas.microsoft.com/office/drawing/2014/main" val="4280860420"/>
                    </a:ext>
                  </a:extLst>
                </a:gridCol>
                <a:gridCol w="753297">
                  <a:extLst>
                    <a:ext uri="{9D8B030D-6E8A-4147-A177-3AD203B41FA5}">
                      <a16:colId xmlns:a16="http://schemas.microsoft.com/office/drawing/2014/main" val="1933435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-3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5651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-10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9113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-8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172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-1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8426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-20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8084078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96114" y="2292081"/>
            <a:ext cx="242771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_tradnl" sz="2400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  Absoluto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92943" y="2860292"/>
            <a:ext cx="11234057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es-ES_tradnl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valor absoluto de un número entero es el valor que representa la distancia entre este y el cero, por lo que el valor absoluto siempre es positivo o cero.</a:t>
            </a:r>
            <a:endParaRPr lang="es-C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43430" y="3811441"/>
            <a:ext cx="10972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Ejemplos:</a:t>
            </a:r>
          </a:p>
          <a:p>
            <a:r>
              <a:rPr lang="es-ES_tradn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es-ES_tradn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El </a:t>
            </a:r>
            <a:r>
              <a:rPr lang="es-ES_tradnl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valor absoluto de -5 es +5 </a:t>
            </a: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</a:rPr>
              <a:t>pues si pensamos en la recta numérica, el número -5 se encuentra a 5 espacios del 0</a:t>
            </a:r>
            <a:endParaRPr lang="es-CL" dirty="0"/>
          </a:p>
        </p:txBody>
      </p:sp>
      <p:pic>
        <p:nvPicPr>
          <p:cNvPr id="10" name="Imagen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408" y="5172891"/>
            <a:ext cx="3109822" cy="101019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5556798" y="6344207"/>
                <a:ext cx="1263679" cy="373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_tradnl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s-ES_tradnl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es-ES_tradnl" b="1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ES_tradnl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5</a:t>
                </a:r>
                <a:endParaRPr lang="es-CL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798" y="6344207"/>
                <a:ext cx="1263679" cy="373757"/>
              </a:xfrm>
              <a:prstGeom prst="rect">
                <a:avLst/>
              </a:prstGeom>
              <a:blipFill>
                <a:blip r:embed="rId3"/>
                <a:stretch>
                  <a:fillRect t="-9836" r="-3382" b="-2459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1663283" y="74206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283" y="742060"/>
                <a:ext cx="230832" cy="276999"/>
              </a:xfrm>
              <a:prstGeom prst="rect">
                <a:avLst/>
              </a:prstGeom>
              <a:blipFill>
                <a:blip r:embed="rId4"/>
                <a:stretch>
                  <a:fillRect l="-18421" r="-18421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1663283" y="1057568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283" y="1057568"/>
                <a:ext cx="230832" cy="276999"/>
              </a:xfrm>
              <a:prstGeom prst="rect">
                <a:avLst/>
              </a:prstGeom>
              <a:blipFill>
                <a:blip r:embed="rId5"/>
                <a:stretch>
                  <a:fillRect l="-18421" r="-18421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1646711" y="1796701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711" y="1796701"/>
                <a:ext cx="230832" cy="276999"/>
              </a:xfrm>
              <a:prstGeom prst="rect">
                <a:avLst/>
              </a:prstGeom>
              <a:blipFill>
                <a:blip r:embed="rId6"/>
                <a:stretch>
                  <a:fillRect l="-18421" r="-18421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1663283" y="1472243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283" y="1472243"/>
                <a:ext cx="230832" cy="276999"/>
              </a:xfrm>
              <a:prstGeom prst="rect">
                <a:avLst/>
              </a:prstGeom>
              <a:blipFill>
                <a:blip r:embed="rId7"/>
                <a:stretch>
                  <a:fillRect l="-18421" r="-18421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1663283" y="2172635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283" y="2172635"/>
                <a:ext cx="230832" cy="276999"/>
              </a:xfrm>
              <a:prstGeom prst="rect">
                <a:avLst/>
              </a:prstGeom>
              <a:blipFill>
                <a:blip r:embed="rId8"/>
                <a:stretch>
                  <a:fillRect l="-18421" r="-18421" b="-65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821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30514" y="369261"/>
            <a:ext cx="1075508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_tradnl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 absoluto de 3 es +3 </a:t>
            </a: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pues si pensamos en la recta numérica, el número 3 se encuentra a 3 espacios del 0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831" y="1054320"/>
            <a:ext cx="3472452" cy="115506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5556798" y="2338264"/>
                <a:ext cx="1090555" cy="388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d>
                  </m:oMath>
                </a14:m>
                <a:r>
                  <a:rPr lang="es-ES_tradnl" b="1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ES_tradnl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3</a:t>
                </a:r>
                <a:endParaRPr lang="es-CL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798" y="2338264"/>
                <a:ext cx="1090555" cy="388696"/>
              </a:xfrm>
              <a:prstGeom prst="rect">
                <a:avLst/>
              </a:prstGeom>
              <a:blipFill>
                <a:blip r:embed="rId3"/>
                <a:stretch>
                  <a:fillRect t="-9524" r="-4494" b="-2063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0514" y="2758826"/>
            <a:ext cx="1083181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Observa:</a:t>
            </a:r>
            <a:endParaRPr kumimoji="0" lang="es-CL" alt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L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-3=3</a:t>
            </a:r>
            <a:r>
              <a:rPr kumimoji="0" lang="es-ES_tradnl" altLang="es-C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pero   también     </a:t>
            </a:r>
            <a:r>
              <a:rPr kumimoji="0" lang="es-ES_tradnl" altLang="es-CL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3=3</a:t>
            </a:r>
            <a:r>
              <a:rPr kumimoji="0" lang="es-ES_tradnl" altLang="es-C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ambos números están a igual distancia del 0 independiente si están a su derecha o a su izquierda</a:t>
            </a:r>
            <a:r>
              <a:rPr kumimoji="0" lang="es-ES_tradnl" alt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s-CL" altLang="es-C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n 18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2" y="4359264"/>
            <a:ext cx="4396065" cy="132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9114" y="41200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193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50966" y="210848"/>
            <a:ext cx="27190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Ejercicios de cálculo</a:t>
            </a:r>
            <a:endParaRPr lang="es-CL" sz="20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967" y="815522"/>
            <a:ext cx="10065173" cy="35387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850966" y="4497295"/>
                <a:ext cx="6096000" cy="9994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90170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Ejercicios de análisis:</a:t>
                </a:r>
                <a:endParaRPr lang="es-CL" sz="2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90170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CL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s-ES_tradnl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¿Qué valores puede tomar “a” para que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_tradn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d>
                    <m:r>
                      <a:rPr lang="es-ES_tradn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=8</m:t>
                    </m:r>
                  </m:oMath>
                </a14:m>
                <a:r>
                  <a:rPr lang="es-ES_tradnl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?</a:t>
                </a:r>
                <a:endParaRPr lang="es-CL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66" y="4497295"/>
                <a:ext cx="6096000" cy="999441"/>
              </a:xfrm>
              <a:prstGeom prst="rect">
                <a:avLst/>
              </a:prstGeom>
              <a:blipFill>
                <a:blip r:embed="rId3"/>
                <a:stretch>
                  <a:fillRect l="-700" t="-3659" b="-853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411967" y="5784334"/>
                <a:ext cx="33636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_tradnl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“a” puede ser 8 porque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_tradn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8</m:t>
                        </m:r>
                      </m:e>
                    </m:d>
                    <m:r>
                      <a:rPr lang="es-ES_tradn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=8</m:t>
                    </m:r>
                  </m:oMath>
                </a14:m>
                <a:r>
                  <a:rPr lang="es-ES_tradnl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endParaRPr lang="es-CL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967" y="5784334"/>
                <a:ext cx="3363613" cy="369332"/>
              </a:xfrm>
              <a:prstGeom prst="rect">
                <a:avLst/>
              </a:prstGeom>
              <a:blipFill>
                <a:blip r:embed="rId4"/>
                <a:stretch>
                  <a:fillRect l="-1633" t="-10000" b="-26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/>
          <p:cNvSpPr/>
          <p:nvPr/>
        </p:nvSpPr>
        <p:spPr>
          <a:xfrm>
            <a:off x="5458002" y="5784334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</a:rPr>
              <a:t>pero también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7863458" y="5784334"/>
                <a:ext cx="36136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_tradnl">
                    <a:latin typeface="Arial" panose="020B0604020202020204" pitchFamily="34" charset="0"/>
                    <a:ea typeface="Times New Roman" panose="02020603050405020304" pitchFamily="18" charset="0"/>
                  </a:rPr>
                  <a:t>“a” puede ser -8 porque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_tradn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−8</m:t>
                        </m:r>
                      </m:e>
                    </m:d>
                    <m:r>
                      <a:rPr lang="es-ES_tradn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=8</m:t>
                    </m:r>
                  </m:oMath>
                </a14:m>
                <a:r>
                  <a:rPr lang="es-ES_tradnl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endParaRPr lang="es-CL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458" y="5784334"/>
                <a:ext cx="3613682" cy="369332"/>
              </a:xfrm>
              <a:prstGeom prst="rect">
                <a:avLst/>
              </a:prstGeom>
              <a:blipFill>
                <a:blip r:embed="rId5"/>
                <a:stretch>
                  <a:fillRect l="-1518" t="-10000" b="-26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7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9893" y="343271"/>
            <a:ext cx="721511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 Analiza </a:t>
            </a:r>
            <a:r>
              <a:rPr lang="es-MX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par de números y escribe  &gt;, &lt;, o = según</a:t>
            </a:r>
            <a:r>
              <a:rPr lang="es-MX" spc="2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corresponda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1378424" y="1037230"/>
                <a:ext cx="633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424" y="1037230"/>
                <a:ext cx="633379" cy="276999"/>
              </a:xfrm>
              <a:prstGeom prst="rect">
                <a:avLst/>
              </a:prstGeom>
              <a:blipFill>
                <a:blip r:embed="rId2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950191" y="1037229"/>
                <a:ext cx="633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e>
                      </m: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191" y="1037229"/>
                <a:ext cx="633379" cy="276999"/>
              </a:xfrm>
              <a:prstGeom prst="rect">
                <a:avLst/>
              </a:prstGeom>
              <a:blipFill>
                <a:blip r:embed="rId3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de flecha 5"/>
          <p:cNvCxnSpPr/>
          <p:nvPr/>
        </p:nvCxnSpPr>
        <p:spPr>
          <a:xfrm>
            <a:off x="1695113" y="1310182"/>
            <a:ext cx="0" cy="3411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321471" y="1312454"/>
            <a:ext cx="0" cy="3411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1538018" y="1651376"/>
                <a:ext cx="3141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018" y="1651376"/>
                <a:ext cx="314189" cy="276999"/>
              </a:xfrm>
              <a:prstGeom prst="rect">
                <a:avLst/>
              </a:prstGeom>
              <a:blipFill>
                <a:blip r:embed="rId4"/>
                <a:stretch>
                  <a:fillRect l="-15385" r="-17308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3164376" y="1651376"/>
                <a:ext cx="3141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376" y="1651376"/>
                <a:ext cx="314189" cy="276999"/>
              </a:xfrm>
              <a:prstGeom prst="rect">
                <a:avLst/>
              </a:prstGeom>
              <a:blipFill>
                <a:blip r:embed="rId5"/>
                <a:stretch>
                  <a:fillRect l="-15385" r="-17308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ángulo 11"/>
          <p:cNvSpPr/>
          <p:nvPr/>
        </p:nvSpPr>
        <p:spPr>
          <a:xfrm>
            <a:off x="4521958" y="996285"/>
            <a:ext cx="3038901" cy="77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Luego 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|–13|</a:t>
            </a:r>
            <a:r>
              <a:rPr lang="es-MX" u="sng" dirty="0">
                <a:solidFill>
                  <a:srgbClr val="231F20"/>
                </a:solidFill>
                <a:uFill>
                  <a:solidFill>
                    <a:srgbClr val="F5821F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&gt;   </a:t>
            </a:r>
            <a:r>
              <a:rPr lang="es-MX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|–12|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2392875" y="1632292"/>
                <a:ext cx="230832" cy="27699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s-CL" dirty="0">
                  <a:ln w="19050">
                    <a:solidFill>
                      <a:schemeClr val="tx1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2875" y="1632292"/>
                <a:ext cx="230832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1464985" y="3289110"/>
                <a:ext cx="4602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985" y="3289110"/>
                <a:ext cx="460254" cy="276999"/>
              </a:xfrm>
              <a:prstGeom prst="rect">
                <a:avLst/>
              </a:prstGeom>
              <a:blipFill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2950191" y="3289110"/>
                <a:ext cx="633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−25</m:t>
                          </m:r>
                        </m:e>
                      </m: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191" y="3289110"/>
                <a:ext cx="633379" cy="276999"/>
              </a:xfrm>
              <a:prstGeom prst="rect">
                <a:avLst/>
              </a:prstGeom>
              <a:blipFill>
                <a:blip r:embed="rId8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ector recto de flecha 16"/>
          <p:cNvCxnSpPr/>
          <p:nvPr/>
        </p:nvCxnSpPr>
        <p:spPr>
          <a:xfrm>
            <a:off x="1695112" y="3548415"/>
            <a:ext cx="0" cy="382137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3280525" y="3537041"/>
            <a:ext cx="0" cy="382137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1464985" y="3930552"/>
            <a:ext cx="532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25</a:t>
            </a:r>
            <a:endParaRPr lang="es-CL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051307" y="3903257"/>
            <a:ext cx="532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25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2392875" y="3949423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b="1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2875" y="3949423"/>
                <a:ext cx="230832" cy="276999"/>
              </a:xfrm>
              <a:prstGeom prst="rect">
                <a:avLst/>
              </a:prstGeom>
              <a:blipFill>
                <a:blip r:embed="rId9"/>
                <a:stretch>
                  <a:fillRect l="-10811" r="-108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ángulo 24"/>
          <p:cNvSpPr/>
          <p:nvPr/>
        </p:nvSpPr>
        <p:spPr>
          <a:xfrm>
            <a:off x="4521958" y="3230009"/>
            <a:ext cx="4308143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Luego 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|25|</a:t>
            </a:r>
            <a:r>
              <a:rPr lang="es-MX" u="sng" dirty="0" smtClean="0">
                <a:solidFill>
                  <a:srgbClr val="231F20"/>
                </a:solidFill>
                <a:uFill>
                  <a:solidFill>
                    <a:srgbClr val="F5821F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u="sng" dirty="0">
                <a:solidFill>
                  <a:srgbClr val="231F20"/>
                </a:solidFill>
                <a:uFill>
                  <a:solidFill>
                    <a:srgbClr val="F5821F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  </a:t>
            </a:r>
            <a:r>
              <a:rPr lang="es-MX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|-25|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0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  <p:bldP spid="12" grpId="0"/>
      <p:bldP spid="13" grpId="0"/>
      <p:bldP spid="14" grpId="0"/>
      <p:bldP spid="15" grpId="0"/>
      <p:bldP spid="21" grpId="0"/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14398" y="313899"/>
            <a:ext cx="1117751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SUMA DE NÚMEROS ENTEROS</a:t>
            </a:r>
          </a:p>
          <a:p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 explicar la suma de enteros utilizaremos la recta numérica</a:t>
            </a:r>
          </a:p>
          <a:p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Enteros de igual signo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5" indent="-2333625" algn="just">
              <a:tabLst>
                <a:tab pos="450850" algn="l"/>
              </a:tabLst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a) 1 + 5 = 6  al representar esta suma en la recta numérica nos posicionamos en el primer sumando (1) y desde ahí nos movemos 5 unidades a la derecha (ya que el 5 es un número positivo)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El resultado de esta suma es entonces 6.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993" y="3438279"/>
            <a:ext cx="3450326" cy="12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1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45908" y="587899"/>
            <a:ext cx="111775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25" indent="-2333625" algn="just">
              <a:tabLst>
                <a:tab pos="450850" algn="l"/>
              </a:tabLst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b) (-6)+(-2)   al representar esta suma en la recta numérica nos posicionamos en el primer sumando (-6) y desde ahí nos movemos 2 unidades a la izquierda (ya que el -2 es un número negativo)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El resultado de esta suma es entonces -8.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767" y="2248509"/>
            <a:ext cx="3587798" cy="120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8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05217" y="232012"/>
            <a:ext cx="1117751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Enteros de distinto signo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5" indent="-2333625" algn="just">
              <a:tabLst>
                <a:tab pos="450850" algn="l"/>
              </a:tabLst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a) -7 + 4       al representar esta suma en la recta numérica nos posicionamos en el primer sumando (-7) y desde ahí nos movemos 4 unidades a la derecha (ya que el 4 es un número positivo)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El resultado de esta suma es entonces -3.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49" y="2786557"/>
            <a:ext cx="3682051" cy="134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163</TotalTime>
  <Words>451</Words>
  <Application>Microsoft Office PowerPoint</Application>
  <PresentationFormat>Panorámica</PresentationFormat>
  <Paragraphs>165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Franklin Gothic Book</vt:lpstr>
      <vt:lpstr>Times New Roman</vt:lpstr>
      <vt:lpstr>Crop</vt:lpstr>
      <vt:lpstr>Matemáticas 8° básico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8° básico</dc:title>
  <dc:creator>asus</dc:creator>
  <cp:lastModifiedBy>asus</cp:lastModifiedBy>
  <cp:revision>14</cp:revision>
  <dcterms:created xsi:type="dcterms:W3CDTF">2021-03-03T19:45:42Z</dcterms:created>
  <dcterms:modified xsi:type="dcterms:W3CDTF">2021-03-04T01:12:23Z</dcterms:modified>
</cp:coreProperties>
</file>