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hyperlink" Target="https://www.varsitytutors.com/hotmath/hotmath_help/spanish/topics/functions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0.png"/><Relationship Id="rId5" Type="http://schemas.openxmlformats.org/officeDocument/2006/relationships/image" Target="../media/image16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7" y="1678675"/>
            <a:ext cx="8361229" cy="1129832"/>
          </a:xfrm>
        </p:spPr>
        <p:txBody>
          <a:bodyPr/>
          <a:lstStyle/>
          <a:p>
            <a:r>
              <a:rPr lang="es-ES" sz="2400" b="1" dirty="0" smtClean="0"/>
              <a:t>Límites derivadas e integrales</a:t>
            </a:r>
            <a:br>
              <a:rPr lang="es-ES" sz="2400" b="1" dirty="0" smtClean="0"/>
            </a:br>
            <a:r>
              <a:rPr lang="es-ES" sz="2400" b="1" dirty="0" smtClean="0"/>
              <a:t>Formación diferenciada</a:t>
            </a:r>
            <a:br>
              <a:rPr lang="es-ES" sz="2400" b="1" dirty="0" smtClean="0"/>
            </a:br>
            <a:r>
              <a:rPr lang="es-ES" sz="2400" b="1" dirty="0" smtClean="0"/>
              <a:t> 4° medio</a:t>
            </a:r>
            <a:endParaRPr lang="es-CL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3956280"/>
            <a:ext cx="6831673" cy="561130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Clase 3: Traslación de la función lineal. Dominio y Recorrido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280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505" y="568748"/>
            <a:ext cx="3989197" cy="342201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1112" y="568747"/>
            <a:ext cx="5133020" cy="342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72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229" y="434001"/>
            <a:ext cx="3201111" cy="262615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822" y="476521"/>
            <a:ext cx="3034992" cy="258363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7720" y="476521"/>
            <a:ext cx="2270363" cy="257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8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935" y="289817"/>
            <a:ext cx="3879376" cy="318929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311" y="289817"/>
            <a:ext cx="3568563" cy="318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39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82639" y="286603"/>
            <a:ext cx="8598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Dominio y recorrido de una función lineal y afín</a:t>
            </a:r>
            <a:endParaRPr lang="es-CL" sz="20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5337" y="2356586"/>
            <a:ext cx="5114695" cy="2793312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982638" y="925483"/>
            <a:ext cx="110000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222222"/>
                </a:solidFill>
                <a:latin typeface="Arial" panose="020B0604020202020204" pitchFamily="34" charset="0"/>
              </a:rPr>
              <a:t>Como es una función lineal el dominio será todo el conjunto de los números reales (puede tomar cualquier valor negativo o positivo sin restricción alguna). </a:t>
            </a:r>
            <a:r>
              <a:rPr lang="es-ES" dirty="0"/>
              <a:t/>
            </a:r>
            <a:br>
              <a:rPr lang="es-ES" dirty="0"/>
            </a:br>
            <a:r>
              <a:rPr lang="es-ES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es-ES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b="1" dirty="0" err="1">
                <a:solidFill>
                  <a:srgbClr val="0000FF"/>
                </a:solidFill>
                <a:latin typeface="Arial" panose="020B0604020202020204" pitchFamily="34" charset="0"/>
              </a:rPr>
              <a:t>Dom</a:t>
            </a:r>
            <a:r>
              <a:rPr lang="es-ES" b="1" dirty="0">
                <a:solidFill>
                  <a:srgbClr val="0000FF"/>
                </a:solidFill>
                <a:latin typeface="Arial" panose="020B0604020202020204" pitchFamily="34" charset="0"/>
              </a:rPr>
              <a:t> f(x) = R</a:t>
            </a:r>
            <a:r>
              <a:rPr lang="es-ES" dirty="0">
                <a:solidFill>
                  <a:srgbClr val="222222"/>
                </a:solidFill>
                <a:latin typeface="Arial" panose="020B0604020202020204" pitchFamily="34" charset="0"/>
              </a:rPr>
              <a:t>      o también puede expresarse </a:t>
            </a:r>
            <a:r>
              <a:rPr lang="es-ES" b="1" dirty="0" err="1">
                <a:solidFill>
                  <a:srgbClr val="0000FF"/>
                </a:solidFill>
                <a:latin typeface="Arial" panose="020B0604020202020204" pitchFamily="34" charset="0"/>
              </a:rPr>
              <a:t>Dom</a:t>
            </a:r>
            <a:r>
              <a:rPr lang="es-ES" b="1" dirty="0">
                <a:solidFill>
                  <a:srgbClr val="0000FF"/>
                </a:solidFill>
                <a:latin typeface="Arial" panose="020B0604020202020204" pitchFamily="34" charset="0"/>
              </a:rPr>
              <a:t>  f(x) = (– ∞ , + ∞ )</a:t>
            </a:r>
            <a:endParaRPr lang="es-CL" dirty="0"/>
          </a:p>
        </p:txBody>
      </p:sp>
      <p:sp>
        <p:nvSpPr>
          <p:cNvPr id="6" name="Rectángulo 5"/>
          <p:cNvSpPr/>
          <p:nvPr/>
        </p:nvSpPr>
        <p:spPr>
          <a:xfrm>
            <a:off x="982638" y="5380672"/>
            <a:ext cx="110000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222222"/>
                </a:solidFill>
                <a:latin typeface="Arial" panose="020B0604020202020204" pitchFamily="34" charset="0"/>
              </a:rPr>
              <a:t>El Rango será también todo el conjunto de los números reales. Seguimos el eje “Y” de abajo hacia arriba y podemos leer valores siempre. </a:t>
            </a:r>
            <a:r>
              <a:rPr lang="es-ES" dirty="0"/>
              <a:t/>
            </a:r>
            <a:br>
              <a:rPr lang="es-ES" dirty="0"/>
            </a:br>
            <a:r>
              <a:rPr lang="es-ES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es-ES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ES" b="1" dirty="0">
                <a:solidFill>
                  <a:srgbClr val="0000FF"/>
                </a:solidFill>
                <a:latin typeface="Arial" panose="020B0604020202020204" pitchFamily="34" charset="0"/>
              </a:rPr>
              <a:t>Rango = (– ∞ , + ∞ 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7042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914400" y="281437"/>
                <a:ext cx="1106833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dirty="0" smtClean="0"/>
                  <a:t>Recordemos que una </a:t>
                </a:r>
                <a:r>
                  <a:rPr lang="es-ES" sz="2000" b="1" dirty="0" smtClean="0">
                    <a:solidFill>
                      <a:srgbClr val="FF0000"/>
                    </a:solidFill>
                  </a:rPr>
                  <a:t>función lineal </a:t>
                </a:r>
                <a:r>
                  <a:rPr lang="es-ES" sz="2000" dirty="0" smtClean="0"/>
                  <a:t>tiene la forma   </a:t>
                </a:r>
                <a14:m>
                  <m:oMath xmlns:m="http://schemas.openxmlformats.org/officeDocument/2006/math">
                    <m:r>
                      <a:rPr lang="es-ES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𝐟</m:t>
                    </m:r>
                    <m:d>
                      <m:dPr>
                        <m:ctrlPr>
                          <a:rPr lang="es-E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s-ES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𝐦𝐱</m:t>
                    </m:r>
                    <m:r>
                      <a:rPr lang="es-ES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</m:oMath>
                </a14:m>
                <a:r>
                  <a:rPr lang="es-CL" sz="2000" dirty="0" smtClean="0"/>
                  <a:t>donde m representa la pendiente de la recta que pasa por el origen del plano cartesiano</a:t>
                </a:r>
                <a:endParaRPr lang="es-CL" sz="2000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81437"/>
                <a:ext cx="11068334" cy="707886"/>
              </a:xfrm>
              <a:prstGeom prst="rect">
                <a:avLst/>
              </a:prstGeom>
              <a:blipFill>
                <a:blip r:embed="rId2"/>
                <a:stretch>
                  <a:fillRect l="-551" t="-4310" r="-826" b="-1465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174" y="1096146"/>
            <a:ext cx="4110321" cy="5004409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591868" y="1096146"/>
            <a:ext cx="48586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“m” puede tomar cualquier valor real, pero si tenemos m=0 ocurre que la recta estaría ubicada sobre el eje X</a:t>
            </a: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8794" y="2126299"/>
            <a:ext cx="3964749" cy="223922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7143" y="4472349"/>
            <a:ext cx="344805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12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28048" y="423081"/>
            <a:ext cx="10754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También estudiamos que toda función afín tiene la forma   f(x)= mx + n   donde “m” es la pendiente de la recta y “n” conocido como Coeficiente de posición o Intercepto corresponde al punto de corte de la recta con el eje Y del plano cartesiano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8280" y="1438744"/>
            <a:ext cx="4232513" cy="518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81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60060" y="464024"/>
            <a:ext cx="5786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Función constante</a:t>
            </a:r>
            <a:endParaRPr lang="es-CL" sz="2000" b="1" u="sng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768" y="1204061"/>
            <a:ext cx="8598090" cy="491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17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50627" y="0"/>
            <a:ext cx="7792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Hablaremos hoy del concepto de traslación de la recta en el plano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076" y="400110"/>
            <a:ext cx="9471546" cy="415650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076" y="4714875"/>
            <a:ext cx="1952625" cy="21431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7134" y="4705350"/>
            <a:ext cx="1895475" cy="21526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3498" y="4705350"/>
            <a:ext cx="2322599" cy="21431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27849" y="4676348"/>
            <a:ext cx="2130124" cy="220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7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686" y="978089"/>
            <a:ext cx="10729585" cy="459019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050878" y="382137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Ejercicios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42561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508" y="374459"/>
            <a:ext cx="11101294" cy="438860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/>
              <p:cNvSpPr txBox="1"/>
              <p:nvPr/>
            </p:nvSpPr>
            <p:spPr>
              <a:xfrm>
                <a:off x="1132764" y="5199797"/>
                <a:ext cx="16485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s-CL" dirty="0"/>
              </a:p>
            </p:txBody>
          </p:sp>
        </mc:Choice>
        <mc:Fallback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764" y="5199797"/>
                <a:ext cx="1648528" cy="276999"/>
              </a:xfrm>
              <a:prstGeom prst="rect">
                <a:avLst/>
              </a:prstGeom>
              <a:blipFill>
                <a:blip r:embed="rId3"/>
                <a:stretch>
                  <a:fillRect l="-4444" t="-2222" r="-741" b="-3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/>
              <p:nvPr/>
            </p:nvSpPr>
            <p:spPr>
              <a:xfrm>
                <a:off x="3359624" y="5199796"/>
                <a:ext cx="16485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+2)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s-CL" dirty="0"/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624" y="5199796"/>
                <a:ext cx="1648528" cy="276999"/>
              </a:xfrm>
              <a:prstGeom prst="rect">
                <a:avLst/>
              </a:prstGeom>
              <a:blipFill>
                <a:blip r:embed="rId4"/>
                <a:stretch>
                  <a:fillRect l="-4428" t="-2222" r="-738" b="-3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/>
              <p:cNvSpPr txBox="1"/>
              <p:nvPr/>
            </p:nvSpPr>
            <p:spPr>
              <a:xfrm>
                <a:off x="5586484" y="5199796"/>
                <a:ext cx="14946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CL" dirty="0" smtClean="0"/>
                  <a:t>2</a:t>
                </a:r>
                <a:endParaRPr lang="es-CL" dirty="0"/>
              </a:p>
            </p:txBody>
          </p:sp>
        </mc:Choice>
        <mc:Fallback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484" y="5199796"/>
                <a:ext cx="1494640" cy="276999"/>
              </a:xfrm>
              <a:prstGeom prst="rect">
                <a:avLst/>
              </a:prstGeom>
              <a:blipFill>
                <a:blip r:embed="rId5"/>
                <a:stretch>
                  <a:fillRect l="-7317" t="-28889" r="-8537" b="-5111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/>
              <p:cNvSpPr txBox="1"/>
              <p:nvPr/>
            </p:nvSpPr>
            <p:spPr>
              <a:xfrm>
                <a:off x="7840640" y="5199795"/>
                <a:ext cx="14946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s-CL" dirty="0" smtClean="0"/>
                  <a:t>2</a:t>
                </a:r>
                <a:endParaRPr lang="es-CL" dirty="0"/>
              </a:p>
            </p:txBody>
          </p:sp>
        </mc:Choice>
        <mc:Fallback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640" y="5199795"/>
                <a:ext cx="1494640" cy="276999"/>
              </a:xfrm>
              <a:prstGeom prst="rect">
                <a:avLst/>
              </a:prstGeom>
              <a:blipFill>
                <a:blip r:embed="rId6"/>
                <a:stretch>
                  <a:fillRect l="-7347" t="-28889" r="-8980" b="-5111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/>
              <p:cNvSpPr txBox="1"/>
              <p:nvPr/>
            </p:nvSpPr>
            <p:spPr>
              <a:xfrm>
                <a:off x="9913612" y="5199794"/>
                <a:ext cx="19498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3612" y="5199794"/>
                <a:ext cx="1949893" cy="276999"/>
              </a:xfrm>
              <a:prstGeom prst="rect">
                <a:avLst/>
              </a:prstGeom>
              <a:blipFill>
                <a:blip r:embed="rId7"/>
                <a:stretch>
                  <a:fillRect l="-3750" t="-2222" r="-2813" b="-3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360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55343" y="368490"/>
            <a:ext cx="7397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Dominio y Recorrido de una función</a:t>
            </a:r>
            <a:endParaRPr lang="es-CL" sz="2000" b="1" dirty="0"/>
          </a:p>
        </p:txBody>
      </p:sp>
      <p:sp>
        <p:nvSpPr>
          <p:cNvPr id="3" name="Rectángulo 2"/>
          <p:cNvSpPr/>
          <p:nvPr/>
        </p:nvSpPr>
        <p:spPr>
          <a:xfrm>
            <a:off x="955343" y="945444"/>
            <a:ext cx="111092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Noto Sans"/>
              </a:rPr>
              <a:t>El </a:t>
            </a:r>
            <a:r>
              <a:rPr lang="es-ES" b="1" dirty="0">
                <a:latin typeface="Noto Sans"/>
              </a:rPr>
              <a:t>dominio </a:t>
            </a:r>
            <a:r>
              <a:rPr lang="es-ES" dirty="0">
                <a:latin typeface="Noto Sans"/>
              </a:rPr>
              <a:t>de una </a:t>
            </a:r>
            <a:r>
              <a:rPr lang="es-ES" dirty="0">
                <a:latin typeface="Noto Sans"/>
                <a:hlinkClick r:id="rId2"/>
              </a:rPr>
              <a:t>función </a:t>
            </a:r>
            <a:r>
              <a:rPr lang="es-ES" i="1" dirty="0">
                <a:latin typeface="Noto Sans"/>
              </a:rPr>
              <a:t>f </a:t>
            </a:r>
            <a:r>
              <a:rPr lang="es-ES" dirty="0">
                <a:latin typeface="Noto Sans"/>
              </a:rPr>
              <a:t>( </a:t>
            </a:r>
            <a:r>
              <a:rPr lang="es-ES" i="1" dirty="0">
                <a:latin typeface="Noto Sans"/>
              </a:rPr>
              <a:t>x </a:t>
            </a:r>
            <a:r>
              <a:rPr lang="es-ES" dirty="0">
                <a:latin typeface="Noto Sans"/>
              </a:rPr>
              <a:t>) es el conjunto de todos los valores para los cuales la función está definida, y el </a:t>
            </a:r>
            <a:r>
              <a:rPr lang="es-ES" b="1" dirty="0" smtClean="0">
                <a:latin typeface="Noto Sans"/>
              </a:rPr>
              <a:t>rango o recorrido</a:t>
            </a:r>
            <a:r>
              <a:rPr lang="es-ES" b="1" dirty="0">
                <a:latin typeface="Noto Sans"/>
              </a:rPr>
              <a:t> </a:t>
            </a:r>
            <a:r>
              <a:rPr lang="es-ES" dirty="0">
                <a:latin typeface="Noto Sans"/>
              </a:rPr>
              <a:t>de la función es el conjunto de todos los valores que </a:t>
            </a:r>
            <a:r>
              <a:rPr lang="es-ES" i="1" dirty="0">
                <a:latin typeface="Noto Sans"/>
              </a:rPr>
              <a:t>f </a:t>
            </a:r>
            <a:r>
              <a:rPr lang="es-ES" i="1" dirty="0" smtClean="0">
                <a:latin typeface="Noto Sans"/>
              </a:rPr>
              <a:t> </a:t>
            </a:r>
            <a:r>
              <a:rPr lang="es-ES" dirty="0" smtClean="0">
                <a:latin typeface="Noto Sans"/>
              </a:rPr>
              <a:t>toma</a:t>
            </a:r>
            <a:r>
              <a:rPr lang="es-ES" dirty="0">
                <a:latin typeface="Noto Sans"/>
              </a:rPr>
              <a:t>.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064525" y="1978925"/>
                <a:ext cx="574570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dirty="0" smtClean="0"/>
                  <a:t>Ejemplo:</a:t>
                </a:r>
              </a:p>
              <a:p>
                <a:endParaRPr lang="es-ES" sz="2000" dirty="0"/>
              </a:p>
              <a:p>
                <a:r>
                  <a:rPr lang="es-ES" sz="2000" dirty="0" smtClean="0"/>
                  <a:t>Dada la función  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E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CL" sz="2000" dirty="0" smtClean="0"/>
                  <a:t>    con   -1 &lt; x  &lt; 1</a:t>
                </a:r>
                <a:endParaRPr lang="es-CL" sz="2000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525" y="1978925"/>
                <a:ext cx="5745708" cy="1015663"/>
              </a:xfrm>
              <a:prstGeom prst="rect">
                <a:avLst/>
              </a:prstGeom>
              <a:blipFill>
                <a:blip r:embed="rId3"/>
                <a:stretch>
                  <a:fillRect l="-1168" t="-3614" b="-1024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3324" y="3738084"/>
            <a:ext cx="2620371" cy="300174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160060" y="3166281"/>
            <a:ext cx="2674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Su gráfica es: </a:t>
            </a:r>
            <a:endParaRPr lang="es-CL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5763905" y="3738084"/>
                <a:ext cx="6096000" cy="14773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/>
                <a:r>
                  <a:rPr lang="es-ES" dirty="0" smtClean="0">
                    <a:solidFill>
                      <a:schemeClr val="tx1"/>
                    </a:solidFill>
                    <a:latin typeface="Noto Sans"/>
                  </a:rPr>
                  <a:t>los círculos abiertos, que muestran que la función no está definida en </a:t>
                </a:r>
                <a:r>
                  <a:rPr lang="es-ES" i="1" dirty="0">
                    <a:solidFill>
                      <a:schemeClr val="tx1"/>
                    </a:solidFill>
                    <a:latin typeface="Noto Sans"/>
                  </a:rPr>
                  <a:t>x </a:t>
                </a:r>
                <a:r>
                  <a:rPr lang="es-ES" dirty="0">
                    <a:solidFill>
                      <a:schemeClr val="tx1"/>
                    </a:solidFill>
                    <a:latin typeface="Noto Sans"/>
                  </a:rPr>
                  <a:t>= –1 y </a:t>
                </a:r>
                <a:r>
                  <a:rPr lang="es-ES" i="1" dirty="0">
                    <a:solidFill>
                      <a:schemeClr val="tx1"/>
                    </a:solidFill>
                    <a:latin typeface="Noto Sans"/>
                  </a:rPr>
                  <a:t>x </a:t>
                </a:r>
                <a:r>
                  <a:rPr lang="es-ES" dirty="0">
                    <a:solidFill>
                      <a:schemeClr val="tx1"/>
                    </a:solidFill>
                    <a:latin typeface="Noto Sans"/>
                  </a:rPr>
                  <a:t>= 1. </a:t>
                </a:r>
                <a:r>
                  <a:rPr lang="es-ES" dirty="0" smtClean="0">
                    <a:solidFill>
                      <a:schemeClr val="tx1"/>
                    </a:solidFill>
                    <a:latin typeface="Noto Sans"/>
                  </a:rPr>
                  <a:t>Por lo tanto su dominio es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𝐷𝑜𝑚</m:t>
                      </m:r>
                      <m:d>
                        <m:dPr>
                          <m:ctrlP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]"/>
                          <m:endChr m:val="["/>
                          <m:ctrlP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−1,1</m:t>
                          </m:r>
                        </m:e>
                      </m:d>
                    </m:oMath>
                  </m:oMathPara>
                </a14:m>
                <a:endParaRPr lang="es-ES" b="0" dirty="0" smtClean="0">
                  <a:solidFill>
                    <a:schemeClr val="tx1"/>
                  </a:solidFill>
                  <a:latin typeface="Noto Sans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𝐷𝑜𝑚</m:t>
                      </m:r>
                      <m:d>
                        <m:dPr>
                          <m:ctrlP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−1,1</m:t>
                          </m:r>
                        </m:e>
                      </m:d>
                    </m:oMath>
                  </m:oMathPara>
                </a14:m>
                <a:endParaRPr lang="es-ES" dirty="0" smtClean="0">
                  <a:solidFill>
                    <a:schemeClr val="tx1"/>
                  </a:solidFill>
                  <a:latin typeface="Noto Sans"/>
                </a:endParaRPr>
              </a:p>
              <a:p>
                <a:pPr algn="just"/>
                <a:endParaRPr lang="es-ES" dirty="0">
                  <a:solidFill>
                    <a:schemeClr val="tx1"/>
                  </a:solidFill>
                  <a:latin typeface="Noto Sans"/>
                </a:endParaRPr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905" y="3738084"/>
                <a:ext cx="6096000" cy="1477328"/>
              </a:xfrm>
              <a:prstGeom prst="rect">
                <a:avLst/>
              </a:prstGeom>
              <a:blipFill>
                <a:blip r:embed="rId5"/>
                <a:stretch>
                  <a:fillRect l="-900" t="-2058" r="-8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5763905" y="5358743"/>
                <a:ext cx="6096000" cy="12003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/>
                <a:r>
                  <a:rPr lang="es-ES" dirty="0">
                    <a:latin typeface="Noto Sans"/>
                  </a:rPr>
                  <a:t>Los valores del rango de </a:t>
                </a:r>
                <a:r>
                  <a:rPr lang="es-ES" i="1" dirty="0">
                    <a:latin typeface="Noto Sans"/>
                  </a:rPr>
                  <a:t>y </a:t>
                </a:r>
                <a:r>
                  <a:rPr lang="es-ES" dirty="0">
                    <a:latin typeface="Noto Sans"/>
                  </a:rPr>
                  <a:t>desde 0 hasta el 1 (incluyendo el 0, pero no incluyendo el 1)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latin typeface="Cambria Math" panose="02040503050406030204" pitchFamily="18" charset="0"/>
                        </a:rPr>
                        <m:t>𝑅𝑒𝑐</m:t>
                      </m:r>
                      <m:d>
                        <m:d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["/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0,1</m:t>
                          </m:r>
                        </m:e>
                      </m:d>
                    </m:oMath>
                  </m:oMathPara>
                </a14:m>
                <a:endParaRPr lang="es-E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latin typeface="Cambria Math" panose="02040503050406030204" pitchFamily="18" charset="0"/>
                        </a:rPr>
                        <m:t>𝑅𝑒𝑐</m:t>
                      </m:r>
                      <m:d>
                        <m:d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i="1">
                          <a:latin typeface="Cambria Math" panose="02040503050406030204" pitchFamily="18" charset="0"/>
                        </a:rPr>
                        <m:t>=[0,1)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905" y="5358743"/>
                <a:ext cx="6096000" cy="1200329"/>
              </a:xfrm>
              <a:prstGeom prst="rect">
                <a:avLst/>
              </a:prstGeom>
              <a:blipFill>
                <a:blip r:embed="rId6"/>
                <a:stretch>
                  <a:fillRect l="-900" t="-2538" r="-800" b="-456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508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23582" y="341194"/>
            <a:ext cx="9021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Indica dominio y recorrido de las siguientes funciones </a:t>
            </a:r>
            <a:endParaRPr lang="es-CL" sz="2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504" y="905857"/>
            <a:ext cx="3219521" cy="320396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7009" y="1085127"/>
            <a:ext cx="4122836" cy="302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63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253</TotalTime>
  <Words>198</Words>
  <Application>Microsoft Office PowerPoint</Application>
  <PresentationFormat>Panorámica</PresentationFormat>
  <Paragraphs>29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Franklin Gothic Book</vt:lpstr>
      <vt:lpstr>Noto Sans</vt:lpstr>
      <vt:lpstr>Crop</vt:lpstr>
      <vt:lpstr>Límites derivadas e integrales Formación diferenciada  4° medio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Límites derivadas e integrales Formación diferenciada  4° medio</dc:title>
  <dc:creator>asus</dc:creator>
  <cp:lastModifiedBy>asus</cp:lastModifiedBy>
  <cp:revision>31</cp:revision>
  <dcterms:created xsi:type="dcterms:W3CDTF">2021-03-02T23:50:12Z</dcterms:created>
  <dcterms:modified xsi:type="dcterms:W3CDTF">2021-03-08T12:32:08Z</dcterms:modified>
</cp:coreProperties>
</file>