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9" r:id="rId3"/>
    <p:sldId id="258" r:id="rId4"/>
    <p:sldId id="257" r:id="rId5"/>
    <p:sldId id="261" r:id="rId6"/>
    <p:sldId id="262" r:id="rId7"/>
    <p:sldId id="305" r:id="rId8"/>
    <p:sldId id="260" r:id="rId9"/>
    <p:sldId id="306" r:id="rId10"/>
    <p:sldId id="307" r:id="rId11"/>
    <p:sldId id="308" r:id="rId12"/>
    <p:sldId id="267" r:id="rId13"/>
    <p:sldId id="310" r:id="rId14"/>
    <p:sldId id="266" r:id="rId15"/>
    <p:sldId id="269" r:id="rId16"/>
  </p:sldIdLst>
  <p:sldSz cx="9144000" cy="5143500" type="screen16x9"/>
  <p:notesSz cx="6858000" cy="9144000"/>
  <p:embeddedFontLst>
    <p:embeddedFont>
      <p:font typeface="Itim" panose="020B0604020202020204" charset="-34"/>
      <p:regular r:id="rId18"/>
    </p:embeddedFont>
    <p:embeddedFont>
      <p:font typeface="Quicksand Light" panose="020B0604020202020204" charset="0"/>
      <p:regular r:id="rId19"/>
      <p:bold r:id="rId20"/>
    </p:embeddedFont>
    <p:embeddedFont>
      <p:font typeface="Chewy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DC7EB-0EEA-40E8-8206-EB7CBE993700}">
  <a:tblStyle styleId="{D30DC7EB-0EEA-40E8-8206-EB7CBE9937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8bca512db4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8bca512db4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9221d4c268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9221d4c268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83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8bca512db4_0_2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8bca512db4_0_2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44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918c5814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918c58148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5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text">
  <p:cSld name="Title and bullet 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713225" y="5402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subTitle" idx="1"/>
          </p:nvPr>
        </p:nvSpPr>
        <p:spPr>
          <a:xfrm>
            <a:off x="1528800" y="1876350"/>
            <a:ext cx="6086400" cy="16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Char char="●"/>
              <a:defRPr sz="14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15" name="Google Shape;315;p23"/>
          <p:cNvPicPr preferRelativeResize="0"/>
          <p:nvPr/>
        </p:nvPicPr>
        <p:blipFill rotWithShape="1">
          <a:blip r:embed="rId2">
            <a:alphaModFix/>
          </a:blip>
          <a:srcRect b="29263"/>
          <a:stretch/>
        </p:blipFill>
        <p:spPr>
          <a:xfrm>
            <a:off x="0" y="4581525"/>
            <a:ext cx="9144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3"/>
          <p:cNvPicPr preferRelativeResize="0"/>
          <p:nvPr/>
        </p:nvPicPr>
        <p:blipFill rotWithShape="1">
          <a:blip r:embed="rId3">
            <a:alphaModFix/>
          </a:blip>
          <a:srcRect r="-3960" b="18975"/>
          <a:stretch/>
        </p:blipFill>
        <p:spPr>
          <a:xfrm rot="5400000">
            <a:off x="-260802" y="3289375"/>
            <a:ext cx="2198725" cy="16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/>
          <p:nvPr/>
        </p:nvSpPr>
        <p:spPr>
          <a:xfrm>
            <a:off x="5537350" y="111778"/>
            <a:ext cx="1169822" cy="383511"/>
          </a:xfrm>
          <a:custGeom>
            <a:avLst/>
            <a:gdLst/>
            <a:ahLst/>
            <a:cxnLst/>
            <a:rect l="l" t="t" r="r" b="b"/>
            <a:pathLst>
              <a:path w="83514" h="27379" extrusionOk="0">
                <a:moveTo>
                  <a:pt x="51658" y="0"/>
                </a:moveTo>
                <a:cubicBezTo>
                  <a:pt x="41327" y="0"/>
                  <a:pt x="36071" y="9388"/>
                  <a:pt x="40466" y="15931"/>
                </a:cubicBezTo>
                <a:cubicBezTo>
                  <a:pt x="40466" y="15931"/>
                  <a:pt x="37366" y="15153"/>
                  <a:pt x="34350" y="15153"/>
                </a:cubicBezTo>
                <a:cubicBezTo>
                  <a:pt x="31767" y="15153"/>
                  <a:pt x="29273" y="15669"/>
                  <a:pt x="28757" y="17736"/>
                </a:cubicBezTo>
                <a:cubicBezTo>
                  <a:pt x="27551" y="22130"/>
                  <a:pt x="24879" y="20835"/>
                  <a:pt x="23329" y="21441"/>
                </a:cubicBezTo>
                <a:cubicBezTo>
                  <a:pt x="21780" y="22130"/>
                  <a:pt x="22813" y="24279"/>
                  <a:pt x="19025" y="24279"/>
                </a:cubicBezTo>
                <a:lnTo>
                  <a:pt x="18508" y="24279"/>
                </a:lnTo>
                <a:cubicBezTo>
                  <a:pt x="18336" y="24196"/>
                  <a:pt x="17991" y="24196"/>
                  <a:pt x="17737" y="24196"/>
                </a:cubicBezTo>
                <a:cubicBezTo>
                  <a:pt x="12571" y="24196"/>
                  <a:pt x="1" y="25484"/>
                  <a:pt x="1806" y="25574"/>
                </a:cubicBezTo>
                <a:cubicBezTo>
                  <a:pt x="3617" y="25746"/>
                  <a:pt x="31767" y="26607"/>
                  <a:pt x="51052" y="27296"/>
                </a:cubicBezTo>
                <a:cubicBezTo>
                  <a:pt x="53208" y="27296"/>
                  <a:pt x="54930" y="27378"/>
                  <a:pt x="56307" y="27378"/>
                </a:cubicBezTo>
                <a:cubicBezTo>
                  <a:pt x="67066" y="27378"/>
                  <a:pt x="55701" y="25312"/>
                  <a:pt x="63195" y="24968"/>
                </a:cubicBezTo>
                <a:cubicBezTo>
                  <a:pt x="67500" y="24796"/>
                  <a:pt x="76020" y="24796"/>
                  <a:pt x="83513" y="24541"/>
                </a:cubicBezTo>
                <a:lnTo>
                  <a:pt x="83513" y="21269"/>
                </a:lnTo>
                <a:cubicBezTo>
                  <a:pt x="78430" y="20753"/>
                  <a:pt x="83341" y="20236"/>
                  <a:pt x="83169" y="18252"/>
                </a:cubicBezTo>
                <a:cubicBezTo>
                  <a:pt x="82907" y="15931"/>
                  <a:pt x="78348" y="11626"/>
                  <a:pt x="68189" y="11192"/>
                </a:cubicBezTo>
                <a:cubicBezTo>
                  <a:pt x="67582" y="11110"/>
                  <a:pt x="66983" y="11110"/>
                  <a:pt x="66377" y="11110"/>
                </a:cubicBezTo>
                <a:cubicBezTo>
                  <a:pt x="65344" y="11110"/>
                  <a:pt x="64483" y="11192"/>
                  <a:pt x="63622" y="11192"/>
                </a:cubicBezTo>
                <a:cubicBezTo>
                  <a:pt x="63794" y="10332"/>
                  <a:pt x="63884" y="9388"/>
                  <a:pt x="63794" y="8437"/>
                </a:cubicBezTo>
                <a:cubicBezTo>
                  <a:pt x="63794" y="8183"/>
                  <a:pt x="63712" y="8010"/>
                  <a:pt x="63712" y="7749"/>
                </a:cubicBezTo>
                <a:cubicBezTo>
                  <a:pt x="63278" y="4739"/>
                  <a:pt x="61384" y="1811"/>
                  <a:pt x="56307" y="606"/>
                </a:cubicBezTo>
                <a:cubicBezTo>
                  <a:pt x="54668" y="172"/>
                  <a:pt x="53118" y="0"/>
                  <a:pt x="516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"/>
          <p:cNvSpPr/>
          <p:nvPr/>
        </p:nvSpPr>
        <p:spPr>
          <a:xfrm>
            <a:off x="-81375" y="1425123"/>
            <a:ext cx="1108259" cy="383525"/>
          </a:xfrm>
          <a:custGeom>
            <a:avLst/>
            <a:gdLst/>
            <a:ahLst/>
            <a:cxnLst/>
            <a:rect l="l" t="t" r="r" b="b"/>
            <a:pathLst>
              <a:path w="79119" h="27380" extrusionOk="0">
                <a:moveTo>
                  <a:pt x="33405" y="1"/>
                </a:moveTo>
                <a:cubicBezTo>
                  <a:pt x="22984" y="1"/>
                  <a:pt x="17736" y="9389"/>
                  <a:pt x="22123" y="15932"/>
                </a:cubicBezTo>
                <a:cubicBezTo>
                  <a:pt x="22123" y="15932"/>
                  <a:pt x="19113" y="15154"/>
                  <a:pt x="16014" y="15154"/>
                </a:cubicBezTo>
                <a:cubicBezTo>
                  <a:pt x="13514" y="15154"/>
                  <a:pt x="10931" y="15670"/>
                  <a:pt x="10414" y="17736"/>
                </a:cubicBezTo>
                <a:cubicBezTo>
                  <a:pt x="9209" y="22131"/>
                  <a:pt x="6543" y="20836"/>
                  <a:pt x="4994" y="21442"/>
                </a:cubicBezTo>
                <a:cubicBezTo>
                  <a:pt x="3444" y="22131"/>
                  <a:pt x="4477" y="24280"/>
                  <a:pt x="689" y="24280"/>
                </a:cubicBezTo>
                <a:lnTo>
                  <a:pt x="0" y="24280"/>
                </a:lnTo>
                <a:lnTo>
                  <a:pt x="0" y="26174"/>
                </a:lnTo>
                <a:cubicBezTo>
                  <a:pt x="9898" y="26518"/>
                  <a:pt x="22557" y="26952"/>
                  <a:pt x="32716" y="27297"/>
                </a:cubicBezTo>
                <a:cubicBezTo>
                  <a:pt x="34955" y="27379"/>
                  <a:pt x="36677" y="27379"/>
                  <a:pt x="38054" y="27379"/>
                </a:cubicBezTo>
                <a:cubicBezTo>
                  <a:pt x="48813" y="27379"/>
                  <a:pt x="37365" y="25313"/>
                  <a:pt x="44852" y="24969"/>
                </a:cubicBezTo>
                <a:cubicBezTo>
                  <a:pt x="51740" y="24714"/>
                  <a:pt x="69648" y="24714"/>
                  <a:pt x="76191" y="23935"/>
                </a:cubicBezTo>
                <a:cubicBezTo>
                  <a:pt x="76535" y="23935"/>
                  <a:pt x="76880" y="23935"/>
                  <a:pt x="77142" y="23853"/>
                </a:cubicBezTo>
                <a:cubicBezTo>
                  <a:pt x="78085" y="23681"/>
                  <a:pt x="78602" y="23508"/>
                  <a:pt x="78691" y="23336"/>
                </a:cubicBezTo>
                <a:cubicBezTo>
                  <a:pt x="79118" y="21869"/>
                  <a:pt x="75764" y="22131"/>
                  <a:pt x="67327" y="21442"/>
                </a:cubicBezTo>
                <a:cubicBezTo>
                  <a:pt x="58889" y="20836"/>
                  <a:pt x="65088" y="20492"/>
                  <a:pt x="64826" y="18253"/>
                </a:cubicBezTo>
                <a:cubicBezTo>
                  <a:pt x="64572" y="15932"/>
                  <a:pt x="60095" y="11710"/>
                  <a:pt x="49935" y="11193"/>
                </a:cubicBezTo>
                <a:cubicBezTo>
                  <a:pt x="49247" y="11111"/>
                  <a:pt x="48641" y="11111"/>
                  <a:pt x="48041" y="11111"/>
                </a:cubicBezTo>
                <a:cubicBezTo>
                  <a:pt x="47180" y="11111"/>
                  <a:pt x="46402" y="11193"/>
                  <a:pt x="45713" y="11193"/>
                </a:cubicBezTo>
                <a:cubicBezTo>
                  <a:pt x="45541" y="11193"/>
                  <a:pt x="45458" y="11193"/>
                  <a:pt x="45286" y="11283"/>
                </a:cubicBezTo>
                <a:cubicBezTo>
                  <a:pt x="45369" y="11021"/>
                  <a:pt x="45369" y="10766"/>
                  <a:pt x="45369" y="10594"/>
                </a:cubicBezTo>
                <a:cubicBezTo>
                  <a:pt x="45803" y="6544"/>
                  <a:pt x="44597" y="2239"/>
                  <a:pt x="37965" y="607"/>
                </a:cubicBezTo>
                <a:cubicBezTo>
                  <a:pt x="36332" y="173"/>
                  <a:pt x="34783" y="1"/>
                  <a:pt x="334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049" y="4432405"/>
            <a:ext cx="1104900" cy="60974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3"/>
          <p:cNvSpPr/>
          <p:nvPr/>
        </p:nvSpPr>
        <p:spPr>
          <a:xfrm>
            <a:off x="-5475" y="0"/>
            <a:ext cx="1897005" cy="1352519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 flipH="1">
            <a:off x="7252475" y="0"/>
            <a:ext cx="1897005" cy="1352519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45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6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2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EVZf-k7UEJaFFsDv2UyfkE3Yyhcwb2NzZ8nmyHFUdw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Unidad 0:</a:t>
            </a:r>
            <a:r>
              <a:rPr lang="en" dirty="0" smtClean="0"/>
              <a:t> Repasemos</a:t>
            </a:r>
            <a:endParaRPr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Profesora María Jesús </a:t>
            </a:r>
            <a:endParaRPr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bilidades que mejoran los videojuegos #infografia | Toma de decisiones,  Videojuegos, Trabajo de investig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" y="-3209"/>
            <a:ext cx="7892716" cy="51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89810" y="0"/>
            <a:ext cx="5616397" cy="5465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5475889" y="273269"/>
            <a:ext cx="2175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TÍTULO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10758" y="2535377"/>
            <a:ext cx="24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IMAGEN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810" y="581046"/>
            <a:ext cx="7892716" cy="1478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15862" y="1534510"/>
            <a:ext cx="462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GRÁFICOS + INFORMACIÓN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9942" y="2812375"/>
            <a:ext cx="164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información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9942" y="2259724"/>
            <a:ext cx="1372430" cy="1723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6563709" y="4550979"/>
            <a:ext cx="201881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FUENTE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53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649178" y="1424478"/>
            <a:ext cx="4133088" cy="25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53"/>
          <p:cNvSpPr txBox="1">
            <a:spLocks noGrp="1"/>
          </p:cNvSpPr>
          <p:nvPr>
            <p:ph type="title"/>
          </p:nvPr>
        </p:nvSpPr>
        <p:spPr>
          <a:xfrm>
            <a:off x="713225" y="5402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elementos puedo reconocer en una infografía?</a:t>
            </a:r>
            <a:endParaRPr dirty="0"/>
          </a:p>
        </p:txBody>
      </p:sp>
      <p:sp>
        <p:nvSpPr>
          <p:cNvPr id="1158" name="Google Shape;1158;p53"/>
          <p:cNvSpPr txBox="1"/>
          <p:nvPr/>
        </p:nvSpPr>
        <p:spPr>
          <a:xfrm>
            <a:off x="6383855" y="3304595"/>
            <a:ext cx="204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¿De dónde saqué la información?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159" name="Google Shape;1159;p53"/>
          <p:cNvSpPr txBox="1"/>
          <p:nvPr/>
        </p:nvSpPr>
        <p:spPr>
          <a:xfrm>
            <a:off x="6383855" y="2997370"/>
            <a:ext cx="1106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FUENTE</a:t>
            </a:r>
            <a:endParaRPr sz="1800" b="1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160" name="Google Shape;1160;p53"/>
          <p:cNvSpPr txBox="1"/>
          <p:nvPr/>
        </p:nvSpPr>
        <p:spPr>
          <a:xfrm>
            <a:off x="6383855" y="2133845"/>
            <a:ext cx="2043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En relación al tema. </a:t>
            </a:r>
            <a:endParaRPr lang="en" dirty="0">
              <a:solidFill>
                <a:schemeClr val="dk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Deben ser llamativas y coherentes</a:t>
            </a:r>
          </a:p>
        </p:txBody>
      </p:sp>
      <p:sp>
        <p:nvSpPr>
          <p:cNvPr id="1161" name="Google Shape;1161;p53"/>
          <p:cNvSpPr txBox="1"/>
          <p:nvPr/>
        </p:nvSpPr>
        <p:spPr>
          <a:xfrm>
            <a:off x="6383849" y="1826620"/>
            <a:ext cx="1721926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IMÁGENES</a:t>
            </a:r>
            <a:endParaRPr sz="1800" b="1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162" name="Google Shape;1162;p53"/>
          <p:cNvSpPr txBox="1"/>
          <p:nvPr/>
        </p:nvSpPr>
        <p:spPr>
          <a:xfrm>
            <a:off x="713415" y="3304595"/>
            <a:ext cx="204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Síntetizada, porcionada en frases y oraciones breves.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163" name="Google Shape;1163;p53"/>
          <p:cNvSpPr txBox="1"/>
          <p:nvPr/>
        </p:nvSpPr>
        <p:spPr>
          <a:xfrm>
            <a:off x="609600" y="2997370"/>
            <a:ext cx="2201715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INFORMACIÓN</a:t>
            </a:r>
            <a:endParaRPr sz="1800" b="1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164" name="Google Shape;1164;p53"/>
          <p:cNvSpPr txBox="1"/>
          <p:nvPr/>
        </p:nvSpPr>
        <p:spPr>
          <a:xfrm>
            <a:off x="767715" y="2028856"/>
            <a:ext cx="2043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Llamativo</a:t>
            </a:r>
            <a:endParaRPr dirty="0">
              <a:solidFill>
                <a:schemeClr val="dk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165" name="Google Shape;1165;p53"/>
          <p:cNvSpPr txBox="1"/>
          <p:nvPr/>
        </p:nvSpPr>
        <p:spPr>
          <a:xfrm>
            <a:off x="1650615" y="1826620"/>
            <a:ext cx="1106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TÍTULO </a:t>
            </a:r>
            <a:endParaRPr sz="1800" b="1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cxnSp>
        <p:nvCxnSpPr>
          <p:cNvPr id="1166" name="Google Shape;1166;p53"/>
          <p:cNvCxnSpPr/>
          <p:nvPr/>
        </p:nvCxnSpPr>
        <p:spPr>
          <a:xfrm>
            <a:off x="2781300" y="2052852"/>
            <a:ext cx="139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7" name="Google Shape;1167;p53"/>
          <p:cNvCxnSpPr/>
          <p:nvPr/>
        </p:nvCxnSpPr>
        <p:spPr>
          <a:xfrm rot="10800000">
            <a:off x="4905300" y="2052852"/>
            <a:ext cx="147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8" name="Google Shape;1168;p53"/>
          <p:cNvCxnSpPr/>
          <p:nvPr/>
        </p:nvCxnSpPr>
        <p:spPr>
          <a:xfrm rot="10800000">
            <a:off x="4991100" y="3206399"/>
            <a:ext cx="139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9" name="Google Shape;1169;p53"/>
          <p:cNvCxnSpPr/>
          <p:nvPr/>
        </p:nvCxnSpPr>
        <p:spPr>
          <a:xfrm>
            <a:off x="2781300" y="3206399"/>
            <a:ext cx="1562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34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0"/>
          <p:cNvGrpSpPr/>
          <p:nvPr/>
        </p:nvGrpSpPr>
        <p:grpSpPr>
          <a:xfrm rot="683906">
            <a:off x="6294535" y="1459871"/>
            <a:ext cx="2334292" cy="2244899"/>
            <a:chOff x="1857000" y="3245400"/>
            <a:chExt cx="1233825" cy="1186575"/>
          </a:xfrm>
        </p:grpSpPr>
        <p:sp>
          <p:nvSpPr>
            <p:cNvPr id="1245" name="Google Shape;1245;p4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40"/>
          <p:cNvSpPr txBox="1">
            <a:spLocks noGrp="1"/>
          </p:cNvSpPr>
          <p:nvPr>
            <p:ph type="title"/>
          </p:nvPr>
        </p:nvSpPr>
        <p:spPr>
          <a:xfrm>
            <a:off x="844325" y="1130742"/>
            <a:ext cx="4727913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Actividad</a:t>
            </a:r>
            <a:endParaRPr sz="7200" dirty="0"/>
          </a:p>
        </p:txBody>
      </p:sp>
      <p:sp>
        <p:nvSpPr>
          <p:cNvPr id="1252" name="Google Shape;1252;p40"/>
          <p:cNvSpPr txBox="1">
            <a:spLocks noGrp="1"/>
          </p:cNvSpPr>
          <p:nvPr>
            <p:ph type="subTitle" idx="1"/>
          </p:nvPr>
        </p:nvSpPr>
        <p:spPr>
          <a:xfrm rot="684086">
            <a:off x="6571534" y="1724907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Apliquemos lo que recordamos</a:t>
            </a:r>
            <a:endParaRPr dirty="0"/>
          </a:p>
        </p:txBody>
      </p:sp>
      <p:grpSp>
        <p:nvGrpSpPr>
          <p:cNvPr id="1256" name="Google Shape;1256;p40"/>
          <p:cNvGrpSpPr/>
          <p:nvPr/>
        </p:nvGrpSpPr>
        <p:grpSpPr>
          <a:xfrm>
            <a:off x="509538" y="2420504"/>
            <a:ext cx="4410963" cy="259999"/>
            <a:chOff x="4345425" y="2175475"/>
            <a:chExt cx="800750" cy="176025"/>
          </a:xfrm>
        </p:grpSpPr>
        <p:sp>
          <p:nvSpPr>
            <p:cNvPr id="1257" name="Google Shape;1257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0"/>
          <p:cNvGrpSpPr/>
          <p:nvPr/>
        </p:nvGrpSpPr>
        <p:grpSpPr>
          <a:xfrm>
            <a:off x="7551203" y="4187411"/>
            <a:ext cx="1745583" cy="230173"/>
            <a:chOff x="1394800" y="3522000"/>
            <a:chExt cx="1048650" cy="138275"/>
          </a:xfrm>
        </p:grpSpPr>
        <p:sp>
          <p:nvSpPr>
            <p:cNvPr id="1260" name="Google Shape;1260;p4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1270" name="Google Shape;1270;p4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40"/>
          <p:cNvGrpSpPr/>
          <p:nvPr/>
        </p:nvGrpSpPr>
        <p:grpSpPr>
          <a:xfrm rot="1726169">
            <a:off x="5321465" y="4327113"/>
            <a:ext cx="2316665" cy="1136630"/>
            <a:chOff x="4697000" y="3525875"/>
            <a:chExt cx="1131500" cy="555150"/>
          </a:xfrm>
        </p:grpSpPr>
        <p:sp>
          <p:nvSpPr>
            <p:cNvPr id="1280" name="Google Shape;1280;p4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509538" y="2764921"/>
            <a:ext cx="5183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/>
            <a:r>
              <a:rPr lang="en" sz="1600" dirty="0" smtClean="0"/>
              <a:t>En la siguiente diapositiva podrás observar una infografía sobre la educación en valores. Observala y responde las siguientes preguntas: </a:t>
            </a:r>
            <a:endParaRPr lang="en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" sz="1600" dirty="0"/>
              <a:t>¿Cuál es el título de la infografía?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¿De qué se trata el texto?</a:t>
            </a:r>
            <a:endParaRPr lang="en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¿Cuál es la relación texto –imagen? </a:t>
            </a:r>
            <a:endParaRPr lang="en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sz="1600" dirty="0"/>
              <a:t>¿De dónde se extrajo la información? </a:t>
            </a:r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acterísticas de la educación en valo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3" y="0"/>
            <a:ext cx="4816307" cy="51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9"/>
          <p:cNvGrpSpPr/>
          <p:nvPr/>
        </p:nvGrpSpPr>
        <p:grpSpPr>
          <a:xfrm>
            <a:off x="3571517" y="2642536"/>
            <a:ext cx="2190131" cy="176025"/>
            <a:chOff x="4345425" y="2175475"/>
            <a:chExt cx="800750" cy="176025"/>
          </a:xfrm>
        </p:grpSpPr>
        <p:sp>
          <p:nvSpPr>
            <p:cNvPr id="1226" name="Google Shape;1226;p3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39"/>
          <p:cNvSpPr txBox="1">
            <a:spLocks noGrp="1"/>
          </p:cNvSpPr>
          <p:nvPr>
            <p:ph type="title"/>
          </p:nvPr>
        </p:nvSpPr>
        <p:spPr>
          <a:xfrm>
            <a:off x="3283730" y="1995752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4. Cierre</a:t>
            </a:r>
            <a:endParaRPr sz="4400" dirty="0"/>
          </a:p>
        </p:txBody>
      </p:sp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oogle Shape;1355;p42"/>
          <p:cNvGrpSpPr/>
          <p:nvPr/>
        </p:nvGrpSpPr>
        <p:grpSpPr>
          <a:xfrm flipH="1">
            <a:off x="707931" y="934500"/>
            <a:ext cx="2961974" cy="176025"/>
            <a:chOff x="4345425" y="2175475"/>
            <a:chExt cx="800750" cy="176025"/>
          </a:xfrm>
        </p:grpSpPr>
        <p:sp>
          <p:nvSpPr>
            <p:cNvPr id="1356" name="Google Shape;1356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42"/>
          <p:cNvGrpSpPr/>
          <p:nvPr/>
        </p:nvGrpSpPr>
        <p:grpSpPr>
          <a:xfrm flipH="1">
            <a:off x="769639" y="1396613"/>
            <a:ext cx="1324120" cy="176025"/>
            <a:chOff x="4345425" y="2175475"/>
            <a:chExt cx="800750" cy="176025"/>
          </a:xfrm>
        </p:grpSpPr>
        <p:sp>
          <p:nvSpPr>
            <p:cNvPr id="1359" name="Google Shape;1359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Autoevaluación</a:t>
            </a:r>
            <a:endParaRPr dirty="0"/>
          </a:p>
        </p:txBody>
      </p:sp>
      <p:sp>
        <p:nvSpPr>
          <p:cNvPr id="1362" name="Google Shape;1362;p42"/>
          <p:cNvSpPr txBox="1">
            <a:spLocks noGrp="1"/>
          </p:cNvSpPr>
          <p:nvPr>
            <p:ph type="subTitle" idx="5"/>
          </p:nvPr>
        </p:nvSpPr>
        <p:spPr>
          <a:xfrm>
            <a:off x="821017" y="2423374"/>
            <a:ext cx="29714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¿Podría identificar una infografía si la veo en un libro? ¿Cómo me daría cuenta?</a:t>
            </a:r>
            <a:endParaRPr dirty="0"/>
          </a:p>
        </p:txBody>
      </p:sp>
      <p:sp>
        <p:nvSpPr>
          <p:cNvPr id="1363" name="Google Shape;1363;p42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¿Me logré conectar con la clase de Lenguaje? ¡Cuéntame! </a:t>
            </a:r>
            <a:endParaRPr dirty="0"/>
          </a:p>
        </p:txBody>
      </p:sp>
      <p:grpSp>
        <p:nvGrpSpPr>
          <p:cNvPr id="1364" name="Google Shape;1364;p42"/>
          <p:cNvGrpSpPr/>
          <p:nvPr/>
        </p:nvGrpSpPr>
        <p:grpSpPr>
          <a:xfrm rot="367883">
            <a:off x="6195822" y="3541470"/>
            <a:ext cx="1569882" cy="507904"/>
            <a:chOff x="4345425" y="2175475"/>
            <a:chExt cx="800750" cy="176025"/>
          </a:xfrm>
        </p:grpSpPr>
        <p:sp>
          <p:nvSpPr>
            <p:cNvPr id="1365" name="Google Shape;1365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42"/>
          <p:cNvGrpSpPr/>
          <p:nvPr/>
        </p:nvGrpSpPr>
        <p:grpSpPr>
          <a:xfrm rot="474658">
            <a:off x="1381269" y="2001867"/>
            <a:ext cx="1557467" cy="585348"/>
            <a:chOff x="4345425" y="2175475"/>
            <a:chExt cx="800750" cy="176025"/>
          </a:xfrm>
        </p:grpSpPr>
        <p:sp>
          <p:nvSpPr>
            <p:cNvPr id="1368" name="Google Shape;1368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42"/>
          <p:cNvGrpSpPr/>
          <p:nvPr/>
        </p:nvGrpSpPr>
        <p:grpSpPr>
          <a:xfrm rot="367883">
            <a:off x="1375060" y="3541470"/>
            <a:ext cx="1569882" cy="507904"/>
            <a:chOff x="4345425" y="2175475"/>
            <a:chExt cx="800750" cy="176025"/>
          </a:xfrm>
        </p:grpSpPr>
        <p:sp>
          <p:nvSpPr>
            <p:cNvPr id="1371" name="Google Shape;1371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42"/>
          <p:cNvGrpSpPr/>
          <p:nvPr/>
        </p:nvGrpSpPr>
        <p:grpSpPr>
          <a:xfrm rot="474658">
            <a:off x="6178256" y="2001855"/>
            <a:ext cx="1557467" cy="585348"/>
            <a:chOff x="4345425" y="2175475"/>
            <a:chExt cx="800750" cy="176025"/>
          </a:xfrm>
        </p:grpSpPr>
        <p:sp>
          <p:nvSpPr>
            <p:cNvPr id="1374" name="Google Shape;1374;p4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42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 tuviera que hacer una infografía ¿Sobre qué se trataría?</a:t>
            </a:r>
            <a:endParaRPr dirty="0"/>
          </a:p>
        </p:txBody>
      </p:sp>
      <p:sp>
        <p:nvSpPr>
          <p:cNvPr id="1377" name="Google Shape;1377;p42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 escala de 1 a 10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</a:t>
            </a:r>
            <a:r>
              <a:rPr lang="en-US" dirty="0" err="1" smtClean="0"/>
              <a:t>Cuánt</a:t>
            </a:r>
            <a:r>
              <a:rPr lang="en" dirty="0" smtClean="0"/>
              <a:t>o manejo este contenido?</a:t>
            </a:r>
            <a:endParaRPr dirty="0"/>
          </a:p>
        </p:txBody>
      </p:sp>
      <p:sp>
        <p:nvSpPr>
          <p:cNvPr id="1378" name="Google Shape;1378;p42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2.-</a:t>
            </a:r>
            <a:endParaRPr dirty="0"/>
          </a:p>
        </p:txBody>
      </p:sp>
      <p:sp>
        <p:nvSpPr>
          <p:cNvPr id="1379" name="Google Shape;1379;p42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4.- </a:t>
            </a:r>
            <a:endParaRPr dirty="0"/>
          </a:p>
        </p:txBody>
      </p:sp>
      <p:sp>
        <p:nvSpPr>
          <p:cNvPr id="1380" name="Google Shape;1380;p42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1.-</a:t>
            </a:r>
            <a:endParaRPr dirty="0"/>
          </a:p>
        </p:txBody>
      </p:sp>
      <p:sp>
        <p:nvSpPr>
          <p:cNvPr id="1381" name="Google Shape;1381;p42"/>
          <p:cNvSpPr txBox="1">
            <a:spLocks noGrp="1"/>
          </p:cNvSpPr>
          <p:nvPr>
            <p:ph type="subTitle" idx="4"/>
          </p:nvPr>
        </p:nvSpPr>
        <p:spPr>
          <a:xfrm>
            <a:off x="5703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3.-</a:t>
            </a:r>
            <a:endParaRPr dirty="0"/>
          </a:p>
        </p:txBody>
      </p:sp>
      <p:grpSp>
        <p:nvGrpSpPr>
          <p:cNvPr id="1382" name="Google Shape;1382;p42"/>
          <p:cNvGrpSpPr/>
          <p:nvPr/>
        </p:nvGrpSpPr>
        <p:grpSpPr>
          <a:xfrm rot="2210750">
            <a:off x="5587690" y="679440"/>
            <a:ext cx="976434" cy="1313229"/>
            <a:chOff x="5941025" y="1169275"/>
            <a:chExt cx="976375" cy="1313150"/>
          </a:xfrm>
        </p:grpSpPr>
        <p:sp>
          <p:nvSpPr>
            <p:cNvPr id="1383" name="Google Shape;1383;p42"/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42"/>
          <p:cNvGrpSpPr/>
          <p:nvPr/>
        </p:nvGrpSpPr>
        <p:grpSpPr>
          <a:xfrm rot="1866236">
            <a:off x="6333437" y="809389"/>
            <a:ext cx="2928624" cy="358006"/>
            <a:chOff x="2142525" y="3876725"/>
            <a:chExt cx="2414850" cy="295200"/>
          </a:xfrm>
        </p:grpSpPr>
        <p:sp>
          <p:nvSpPr>
            <p:cNvPr id="1386" name="Google Shape;1386;p42"/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</a:t>
            </a:r>
            <a:endParaRPr dirty="0"/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Leer comprensivamente textos discontinuos: La infografía</a:t>
            </a:r>
            <a:endParaRPr dirty="0"/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6280455" y="1142182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1273862" y="2089950"/>
            <a:ext cx="2383432" cy="176025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4321689" y="4071103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Ruta de apendizaje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Sinónimos y antónimos</a:t>
            </a:r>
            <a:endParaRPr dirty="0"/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1"/>
          <p:cNvSpPr txBox="1">
            <a:spLocks noGrp="1"/>
          </p:cNvSpPr>
          <p:nvPr>
            <p:ph type="subTitle" idx="6"/>
          </p:nvPr>
        </p:nvSpPr>
        <p:spPr>
          <a:xfrm>
            <a:off x="5676900" y="203375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 smtClean="0"/>
              <a:t>Nuestros aprendizajes</a:t>
            </a:r>
            <a:endParaRPr dirty="0"/>
          </a:p>
        </p:txBody>
      </p:sp>
      <p:sp>
        <p:nvSpPr>
          <p:cNvPr id="855" name="Google Shape;855;p31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 smtClean="0"/>
              <a:t>Leamos comprensivamente </a:t>
            </a:r>
            <a:endParaRPr dirty="0"/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6168822" y="3265871"/>
            <a:ext cx="1569882" cy="507904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1381256" y="1507939"/>
            <a:ext cx="1557467" cy="585348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75060" y="3250166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6175019" y="1507926"/>
            <a:ext cx="1557467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1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 smtClean="0"/>
              <a:t>Autoevaluación</a:t>
            </a:r>
            <a:endParaRPr dirty="0"/>
          </a:p>
        </p:txBody>
      </p:sp>
      <p:sp>
        <p:nvSpPr>
          <p:cNvPr id="869" name="Google Shape;869;p31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 smtClean="0"/>
              <a:t>3. Actividad</a:t>
            </a:r>
            <a:endParaRPr dirty="0"/>
          </a:p>
        </p:txBody>
      </p:sp>
      <p:sp>
        <p:nvSpPr>
          <p:cNvPr id="870" name="Google Shape;870;p31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 smtClean="0"/>
              <a:t>4. Cierre</a:t>
            </a:r>
            <a:endParaRPr dirty="0"/>
          </a:p>
        </p:txBody>
      </p: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1. Activando la mente</a:t>
            </a:r>
            <a:endParaRPr dirty="0"/>
          </a:p>
        </p:txBody>
      </p:sp>
      <p:sp>
        <p:nvSpPr>
          <p:cNvPr id="872" name="Google Shape;872;p31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 smtClean="0"/>
              <a:t>2. Recordemos</a:t>
            </a:r>
            <a:endParaRPr dirty="0"/>
          </a:p>
        </p:txBody>
      </p:sp>
      <p:grpSp>
        <p:nvGrpSpPr>
          <p:cNvPr id="873" name="Google Shape;873;p31"/>
          <p:cNvGrpSpPr/>
          <p:nvPr/>
        </p:nvGrpSpPr>
        <p:grpSpPr>
          <a:xfrm rot="-638440">
            <a:off x="6196103" y="527795"/>
            <a:ext cx="1600449" cy="495659"/>
            <a:chOff x="3647400" y="4354525"/>
            <a:chExt cx="365925" cy="73675"/>
          </a:xfrm>
        </p:grpSpPr>
        <p:sp>
          <p:nvSpPr>
            <p:cNvPr id="874" name="Google Shape;874;p31"/>
            <p:cNvSpPr/>
            <p:nvPr/>
          </p:nvSpPr>
          <p:spPr>
            <a:xfrm>
              <a:off x="3647400" y="4384125"/>
              <a:ext cx="42000" cy="38300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695650" y="4356075"/>
              <a:ext cx="49500" cy="27125"/>
            </a:xfrm>
            <a:custGeom>
              <a:avLst/>
              <a:gdLst/>
              <a:ahLst/>
              <a:cxnLst/>
              <a:rect l="l" t="t" r="r" b="b"/>
              <a:pathLst>
                <a:path w="1980" h="1085" extrusionOk="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727800" y="4393475"/>
              <a:ext cx="40550" cy="26725"/>
            </a:xfrm>
            <a:custGeom>
              <a:avLst/>
              <a:gdLst/>
              <a:ahLst/>
              <a:cxnLst/>
              <a:rect l="l" t="t" r="r" b="b"/>
              <a:pathLst>
                <a:path w="1622" h="1069" extrusionOk="0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777725" y="4368075"/>
              <a:ext cx="49925" cy="55775"/>
            </a:xfrm>
            <a:custGeom>
              <a:avLst/>
              <a:gdLst/>
              <a:ahLst/>
              <a:cxnLst/>
              <a:rect l="l" t="t" r="r" b="b"/>
              <a:pathLst>
                <a:path w="1997" h="2231" extrusionOk="0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811550" y="4354525"/>
              <a:ext cx="27600" cy="28050"/>
            </a:xfrm>
            <a:custGeom>
              <a:avLst/>
              <a:gdLst/>
              <a:ahLst/>
              <a:cxnLst/>
              <a:rect l="l" t="t" r="r" b="b"/>
              <a:pathLst>
                <a:path w="1104" h="1122" extrusionOk="0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856050" y="4393900"/>
              <a:ext cx="47000" cy="10925"/>
            </a:xfrm>
            <a:custGeom>
              <a:avLst/>
              <a:gdLst/>
              <a:ahLst/>
              <a:cxnLst/>
              <a:rect l="l" t="t" r="r" b="b"/>
              <a:pathLst>
                <a:path w="1880" h="437" extrusionOk="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861050" y="4406000"/>
              <a:ext cx="49525" cy="9750"/>
            </a:xfrm>
            <a:custGeom>
              <a:avLst/>
              <a:gdLst/>
              <a:ahLst/>
              <a:cxnLst/>
              <a:rect l="l" t="t" r="r" b="b"/>
              <a:pathLst>
                <a:path w="1981" h="390" extrusionOk="0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924125" y="4391050"/>
              <a:ext cx="40975" cy="37150"/>
            </a:xfrm>
            <a:custGeom>
              <a:avLst/>
              <a:gdLst/>
              <a:ahLst/>
              <a:cxnLst/>
              <a:rect l="l" t="t" r="r" b="b"/>
              <a:pathLst>
                <a:path w="1639" h="1486" extrusionOk="0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966475" y="4358650"/>
              <a:ext cx="46850" cy="33350"/>
            </a:xfrm>
            <a:custGeom>
              <a:avLst/>
              <a:gdLst/>
              <a:ahLst/>
              <a:cxnLst/>
              <a:rect l="l" t="t" r="r" b="b"/>
              <a:pathLst>
                <a:path w="1874" h="1334" extrusionOk="0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-315510" y="4512611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30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ángulo redondeado 3"/>
          <p:cNvSpPr/>
          <p:nvPr/>
        </p:nvSpPr>
        <p:spPr>
          <a:xfrm>
            <a:off x="720000" y="463269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773896" y="547763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GRANDE</a:t>
            </a:r>
            <a:endParaRPr lang="en-US" sz="2800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872400" y="615669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32"/>
          <p:cNvSpPr txBox="1"/>
          <p:nvPr/>
        </p:nvSpPr>
        <p:spPr>
          <a:xfrm>
            <a:off x="926296" y="952451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BAJO</a:t>
            </a:r>
            <a:endParaRPr lang="en-US" sz="2800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1116467" y="758832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adroTexto 34"/>
          <p:cNvSpPr txBox="1"/>
          <p:nvPr/>
        </p:nvSpPr>
        <p:spPr>
          <a:xfrm>
            <a:off x="1170363" y="843326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OSCURO</a:t>
            </a:r>
            <a:endParaRPr lang="en-US" sz="2800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1430821" y="883570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adroTexto 36"/>
          <p:cNvSpPr txBox="1"/>
          <p:nvPr/>
        </p:nvSpPr>
        <p:spPr>
          <a:xfrm>
            <a:off x="1484717" y="968064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SECO</a:t>
            </a:r>
            <a:endParaRPr lang="en-US" sz="2800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1989242" y="1008308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adroTexto 38"/>
          <p:cNvSpPr txBox="1"/>
          <p:nvPr/>
        </p:nvSpPr>
        <p:spPr>
          <a:xfrm>
            <a:off x="1960596" y="1081943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SUCIO</a:t>
            </a:r>
            <a:endParaRPr lang="en-US" sz="2800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2750285" y="1158143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adroTexto 40"/>
          <p:cNvSpPr txBox="1"/>
          <p:nvPr/>
        </p:nvSpPr>
        <p:spPr>
          <a:xfrm>
            <a:off x="2804181" y="1242637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ORDENADO</a:t>
            </a:r>
            <a:endParaRPr lang="en-US" sz="2800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3264066" y="1282052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adroTexto 42"/>
          <p:cNvSpPr txBox="1"/>
          <p:nvPr/>
        </p:nvSpPr>
        <p:spPr>
          <a:xfrm>
            <a:off x="3317962" y="1366546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TEMPRANO</a:t>
            </a:r>
            <a:endParaRPr lang="en-US" sz="2800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3909151" y="1408918"/>
            <a:ext cx="4597802" cy="1804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adroTexto 44"/>
          <p:cNvSpPr txBox="1"/>
          <p:nvPr/>
        </p:nvSpPr>
        <p:spPr>
          <a:xfrm>
            <a:off x="3983097" y="1535185"/>
            <a:ext cx="43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FRÍO</a:t>
            </a:r>
            <a:endParaRPr lang="en-US" sz="2800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5067234" y="1591541"/>
            <a:ext cx="3719306" cy="1339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2"/>
                </a:solidFill>
              </a:rPr>
              <a:t>DULCE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883085" y="3523739"/>
            <a:ext cx="3377828" cy="1079750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2001418" y="132140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Recordemos</a:t>
            </a:r>
            <a:endParaRPr dirty="0"/>
          </a:p>
        </p:txBody>
      </p:sp>
      <p:sp>
        <p:nvSpPr>
          <p:cNvPr id="1002" name="Google Shape;1002;p34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sabes sobre este texto?</a:t>
            </a:r>
            <a:endParaRPr dirty="0"/>
          </a:p>
        </p:txBody>
      </p:sp>
      <p:sp>
        <p:nvSpPr>
          <p:cNvPr id="1003" name="Google Shape;1003;p34"/>
          <p:cNvSpPr txBox="1">
            <a:spLocks noGrp="1"/>
          </p:cNvSpPr>
          <p:nvPr>
            <p:ph type="title" idx="2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3928443" y="1223150"/>
            <a:ext cx="1287126" cy="176025"/>
            <a:chOff x="4345425" y="2175475"/>
            <a:chExt cx="800750" cy="176025"/>
          </a:xfrm>
        </p:grpSpPr>
        <p:sp>
          <p:nvSpPr>
            <p:cNvPr id="1037" name="Google Shape;1037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2225081" y="2232150"/>
            <a:ext cx="4693836" cy="176025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2257669" y="1675571"/>
            <a:ext cx="6302889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Info / grafía </a:t>
            </a:r>
            <a:endParaRPr sz="8000"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2932267" y="2702921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2257669" y="2767721"/>
            <a:ext cx="5968396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¿Qué crees que significa esta palabra?</a:t>
            </a:r>
            <a:endParaRPr lang="es-MX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 smtClean="0"/>
              <a:t>Observa la siguiente imagen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bilidades que mejoran los videojuegos #infografia | Toma de decisiones,  Videojuegos, Trabajo de investig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" y="-3209"/>
            <a:ext cx="7892716" cy="51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-546322">
            <a:off x="897607" y="1747842"/>
            <a:ext cx="2817315" cy="2469552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3889988" y="2365519"/>
            <a:ext cx="2698054" cy="814667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33"/>
          <p:cNvSpPr txBox="1">
            <a:spLocks noGrp="1"/>
          </p:cNvSpPr>
          <p:nvPr>
            <p:ph type="ctrTitle"/>
          </p:nvPr>
        </p:nvSpPr>
        <p:spPr>
          <a:xfrm>
            <a:off x="3654663" y="2597394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Anota tres cosas que te llamen la atención:</a:t>
            </a:r>
            <a:endParaRPr dirty="0"/>
          </a:p>
        </p:txBody>
      </p:sp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3846757" y="1535628"/>
            <a:ext cx="4992134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¿Qué elementos pudimos ver en la imágen anterior?</a:t>
            </a:r>
            <a:endParaRPr sz="2000" dirty="0"/>
          </a:p>
        </p:txBody>
      </p:sp>
      <p:sp>
        <p:nvSpPr>
          <p:cNvPr id="954" name="Google Shape;954;p33"/>
          <p:cNvSpPr txBox="1"/>
          <p:nvPr/>
        </p:nvSpPr>
        <p:spPr>
          <a:xfrm rot="-545911">
            <a:off x="1791184" y="2578990"/>
            <a:ext cx="1779517" cy="70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Responde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55" name="Google Shape;955;p33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95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3"/>
          <p:cNvSpPr/>
          <p:nvPr/>
        </p:nvSpPr>
        <p:spPr>
          <a:xfrm rot="-1036824">
            <a:off x="3642875" y="92930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952;p33"/>
          <p:cNvSpPr txBox="1">
            <a:spLocks/>
          </p:cNvSpPr>
          <p:nvPr/>
        </p:nvSpPr>
        <p:spPr>
          <a:xfrm>
            <a:off x="4060195" y="3191993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es-MX" dirty="0" smtClean="0"/>
              <a:t>1.- </a:t>
            </a:r>
          </a:p>
          <a:p>
            <a:pPr algn="l"/>
            <a:r>
              <a:rPr lang="es-MX" dirty="0" smtClean="0"/>
              <a:t>2.-</a:t>
            </a:r>
          </a:p>
          <a:p>
            <a:pPr algn="l"/>
            <a:r>
              <a:rPr lang="es-MX" dirty="0" smtClean="0"/>
              <a:t>3.-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2257669" y="1708446"/>
            <a:ext cx="6302889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Analicemos la imagen</a:t>
            </a:r>
            <a:endParaRPr sz="4800"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2613241" y="2387611"/>
            <a:ext cx="4996073" cy="306731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2257669" y="2537189"/>
            <a:ext cx="5968396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 smtClean="0"/>
              <a:t>Volvamos a la infografía otra vez. 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7804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284</Words>
  <Application>Microsoft Office PowerPoint</Application>
  <PresentationFormat>Presentación en pantalla (16:9)</PresentationFormat>
  <Paragraphs>69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Itim</vt:lpstr>
      <vt:lpstr>Quicksand Light</vt:lpstr>
      <vt:lpstr>Chewy</vt:lpstr>
      <vt:lpstr>Muli</vt:lpstr>
      <vt:lpstr>Arial</vt:lpstr>
      <vt:lpstr>Online Notebook by Slidesgo</vt:lpstr>
      <vt:lpstr>Unidad 0: Repasemos</vt:lpstr>
      <vt:lpstr>Objetivo</vt:lpstr>
      <vt:lpstr>Ruta de apendizaje</vt:lpstr>
      <vt:lpstr>Presentación de PowerPoint</vt:lpstr>
      <vt:lpstr>Recordemos</vt:lpstr>
      <vt:lpstr>Info / grafía </vt:lpstr>
      <vt:lpstr>Presentación de PowerPoint</vt:lpstr>
      <vt:lpstr>Anota tres cosas que te llamen la atención:</vt:lpstr>
      <vt:lpstr>Analicemos la imagen</vt:lpstr>
      <vt:lpstr>Presentación de PowerPoint</vt:lpstr>
      <vt:lpstr>¿Qué elementos puedo reconocer en una infografía?</vt:lpstr>
      <vt:lpstr>Actividad</vt:lpstr>
      <vt:lpstr>Presentación de PowerPoint</vt:lpstr>
      <vt:lpstr>4. Cierre</vt:lpstr>
      <vt:lpstr>Autoevaluación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0: Repasemos</dc:title>
  <dc:creator>Meme</dc:creator>
  <cp:lastModifiedBy>Meme</cp:lastModifiedBy>
  <cp:revision>7</cp:revision>
  <dcterms:modified xsi:type="dcterms:W3CDTF">2021-03-05T20:38:26Z</dcterms:modified>
</cp:coreProperties>
</file>