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3B2"/>
    <a:srgbClr val="F4A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38514" y="124822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Clase </a:t>
            </a:r>
            <a:r>
              <a:rPr lang="es-ES" sz="4800" dirty="0">
                <a:solidFill>
                  <a:schemeClr val="bg1"/>
                </a:solidFill>
                <a:latin typeface="Algerian" panose="04020705040A02060702" pitchFamily="82" charset="0"/>
              </a:rPr>
              <a:t>3</a:t>
            </a:r>
            <a:r>
              <a:rPr lang="es-E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: matemática </a:t>
            </a:r>
          </a:p>
          <a:p>
            <a:pPr algn="ctr"/>
            <a:r>
              <a:rPr lang="es-E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2° medio</a:t>
            </a:r>
            <a:endParaRPr lang="es-CL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4743" y="3846286"/>
            <a:ext cx="10493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de números irracionales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Descomposición de </a:t>
            </a: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raíces cuadradas</a:t>
            </a:r>
            <a:endParaRPr lang="es-C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4743" y="6001658"/>
            <a:ext cx="10493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Profesora: Elizabeth Luna M.</a:t>
            </a:r>
            <a:endParaRPr lang="es-C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67284" y="218364"/>
            <a:ext cx="469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bg1"/>
                </a:solidFill>
              </a:rPr>
              <a:t>Operatoria con raíces</a:t>
            </a:r>
            <a:endParaRPr lang="es-CL" sz="2400" b="1" u="sng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4395" y="910567"/>
            <a:ext cx="5206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000" b="1" dirty="0">
                <a:solidFill>
                  <a:srgbClr val="FF0000"/>
                </a:solidFill>
              </a:rPr>
              <a:t>I.  Descomposición de raíces cuadradas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44394" y="1541215"/>
            <a:ext cx="11547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0" algn="just">
              <a:buNone/>
            </a:pPr>
            <a:r>
              <a:rPr lang="es-ES" sz="2000" b="1" dirty="0">
                <a:solidFill>
                  <a:schemeClr val="bg1"/>
                </a:solidFill>
              </a:rPr>
              <a:t>Descomponer</a:t>
            </a:r>
            <a:r>
              <a:rPr lang="es-ES" sz="2000" dirty="0">
                <a:solidFill>
                  <a:schemeClr val="bg1"/>
                </a:solidFill>
              </a:rPr>
              <a:t> un número corresponde a separarlo en </a:t>
            </a:r>
            <a:r>
              <a:rPr lang="es-ES" sz="2000" b="1" dirty="0">
                <a:solidFill>
                  <a:schemeClr val="bg1"/>
                </a:solidFill>
              </a:rPr>
              <a:t>factores</a:t>
            </a:r>
            <a:r>
              <a:rPr lang="es-ES" sz="2000" dirty="0">
                <a:solidFill>
                  <a:schemeClr val="bg1"/>
                </a:solidFill>
              </a:rPr>
              <a:t> más pequeños de modo que al multiplicarlos obtengo el número.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656185" y="2479639"/>
                <a:ext cx="5211811" cy="430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000" dirty="0" smtClean="0">
                    <a:solidFill>
                      <a:schemeClr val="bg1"/>
                    </a:solidFill>
                    <a:latin typeface="+mj-lt"/>
                  </a:rPr>
                  <a:t>Ejemplo 1 : descomponer el número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endParaRPr lang="es-CL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85" y="2479639"/>
                <a:ext cx="5211811" cy="430118"/>
              </a:xfrm>
              <a:prstGeom prst="rect">
                <a:avLst/>
              </a:prstGeom>
              <a:blipFill>
                <a:blip r:embed="rId2"/>
                <a:stretch>
                  <a:fillRect l="-1287" t="-1429" b="-2571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5842" y="3140295"/>
            <a:ext cx="1584374" cy="2199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465464" y="5673787"/>
                <a:ext cx="3088281" cy="430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000" dirty="0" smtClean="0">
                    <a:solidFill>
                      <a:schemeClr val="bg1"/>
                    </a:solidFill>
                  </a:rPr>
                  <a:t>Así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s-CL" sz="2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s-E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s-CL" sz="2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s-E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s-CL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464" y="5673787"/>
                <a:ext cx="3088281" cy="430118"/>
              </a:xfrm>
              <a:prstGeom prst="rect">
                <a:avLst/>
              </a:prstGeom>
              <a:blipFill>
                <a:blip r:embed="rId5"/>
                <a:stretch>
                  <a:fillRect l="-2174" t="-1429" b="-2571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4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5536" y="692696"/>
            <a:ext cx="11796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Pero existen otras formas también de descomponer el número 12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pPr marL="457200" indent="-457200">
              <a:buAutoNum type="alphaLcParenR"/>
            </a:pPr>
            <a:r>
              <a:rPr lang="es-ES" sz="2000" strike="sngStrike" dirty="0" smtClean="0">
                <a:solidFill>
                  <a:schemeClr val="bg1"/>
                </a:solidFill>
              </a:rPr>
              <a:t>12 = 1 x 12   </a:t>
            </a:r>
            <a:r>
              <a:rPr lang="es-ES" sz="2000" dirty="0" smtClean="0">
                <a:solidFill>
                  <a:schemeClr val="bg1"/>
                </a:solidFill>
              </a:rPr>
              <a:t>ésta no se utiliza ya que el 1 no aporta en este caso</a:t>
            </a: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pPr marL="1698625" indent="-1698625"/>
            <a:r>
              <a:rPr lang="es-ES" sz="2000" dirty="0" smtClean="0">
                <a:solidFill>
                  <a:schemeClr val="bg1"/>
                </a:solidFill>
              </a:rPr>
              <a:t>b) 12 = 2 x 6</a:t>
            </a:r>
          </a:p>
          <a:p>
            <a:pPr marL="1698625" indent="-1698625"/>
            <a:endParaRPr lang="es-ES" sz="2000" dirty="0">
              <a:solidFill>
                <a:schemeClr val="bg1"/>
              </a:solidFill>
            </a:endParaRPr>
          </a:p>
          <a:p>
            <a:pPr marL="1698625" indent="-1698625"/>
            <a:endParaRPr lang="es-ES" sz="2000" dirty="0" smtClean="0">
              <a:solidFill>
                <a:schemeClr val="bg1"/>
              </a:solidFill>
            </a:endParaRPr>
          </a:p>
          <a:p>
            <a:pPr marL="1698625" indent="-1698625"/>
            <a:endParaRPr lang="es-ES" sz="2000" dirty="0" smtClean="0">
              <a:solidFill>
                <a:schemeClr val="bg1"/>
              </a:solidFill>
            </a:endParaRPr>
          </a:p>
          <a:p>
            <a:pPr marL="2235200" indent="-2235200"/>
            <a:r>
              <a:rPr lang="es-ES" sz="2000" dirty="0" smtClean="0">
                <a:solidFill>
                  <a:schemeClr val="bg1"/>
                </a:solidFill>
              </a:rPr>
              <a:t>          = 2 x 2 x 3 </a:t>
            </a:r>
          </a:p>
          <a:p>
            <a:pPr marL="2235200" indent="-2235200"/>
            <a:endParaRPr lang="es-ES" sz="2000" dirty="0">
              <a:solidFill>
                <a:schemeClr val="bg1"/>
              </a:solidFill>
            </a:endParaRPr>
          </a:p>
          <a:p>
            <a:pPr marL="2235200" indent="-2235200"/>
            <a:endParaRPr lang="es-ES" sz="2000" dirty="0" smtClean="0">
              <a:solidFill>
                <a:schemeClr val="bg1"/>
              </a:solidFill>
            </a:endParaRPr>
          </a:p>
          <a:p>
            <a:pPr marL="2235200" indent="-2235200"/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         =    4   x 3</a:t>
            </a:r>
            <a:endParaRPr lang="es-ES" sz="2000" dirty="0">
              <a:solidFill>
                <a:schemeClr val="bg1"/>
              </a:solidFill>
            </a:endParaRP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  <a:p>
            <a:endParaRPr lang="es-CL" sz="2000" dirty="0">
              <a:solidFill>
                <a:schemeClr val="bg1"/>
              </a:solidFill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1907704" y="2276872"/>
            <a:ext cx="0" cy="864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/>
          <p:cNvCxnSpPr/>
          <p:nvPr/>
        </p:nvCxnSpPr>
        <p:spPr>
          <a:xfrm>
            <a:off x="1907704" y="2276872"/>
            <a:ext cx="398059" cy="864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>
            <a:off x="1475656" y="3473761"/>
            <a:ext cx="216024" cy="593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H="1">
            <a:off x="1691680" y="3473761"/>
            <a:ext cx="188087" cy="593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3034351" y="1969968"/>
            <a:ext cx="9002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ésta forma está correcta pero no nos sirve pues ni el 2 ni el 6 tienen raíz cuadrada exacta, lo que si podríamos hacer es seguir descomponiendo el </a:t>
            </a:r>
            <a:r>
              <a:rPr lang="es-ES" dirty="0" smtClean="0">
                <a:solidFill>
                  <a:schemeClr val="bg1"/>
                </a:solidFill>
              </a:rPr>
              <a:t>6 y ver a qué llegamos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48000" y="3141351"/>
            <a:ext cx="8989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esta descomposición también es válida si no se te ocurre a la primera un cuadrado perfecto, luego piensas en </a:t>
            </a:r>
          </a:p>
        </p:txBody>
      </p:sp>
    </p:spTree>
    <p:extLst>
      <p:ext uri="{BB962C8B-B14F-4D97-AF65-F5344CB8AC3E}">
        <p14:creationId xmlns:p14="http://schemas.microsoft.com/office/powerpoint/2010/main" val="12812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399425" y="458390"/>
                <a:ext cx="8000944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 smtClean="0">
                    <a:solidFill>
                      <a:schemeClr val="bg1"/>
                    </a:solidFill>
                  </a:rPr>
                  <a:t>Ejemplo </a:t>
                </a:r>
                <a:r>
                  <a:rPr lang="es-ES" sz="2400" dirty="0">
                    <a:solidFill>
                      <a:schemeClr val="bg1"/>
                    </a:solidFill>
                  </a:rPr>
                  <a:t>2 : descomponer el </a:t>
                </a:r>
                <a:r>
                  <a:rPr lang="es-ES" sz="2400" dirty="0" smtClean="0">
                    <a:solidFill>
                      <a:schemeClr val="bg1"/>
                    </a:solidFill>
                  </a:rPr>
                  <a:t>número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e>
                    </m:rad>
                  </m:oMath>
                </a14:m>
                <a:endParaRPr lang="es-C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25" y="458390"/>
                <a:ext cx="8000944" cy="513602"/>
              </a:xfrm>
              <a:prstGeom prst="rect">
                <a:avLst/>
              </a:prstGeom>
              <a:blipFill>
                <a:blip r:embed="rId2"/>
                <a:stretch>
                  <a:fillRect l="-1220" t="-2381" b="-2381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589569"/>
                  </p:ext>
                </p:extLst>
              </p:nvPr>
            </p:nvGraphicFramePr>
            <p:xfrm>
              <a:off x="1519246" y="1027331"/>
              <a:ext cx="6096000" cy="50105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09553660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658164557"/>
                        </a:ext>
                      </a:extLst>
                    </a:gridCol>
                  </a:tblGrid>
                  <a:tr h="345043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OPCIÓN  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OPCIÓN  2</a:t>
                          </a:r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4345827"/>
                      </a:ext>
                    </a:extLst>
                  </a:tr>
                  <a:tr h="4576907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36 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 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dirty="0" smtClean="0"/>
                        </a:p>
                        <a:p>
                          <a:pPr algn="just"/>
                          <a:endParaRPr lang="es-ES" dirty="0" smtClean="0"/>
                        </a:p>
                        <a:p>
                          <a:pPr algn="just"/>
                          <a14:m>
                            <m:oMath xmlns:m="http://schemas.openxmlformats.org/officeDocument/2006/math"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ad>
                                <m:radPr>
                                  <m:degHide m:val="on"/>
                                  <m:ctrlPr>
                                    <a:rPr lang="es-C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e>
                              </m:rad>
                            </m:oMath>
                          </a14:m>
                          <a:r>
                            <a:rPr lang="es-CL" dirty="0" smtClean="0"/>
                            <a:t> x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CL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es-CL" dirty="0" smtClean="0"/>
                        </a:p>
                        <a:p>
                          <a:pPr algn="just"/>
                          <a:endParaRPr lang="es-ES" dirty="0" smtClean="0"/>
                        </a:p>
                        <a:p>
                          <a:pPr algn="just"/>
                          <a:endParaRPr lang="es-ES" dirty="0" smtClean="0"/>
                        </a:p>
                        <a:p>
                          <a:pPr algn="just"/>
                          <a:r>
                            <a:rPr lang="es-ES" dirty="0" smtClean="0"/>
                            <a:t>                  </a:t>
                          </a:r>
                          <a:r>
                            <a:rPr lang="es-ES" dirty="0" smtClean="0"/>
                            <a:t> </a:t>
                          </a:r>
                          <a:r>
                            <a:rPr lang="es-ES" dirty="0" smtClean="0"/>
                            <a:t>6  x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CL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es-CL" dirty="0" smtClean="0"/>
                        </a:p>
                        <a:p>
                          <a:pPr algn="just"/>
                          <a:endParaRPr lang="es-ES" dirty="0" smtClean="0"/>
                        </a:p>
                        <a:p>
                          <a:pPr algn="just"/>
                          <a:endParaRPr lang="es-ES" dirty="0" smtClean="0"/>
                        </a:p>
                        <a:p>
                          <a:pPr algn="just"/>
                          <a:r>
                            <a:rPr lang="es-ES" dirty="0" smtClean="0"/>
                            <a:t>Así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72</m:t>
                                  </m:r>
                                </m:e>
                              </m:rad>
                            </m:oMath>
                          </a14:m>
                          <a:r>
                            <a:rPr lang="es-CL" dirty="0" smtClean="0"/>
                            <a:t> = </a:t>
                          </a:r>
                          <a:r>
                            <a:rPr lang="es-ES" dirty="0" smtClean="0"/>
                            <a:t> 6  x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CL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es-CL" dirty="0" smtClean="0"/>
                        </a:p>
                        <a:p>
                          <a:pPr algn="ctr"/>
                          <a:r>
                            <a:rPr lang="es-ES" dirty="0" err="1" smtClean="0"/>
                            <a:t>Ó</a:t>
                          </a:r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72</m:t>
                                  </m:r>
                                </m:e>
                              </m:rad>
                            </m:oMath>
                          </a14:m>
                          <a:r>
                            <a:rPr lang="es-CL" dirty="0" smtClean="0"/>
                            <a:t> = </a:t>
                          </a:r>
                          <a:r>
                            <a:rPr lang="es-ES" dirty="0" smtClean="0"/>
                            <a:t> 6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CL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8 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 9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CL" dirty="0" smtClean="0"/>
                        </a:p>
                        <a:p>
                          <a:endParaRPr lang="es-ES" dirty="0" smtClean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C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r>
                            <a:rPr lang="es-CL" dirty="0" smtClean="0"/>
                            <a:t> x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CL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rad>
                            </m:oMath>
                          </a14:m>
                          <a:endParaRPr lang="es-CL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endParaRPr lang="es-ES" dirty="0" smtClean="0"/>
                        </a:p>
                        <a:p>
                          <a:pPr algn="just"/>
                          <a:r>
                            <a:rPr lang="es-CL" dirty="0" smtClean="0"/>
                            <a:t>        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C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4 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 2 </m:t>
                                  </m:r>
                                </m:e>
                              </m:rad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es-ES" dirty="0" smtClean="0"/>
                            <a:t>x  3</a:t>
                          </a:r>
                        </a:p>
                        <a:p>
                          <a:pPr algn="just"/>
                          <a:endParaRPr lang="es-ES" dirty="0" smtClean="0"/>
                        </a:p>
                        <a:p>
                          <a:pPr algn="just"/>
                          <a:endParaRPr lang="es-ES" dirty="0" smtClean="0"/>
                        </a:p>
                        <a:p>
                          <a:pPr algn="just"/>
                          <a:r>
                            <a:rPr lang="es-CL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C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rad>
                            </m:oMath>
                          </a14:m>
                          <a:r>
                            <a:rPr lang="es-CL" dirty="0" smtClean="0"/>
                            <a:t>  x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CL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s-CL" dirty="0" smtClean="0"/>
                            <a:t>  x 3</a:t>
                          </a:r>
                        </a:p>
                        <a:p>
                          <a:pPr algn="just"/>
                          <a:endParaRPr lang="es-ES" dirty="0" smtClean="0"/>
                        </a:p>
                        <a:p>
                          <a:pPr algn="just"/>
                          <a:endParaRPr lang="es-ES" dirty="0" smtClean="0"/>
                        </a:p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 smtClean="0"/>
                            <a:t>            </a:t>
                          </a:r>
                          <a:r>
                            <a:rPr lang="es-ES" baseline="0" dirty="0" smtClean="0"/>
                            <a:t> </a:t>
                          </a:r>
                          <a:r>
                            <a:rPr lang="es-ES" dirty="0" smtClean="0"/>
                            <a:t>2  x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CL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s-CL" dirty="0" smtClean="0"/>
                            <a:t>  x 3</a:t>
                          </a:r>
                        </a:p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" dirty="0" smtClean="0"/>
                        </a:p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ES" dirty="0" smtClean="0"/>
                        </a:p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 smtClean="0"/>
                            <a:t>                 6 x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CL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es-CL" dirty="0"/>
                        </a:p>
                        <a:p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65367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589569"/>
                  </p:ext>
                </p:extLst>
              </p:nvPr>
            </p:nvGraphicFramePr>
            <p:xfrm>
              <a:off x="1519246" y="1027331"/>
              <a:ext cx="6096000" cy="50105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09553660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65816455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OPCIÓN  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OPCIÓN  2</a:t>
                          </a:r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4345827"/>
                      </a:ext>
                    </a:extLst>
                  </a:tr>
                  <a:tr h="4644771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200" t="-8519" r="-100599" b="-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00400" t="-8519" r="-800" b="-2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6536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Conector recto de flecha 3"/>
          <p:cNvCxnSpPr/>
          <p:nvPr/>
        </p:nvCxnSpPr>
        <p:spPr>
          <a:xfrm flipH="1">
            <a:off x="5436096" y="2276872"/>
            <a:ext cx="43204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 flipH="1">
            <a:off x="5796136" y="2276872"/>
            <a:ext cx="7200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5436096" y="3140968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5796136" y="3140968"/>
            <a:ext cx="0" cy="531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292080" y="400506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6300192" y="2348880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5436096" y="4869160"/>
            <a:ext cx="144016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5652120" y="4869160"/>
            <a:ext cx="64807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2895600" y="2348880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0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05468" y="379365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180895" y="398917"/>
            <a:ext cx="621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>
                <a:solidFill>
                  <a:schemeClr val="bg1"/>
                </a:solidFill>
              </a:rPr>
              <a:t>	NÚMEROS   IRRACIONALES  (I)</a:t>
            </a:r>
            <a:endParaRPr lang="es-CL" sz="28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 de texto 13"/>
              <p:cNvSpPr txBox="1"/>
              <p:nvPr/>
            </p:nvSpPr>
            <p:spPr>
              <a:xfrm>
                <a:off x="382136" y="1625189"/>
                <a:ext cx="10727141" cy="2168467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L" sz="20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Los números racionales (</a:t>
                </a:r>
                <a14:m>
                  <m:oMath xmlns:m="http://schemas.openxmlformats.org/officeDocument/2006/math">
                    <m:r>
                      <a:rPr lang="es-CL" sz="2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es-CL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son todos aquellos que se pueden expresar como fracción , estos son:</a:t>
                </a:r>
                <a:endParaRPr lang="es-CL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CL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lnSpc>
                    <a:spcPct val="107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es-CL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Decimales finitos				</a:t>
                </a:r>
                <a:r>
                  <a:rPr lang="es-CL" sz="20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3,5        -</a:t>
                </a:r>
                <a:r>
                  <a:rPr lang="es-CL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0,34</a:t>
                </a:r>
                <a:endParaRPr lang="es-CL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lnSpc>
                    <a:spcPct val="107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es-CL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Decimales infinitos periódicos		</a:t>
                </a:r>
                <a14:m>
                  <m:oMath xmlns:m="http://schemas.openxmlformats.org/officeDocument/2006/math">
                    <m:r>
                      <a:rPr lang="es-CL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</m:t>
                    </m:r>
                    <m:bar>
                      <m:barPr>
                        <m:pos m:val="top"/>
                        <m:ctrlPr>
                          <a:rPr lang="es-CL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s-CL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bar>
                  </m:oMath>
                </a14:m>
                <a:r>
                  <a:rPr lang="es-CL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s-ES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es-CL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−3,</m:t>
                    </m:r>
                    <m:bar>
                      <m:barPr>
                        <m:pos m:val="top"/>
                        <m:ctrlPr>
                          <a:rPr lang="es-CL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s-CL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bar>
                  </m:oMath>
                </a14:m>
                <a:endParaRPr lang="es-CL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lnSpc>
                    <a:spcPct val="107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es-CL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Decimales infinitos </a:t>
                </a:r>
                <a:r>
                  <a:rPr lang="es-CL" sz="2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semiperiódicos</a:t>
                </a:r>
                <a:r>
                  <a:rPr lang="es-CL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CL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2,3</m:t>
                    </m:r>
                    <m:bar>
                      <m:barPr>
                        <m:pos m:val="top"/>
                        <m:ctrlPr>
                          <a:rPr lang="es-CL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s-CL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bar>
                    <m:r>
                      <a:rPr lang="es-ES" sz="2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s-CL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−3,5</m:t>
                    </m:r>
                    <m:bar>
                      <m:barPr>
                        <m:pos m:val="top"/>
                        <m:ctrlPr>
                          <a:rPr lang="es-CL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s-CL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bar>
                  </m:oMath>
                </a14:m>
                <a:endParaRPr lang="es-CL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1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uadro de 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36" y="1625189"/>
                <a:ext cx="10727141" cy="2168467"/>
              </a:xfrm>
              <a:prstGeom prst="rect">
                <a:avLst/>
              </a:prstGeom>
              <a:blipFill>
                <a:blip r:embed="rId2"/>
                <a:stretch>
                  <a:fillRect l="-625" t="-1685"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/>
          <p:cNvSpPr txBox="1"/>
          <p:nvPr/>
        </p:nvSpPr>
        <p:spPr>
          <a:xfrm>
            <a:off x="266045" y="1028328"/>
            <a:ext cx="7451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Recordemos el conjunto de los Racionales</a:t>
            </a:r>
            <a:endParaRPr lang="es-C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82136" y="4006038"/>
            <a:ext cx="11809864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>
              <a:lnSpc>
                <a:spcPct val="107000"/>
              </a:lnSpc>
              <a:spcAft>
                <a:spcPts val="800"/>
              </a:spcAft>
            </a:pPr>
            <a:r>
              <a:rPr lang="es-CL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Aquí faltan aquellos números que siendo decimales infinitos no presentan periodo ni semiperiodo, por </a:t>
            </a:r>
            <a:r>
              <a:rPr lang="es-CL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</a:p>
          <a:p>
            <a:pPr marL="90170" indent="-90170" algn="just">
              <a:lnSpc>
                <a:spcPct val="107000"/>
              </a:lnSpc>
              <a:spcAft>
                <a:spcPts val="800"/>
              </a:spcAft>
            </a:pPr>
            <a:endParaRPr lang="es-CL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258" y="4684692"/>
            <a:ext cx="2032578" cy="142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94409" y="374988"/>
            <a:ext cx="9457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así, que si incluimos en nuestro estudio a estos “raros” números, comenzamos a hablar de un nuevo conjunto conocido como Números Irracionales , que son aquellos que al no estar dentro de la categoría anterior, no se pueden transformar a fracción</a:t>
            </a:r>
            <a:endParaRPr lang="es-C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Imagen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31" y="2921358"/>
            <a:ext cx="3942500" cy="394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4409" y="1625090"/>
            <a:ext cx="91887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conforma así, un conjunto que los agrupa a todos. El conjunto de los </a:t>
            </a:r>
            <a:r>
              <a:rPr kumimoji="0" lang="es-CL" altLang="es-CL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números reales.</a:t>
            </a:r>
            <a:endParaRPr kumimoji="0" lang="es-CL" altLang="es-CL" sz="20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096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sz="2000">
              <a:solidFill>
                <a:schemeClr val="bg1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94409" y="2213472"/>
            <a:ext cx="117975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Números Reales</a:t>
            </a:r>
            <a:endParaRPr kumimoji="0" lang="es-CL" altLang="es-CL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conjunto de los </a:t>
            </a:r>
            <a:r>
              <a:rPr kumimoji="0" lang="es-CL" altLang="es-C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números Reales</a:t>
            </a:r>
            <a:r>
              <a:rPr kumimoji="0" lang="es-CL" altLang="es-C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contiene a los Números </a:t>
            </a:r>
            <a:r>
              <a:rPr kumimoji="0" lang="es-CL" altLang="es-C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Racionales Q</a:t>
            </a:r>
            <a:r>
              <a:rPr kumimoji="0" lang="es-CL" altLang="es-C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a los </a:t>
            </a:r>
            <a:r>
              <a:rPr kumimoji="0" lang="es-CL" altLang="es-C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Irracionales </a:t>
            </a:r>
            <a:r>
              <a:rPr kumimoji="0" lang="es-CL" altLang="es-CL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s-CL" altLang="es-C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CL" altLang="es-CL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50376" y="545911"/>
            <a:ext cx="8407021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diagrama anterior se debe entender de la siguiente manera. </a:t>
            </a:r>
            <a:endParaRPr lang="es-C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6" y="1241946"/>
            <a:ext cx="8910347" cy="32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56" y="368489"/>
            <a:ext cx="9842796" cy="37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36728" y="504967"/>
            <a:ext cx="870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 enfocaremos entonces a estudiar aquellas raíces cuyo valor no es exacto</a:t>
            </a:r>
            <a:endParaRPr lang="es-C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4 Marcador de contenido"/>
          <p:cNvSpPr txBox="1">
            <a:spLocks/>
          </p:cNvSpPr>
          <p:nvPr/>
        </p:nvSpPr>
        <p:spPr>
          <a:xfrm>
            <a:off x="253013" y="1193551"/>
            <a:ext cx="11423176" cy="1613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s-CL" b="1" dirty="0" smtClean="0">
                <a:solidFill>
                  <a:schemeClr val="bg1"/>
                </a:solidFill>
              </a:rPr>
              <a:t>¿Cómo </a:t>
            </a:r>
            <a:r>
              <a:rPr lang="es-CL" b="1" dirty="0">
                <a:solidFill>
                  <a:schemeClr val="bg1"/>
                </a:solidFill>
              </a:rPr>
              <a:t>podemos ordenar de menor a mayor los </a:t>
            </a:r>
            <a:r>
              <a:rPr lang="es-CL" b="1" dirty="0" smtClean="0">
                <a:solidFill>
                  <a:schemeClr val="bg1"/>
                </a:solidFill>
              </a:rPr>
              <a:t>siguientes Números </a:t>
            </a:r>
            <a:r>
              <a:rPr lang="es-CL" b="1" dirty="0">
                <a:solidFill>
                  <a:schemeClr val="bg1"/>
                </a:solidFill>
              </a:rPr>
              <a:t>irracionales</a:t>
            </a:r>
            <a:r>
              <a:rPr lang="es-CL" b="1" dirty="0" smtClean="0">
                <a:solidFill>
                  <a:schemeClr val="bg1"/>
                </a:solidFill>
              </a:rPr>
              <a:t>?</a:t>
            </a:r>
          </a:p>
          <a:p>
            <a:pPr algn="just"/>
            <a:endParaRPr lang="es-ES" b="1" dirty="0" smtClean="0">
              <a:solidFill>
                <a:schemeClr val="bg1"/>
              </a:solidFill>
            </a:endParaRP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algn="just"/>
            <a:endParaRPr lang="es-CL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304150" y="1806850"/>
            <a:ext cx="3320902" cy="7143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7 Imagen" descr="Este emoji soy yo, toda la vida | Emojis, Emoji, Fotos"/>
          <p:cNvPicPr/>
          <p:nvPr/>
        </p:nvPicPr>
        <p:blipFill>
          <a:blip r:embed="rId3"/>
          <a:srcRect l="29845" t="19118" r="30352" b="17565"/>
          <a:stretch>
            <a:fillRect/>
          </a:stretch>
        </p:blipFill>
        <p:spPr bwMode="auto">
          <a:xfrm>
            <a:off x="7267862" y="2164040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253013" y="2949643"/>
            <a:ext cx="11423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bg1"/>
                </a:solidFill>
              </a:rPr>
              <a:t>Para ordenar números representados con raíces cuadradas, una técnica apropiada consiste en elevar al cuadrado cada número y ordenarlos según corresponda al orden de los valores obtenidos.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42" y="4006248"/>
            <a:ext cx="3896947" cy="21271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689" y="3641709"/>
            <a:ext cx="2056411" cy="11691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260" y="5069825"/>
            <a:ext cx="6256929" cy="1783774"/>
          </a:xfrm>
          <a:prstGeom prst="rect">
            <a:avLst/>
          </a:prstGeom>
        </p:spPr>
      </p:pic>
      <p:sp>
        <p:nvSpPr>
          <p:cNvPr id="11" name="Flecha a la derecha con muesca 10"/>
          <p:cNvSpPr/>
          <p:nvPr/>
        </p:nvSpPr>
        <p:spPr>
          <a:xfrm>
            <a:off x="4500509" y="5502902"/>
            <a:ext cx="690931" cy="68794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04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85" y="395786"/>
            <a:ext cx="7829884" cy="8944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15" y="1978927"/>
            <a:ext cx="7018823" cy="3544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15" y="2858357"/>
            <a:ext cx="3766612" cy="4936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15" y="3710485"/>
            <a:ext cx="1855925" cy="4324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14" y="4501380"/>
            <a:ext cx="1763371" cy="5209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14" y="5292274"/>
            <a:ext cx="3766614" cy="4996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2183" y="4276939"/>
            <a:ext cx="3991912" cy="350435"/>
          </a:xfrm>
          <a:prstGeom prst="rect">
            <a:avLst/>
          </a:prstGeom>
        </p:spPr>
      </p:pic>
      <p:sp>
        <p:nvSpPr>
          <p:cNvPr id="10" name="Cerrar llave 9"/>
          <p:cNvSpPr/>
          <p:nvPr/>
        </p:nvSpPr>
        <p:spPr>
          <a:xfrm>
            <a:off x="4640238" y="2858357"/>
            <a:ext cx="600501" cy="3187601"/>
          </a:xfrm>
          <a:prstGeom prst="rightBrace">
            <a:avLst>
              <a:gd name="adj1" fmla="val 88637"/>
              <a:gd name="adj2" fmla="val 487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4615" y="5396142"/>
            <a:ext cx="4207048" cy="395785"/>
          </a:xfrm>
          <a:prstGeom prst="rect">
            <a:avLst/>
          </a:prstGeom>
        </p:spPr>
      </p:pic>
      <p:sp>
        <p:nvSpPr>
          <p:cNvPr id="12" name="Flecha a la derecha con muesca 11"/>
          <p:cNvSpPr/>
          <p:nvPr/>
        </p:nvSpPr>
        <p:spPr>
          <a:xfrm rot="5400000">
            <a:off x="8196355" y="4669264"/>
            <a:ext cx="313898" cy="5746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/>
              <p:cNvSpPr txBox="1"/>
              <p:nvPr/>
            </p:nvSpPr>
            <p:spPr>
              <a:xfrm>
                <a:off x="2666501" y="3453948"/>
                <a:ext cx="143301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4,3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s-CL" dirty="0" smtClean="0">
                    <a:solidFill>
                      <a:schemeClr val="bg1"/>
                    </a:solidFill>
                  </a:rPr>
                  <a:t>4,3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</a:rPr>
                  <a:t>  129</a:t>
                </a:r>
              </a:p>
              <a:p>
                <a:r>
                  <a:rPr lang="es-ES" u="sng" dirty="0" smtClean="0">
                    <a:solidFill>
                      <a:schemeClr val="bg1"/>
                    </a:solidFill>
                  </a:rPr>
                  <a:t>172-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</a:rPr>
                  <a:t>18,49</a:t>
                </a:r>
                <a:endParaRPr lang="es-CL" dirty="0"/>
              </a:p>
            </p:txBody>
          </p:sp>
        </mc:Choice>
        <mc:Fallback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01" y="3453948"/>
                <a:ext cx="1433015" cy="1107996"/>
              </a:xfrm>
              <a:prstGeom prst="rect">
                <a:avLst/>
              </a:prstGeom>
              <a:blipFill>
                <a:blip r:embed="rId10"/>
                <a:stretch>
                  <a:fillRect l="-9787" t="-7182" b="-1215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60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contenido"/>
          <p:cNvSpPr txBox="1">
            <a:spLocks/>
          </p:cNvSpPr>
          <p:nvPr/>
        </p:nvSpPr>
        <p:spPr>
          <a:xfrm>
            <a:off x="518425" y="353478"/>
            <a:ext cx="3780620" cy="424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b="1" u="sng" dirty="0" smtClean="0">
                <a:solidFill>
                  <a:schemeClr val="bg1"/>
                </a:solidFill>
              </a:rPr>
              <a:t>las partes de una raíz</a:t>
            </a:r>
          </a:p>
          <a:p>
            <a:endParaRPr lang="es-ES" b="1" u="sng" dirty="0" smtClean="0">
              <a:solidFill>
                <a:schemeClr val="bg1"/>
              </a:solidFill>
            </a:endParaRPr>
          </a:p>
          <a:p>
            <a:endParaRPr lang="es-ES" b="1" u="sng" dirty="0" smtClean="0">
              <a:solidFill>
                <a:schemeClr val="bg1"/>
              </a:solidFill>
            </a:endParaRPr>
          </a:p>
          <a:p>
            <a:endParaRPr lang="es-ES" b="1" u="sng" dirty="0" smtClean="0">
              <a:solidFill>
                <a:schemeClr val="bg1"/>
              </a:solidFill>
            </a:endParaRPr>
          </a:p>
          <a:p>
            <a:endParaRPr lang="es-ES" b="1" u="sng" dirty="0" smtClean="0">
              <a:solidFill>
                <a:schemeClr val="bg1"/>
              </a:solidFill>
            </a:endParaRPr>
          </a:p>
          <a:p>
            <a:endParaRPr lang="es-ES" b="1" u="sng" dirty="0" smtClean="0">
              <a:solidFill>
                <a:schemeClr val="bg1"/>
              </a:solidFill>
            </a:endParaRPr>
          </a:p>
          <a:p>
            <a:endParaRPr lang="es-CL" b="1" u="sng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446" y="777922"/>
            <a:ext cx="3443334" cy="1610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357265"/>
                  </p:ext>
                </p:extLst>
              </p:nvPr>
            </p:nvGraphicFramePr>
            <p:xfrm>
              <a:off x="2921932" y="3072110"/>
              <a:ext cx="7039621" cy="330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8033">
                      <a:extLst>
                        <a:ext uri="{9D8B030D-6E8A-4147-A177-3AD203B41FA5}">
                          <a16:colId xmlns:a16="http://schemas.microsoft.com/office/drawing/2014/main" val="1187806729"/>
                        </a:ext>
                      </a:extLst>
                    </a:gridCol>
                    <a:gridCol w="1663087">
                      <a:extLst>
                        <a:ext uri="{9D8B030D-6E8A-4147-A177-3AD203B41FA5}">
                          <a16:colId xmlns:a16="http://schemas.microsoft.com/office/drawing/2014/main" val="2389544106"/>
                        </a:ext>
                      </a:extLst>
                    </a:gridCol>
                    <a:gridCol w="1330470">
                      <a:extLst>
                        <a:ext uri="{9D8B030D-6E8A-4147-A177-3AD203B41FA5}">
                          <a16:colId xmlns:a16="http://schemas.microsoft.com/office/drawing/2014/main" val="1697287845"/>
                        </a:ext>
                      </a:extLst>
                    </a:gridCol>
                    <a:gridCol w="3068031">
                      <a:extLst>
                        <a:ext uri="{9D8B030D-6E8A-4147-A177-3AD203B41FA5}">
                          <a16:colId xmlns:a16="http://schemas.microsoft.com/office/drawing/2014/main" val="39249936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Índice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Se lee…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Notación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Valor</a:t>
                          </a:r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2268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Raíz cuadrada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  porque  4</a:t>
                          </a:r>
                          <a:r>
                            <a:rPr lang="es-ES" baseline="30000" dirty="0" smtClean="0"/>
                            <a:t>2</a:t>
                          </a:r>
                          <a:r>
                            <a:rPr lang="es-ES" dirty="0" smtClean="0"/>
                            <a:t> = 16</a:t>
                          </a:r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4403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Raíz cúbica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 smtClean="0"/>
                            <a:t>2  porque  2</a:t>
                          </a:r>
                          <a:r>
                            <a:rPr lang="es-ES" baseline="30000" dirty="0" smtClean="0"/>
                            <a:t>3</a:t>
                          </a:r>
                          <a:r>
                            <a:rPr lang="es-ES" dirty="0" smtClean="0"/>
                            <a:t> = 8</a:t>
                          </a:r>
                          <a:endParaRPr lang="es-CL" dirty="0" smtClean="0"/>
                        </a:p>
                        <a:p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12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Raíz cuarta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g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81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 smtClean="0"/>
                            <a:t>3  Porque  3</a:t>
                          </a:r>
                          <a:r>
                            <a:rPr lang="es-ES" baseline="30000" dirty="0" smtClean="0"/>
                            <a:t>4</a:t>
                          </a:r>
                          <a:r>
                            <a:rPr lang="es-ES" dirty="0" smtClean="0"/>
                            <a:t> = 81</a:t>
                          </a:r>
                          <a:endParaRPr lang="es-CL" dirty="0" smtClean="0"/>
                        </a:p>
                        <a:p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69639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  <a:p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209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n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Raíz enésima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g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b   porque  </a:t>
                          </a:r>
                          <a:r>
                            <a:rPr lang="es-ES" dirty="0" err="1" smtClean="0"/>
                            <a:t>b</a:t>
                          </a:r>
                          <a:r>
                            <a:rPr lang="es-ES" baseline="30000" dirty="0" err="1" smtClean="0"/>
                            <a:t>n</a:t>
                          </a:r>
                          <a:r>
                            <a:rPr lang="es-ES" dirty="0" smtClean="0"/>
                            <a:t> = a</a:t>
                          </a:r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46878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357265"/>
                  </p:ext>
                </p:extLst>
              </p:nvPr>
            </p:nvGraphicFramePr>
            <p:xfrm>
              <a:off x="2921932" y="3072110"/>
              <a:ext cx="7039621" cy="330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8033">
                      <a:extLst>
                        <a:ext uri="{9D8B030D-6E8A-4147-A177-3AD203B41FA5}">
                          <a16:colId xmlns:a16="http://schemas.microsoft.com/office/drawing/2014/main" val="1187806729"/>
                        </a:ext>
                      </a:extLst>
                    </a:gridCol>
                    <a:gridCol w="1663087">
                      <a:extLst>
                        <a:ext uri="{9D8B030D-6E8A-4147-A177-3AD203B41FA5}">
                          <a16:colId xmlns:a16="http://schemas.microsoft.com/office/drawing/2014/main" val="2389544106"/>
                        </a:ext>
                      </a:extLst>
                    </a:gridCol>
                    <a:gridCol w="1330470">
                      <a:extLst>
                        <a:ext uri="{9D8B030D-6E8A-4147-A177-3AD203B41FA5}">
                          <a16:colId xmlns:a16="http://schemas.microsoft.com/office/drawing/2014/main" val="1697287845"/>
                        </a:ext>
                      </a:extLst>
                    </a:gridCol>
                    <a:gridCol w="3068031">
                      <a:extLst>
                        <a:ext uri="{9D8B030D-6E8A-4147-A177-3AD203B41FA5}">
                          <a16:colId xmlns:a16="http://schemas.microsoft.com/office/drawing/2014/main" val="39249936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Índice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Se lee…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Notación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Valor</a:t>
                          </a:r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226888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Raíz cuadrada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99541" t="-62857" r="-233028" b="-3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  porque  4</a:t>
                          </a:r>
                          <a:r>
                            <a:rPr lang="es-ES" baseline="30000" dirty="0" smtClean="0"/>
                            <a:t>2</a:t>
                          </a:r>
                          <a:r>
                            <a:rPr lang="es-ES" dirty="0" smtClean="0"/>
                            <a:t> = 16</a:t>
                          </a:r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44038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Raíz cúbica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99541" t="-161321" r="-233028" b="-26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 smtClean="0"/>
                            <a:t>2  porque  2</a:t>
                          </a:r>
                          <a:r>
                            <a:rPr lang="es-ES" baseline="30000" dirty="0" smtClean="0"/>
                            <a:t>3</a:t>
                          </a:r>
                          <a:r>
                            <a:rPr lang="es-ES" dirty="0" smtClean="0"/>
                            <a:t> = 8</a:t>
                          </a:r>
                          <a:endParaRPr lang="es-CL" dirty="0" smtClean="0"/>
                        </a:p>
                        <a:p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128148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Raíz cuarta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99541" t="-263810" r="-233028" b="-1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 smtClean="0"/>
                            <a:t>3  Porque  3</a:t>
                          </a:r>
                          <a:r>
                            <a:rPr lang="es-ES" baseline="30000" dirty="0" smtClean="0"/>
                            <a:t>4</a:t>
                          </a:r>
                          <a:r>
                            <a:rPr lang="es-ES" dirty="0" smtClean="0"/>
                            <a:t> = 81</a:t>
                          </a:r>
                          <a:endParaRPr lang="es-CL" dirty="0" smtClean="0"/>
                        </a:p>
                        <a:p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696398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621" t="-363810" r="-620497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341" t="-363810" r="-265934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99541" t="-363810" r="-233028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29563" t="-363810" r="-794" b="-7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7209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n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Raíz enésima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199541" t="-798361" r="-23302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b   porque  </a:t>
                          </a:r>
                          <a:r>
                            <a:rPr lang="es-ES" dirty="0" err="1" smtClean="0"/>
                            <a:t>b</a:t>
                          </a:r>
                          <a:r>
                            <a:rPr lang="es-ES" baseline="30000" dirty="0" err="1" smtClean="0"/>
                            <a:t>n</a:t>
                          </a:r>
                          <a:r>
                            <a:rPr lang="es-ES" dirty="0" smtClean="0"/>
                            <a:t> = a</a:t>
                          </a:r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46878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99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332094" y="634261"/>
                <a:ext cx="9753601" cy="2612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2000" dirty="0" smtClean="0">
                    <a:solidFill>
                      <a:schemeClr val="bg1"/>
                    </a:solidFill>
                    <a:latin typeface="+mj-lt"/>
                  </a:rPr>
                  <a:t>Así todas las raíces que equivalgan a un </a:t>
                </a:r>
                <a:r>
                  <a:rPr lang="es-ES" sz="2000" dirty="0" smtClean="0">
                    <a:solidFill>
                      <a:srgbClr val="FF0000"/>
                    </a:solidFill>
                    <a:latin typeface="+mj-lt"/>
                  </a:rPr>
                  <a:t>valor exacto </a:t>
                </a:r>
                <a:r>
                  <a:rPr lang="es-ES" sz="2000" dirty="0" smtClean="0">
                    <a:solidFill>
                      <a:schemeClr val="bg1"/>
                    </a:solidFill>
                    <a:latin typeface="+mj-lt"/>
                  </a:rPr>
                  <a:t>corresponden a </a:t>
                </a:r>
                <a:r>
                  <a:rPr lang="es-ES" sz="2000" dirty="0" smtClean="0">
                    <a:solidFill>
                      <a:srgbClr val="FF0000"/>
                    </a:solidFill>
                    <a:latin typeface="+mj-lt"/>
                  </a:rPr>
                  <a:t>números racionales </a:t>
                </a:r>
                <a:r>
                  <a:rPr lang="es-ES" sz="2000" dirty="0" smtClean="0">
                    <a:solidFill>
                      <a:schemeClr val="bg1"/>
                    </a:solidFill>
                    <a:latin typeface="+mj-lt"/>
                  </a:rPr>
                  <a:t>y </a:t>
                </a:r>
                <a:r>
                  <a:rPr lang="es-ES" sz="2000" dirty="0" smtClean="0">
                    <a:solidFill>
                      <a:srgbClr val="00B0F0"/>
                    </a:solidFill>
                    <a:latin typeface="+mj-lt"/>
                  </a:rPr>
                  <a:t>aquellos que no</a:t>
                </a:r>
                <a:r>
                  <a:rPr lang="es-ES" sz="2000" dirty="0" smtClean="0">
                    <a:solidFill>
                      <a:schemeClr val="bg1"/>
                    </a:solidFill>
                    <a:latin typeface="+mj-lt"/>
                  </a:rPr>
                  <a:t>, como por ejemplo,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s-CL" sz="2000" dirty="0">
                    <a:solidFill>
                      <a:schemeClr val="bg1"/>
                    </a:solidFill>
                    <a:latin typeface="+mj-lt"/>
                  </a:rPr>
                  <a:t> corresponde a </a:t>
                </a:r>
                <a:r>
                  <a:rPr lang="es-CL" sz="2000" dirty="0">
                    <a:solidFill>
                      <a:srgbClr val="00B0F0"/>
                    </a:solidFill>
                    <a:latin typeface="+mj-lt"/>
                  </a:rPr>
                  <a:t>un irracional </a:t>
                </a:r>
                <a:r>
                  <a:rPr lang="es-CL" sz="2000" dirty="0">
                    <a:solidFill>
                      <a:schemeClr val="bg1"/>
                    </a:solidFill>
                    <a:latin typeface="+mj-lt"/>
                  </a:rPr>
                  <a:t>pues si nos guiamos por lo visto anteriormente, no existe un valor entero que al ser elevado a 3 nos de 6</a:t>
                </a:r>
              </a:p>
              <a:p>
                <a:endParaRPr lang="es-ES" sz="2000" i="1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ctrlP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s-ES" sz="2000" dirty="0">
                    <a:solidFill>
                      <a:schemeClr val="bg1"/>
                    </a:solidFill>
                    <a:latin typeface="+mj-lt"/>
                  </a:rPr>
                  <a:t> = x</a:t>
                </a:r>
              </a:p>
              <a:p>
                <a:pPr algn="ctr"/>
                <a:endParaRPr lang="es-ES" sz="20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S" sz="2000" dirty="0">
                    <a:solidFill>
                      <a:schemeClr val="bg1"/>
                    </a:solidFill>
                    <a:latin typeface="+mj-lt"/>
                  </a:rPr>
                  <a:t>=6</a:t>
                </a: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4" y="634261"/>
                <a:ext cx="9753601" cy="2612510"/>
              </a:xfrm>
              <a:prstGeom prst="rect">
                <a:avLst/>
              </a:prstGeom>
              <a:blipFill>
                <a:blip r:embed="rId2"/>
                <a:stretch>
                  <a:fillRect l="-625" t="-1166" r="-687" b="-34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4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344</TotalTime>
  <Words>421</Words>
  <Application>Microsoft Office PowerPoint</Application>
  <PresentationFormat>Panorámica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Algerian</vt:lpstr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31</cp:revision>
  <dcterms:created xsi:type="dcterms:W3CDTF">2021-03-02T01:31:41Z</dcterms:created>
  <dcterms:modified xsi:type="dcterms:W3CDTF">2021-03-08T15:02:30Z</dcterms:modified>
</cp:coreProperties>
</file>