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3B2"/>
    <a:srgbClr val="F4A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23.png"/><Relationship Id="rId5" Type="http://schemas.openxmlformats.org/officeDocument/2006/relationships/image" Target="../media/image11.png"/><Relationship Id="rId10" Type="http://schemas.openxmlformats.org/officeDocument/2006/relationships/image" Target="../media/image22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38514" y="1248229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Clase </a:t>
            </a:r>
            <a:r>
              <a:rPr lang="es-ES" sz="4800" dirty="0">
                <a:solidFill>
                  <a:schemeClr val="bg1"/>
                </a:solidFill>
                <a:latin typeface="Algerian" panose="04020705040A02060702" pitchFamily="82" charset="0"/>
              </a:rPr>
              <a:t>5</a:t>
            </a:r>
            <a:r>
              <a:rPr lang="es-ES" sz="4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matemática </a:t>
            </a:r>
          </a:p>
          <a:p>
            <a:pPr algn="ctr"/>
            <a:r>
              <a:rPr lang="es-ES" sz="48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2° medio</a:t>
            </a:r>
            <a:endParaRPr lang="es-CL" sz="48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54743" y="3846286"/>
            <a:ext cx="10493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Simplificación </a:t>
            </a:r>
            <a:r>
              <a:rPr lang="es-ES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raíces</a:t>
            </a:r>
            <a:endParaRPr lang="es-E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4743" y="6001658"/>
            <a:ext cx="10493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Profesora: Elizabeth Luna M.</a:t>
            </a:r>
            <a:endParaRPr lang="es-C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05468" y="379365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49161" y="200883"/>
            <a:ext cx="4182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II.  Simplificación de raíces</a:t>
            </a:r>
            <a:endParaRPr lang="es-ES" sz="2400" dirty="0"/>
          </a:p>
        </p:txBody>
      </p:sp>
      <p:sp>
        <p:nvSpPr>
          <p:cNvPr id="3" name="Rectángulo 2"/>
          <p:cNvSpPr/>
          <p:nvPr/>
        </p:nvSpPr>
        <p:spPr>
          <a:xfrm>
            <a:off x="249161" y="710168"/>
            <a:ext cx="8948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Antes de explicar este concepto daré a conocer la siguiente definición: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583140" y="1190674"/>
            <a:ext cx="9116704" cy="369332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Toda raíz se puede escribir como una potencia de exponente fraccionario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353" y="1688164"/>
            <a:ext cx="2258277" cy="878219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659865" y="2553267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659865" y="3108734"/>
                <a:ext cx="1076833" cy="405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65" y="3108734"/>
                <a:ext cx="1076833" cy="4055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2065360" y="3108734"/>
                <a:ext cx="9712657" cy="135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ya que debemos recordar que</a:t>
                </a:r>
                <a14:m>
                  <m:oMath xmlns:m="http://schemas.openxmlformats.org/officeDocument/2006/math">
                    <m:r>
                      <a:rPr lang="es-ES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ad>
                      <m:radPr>
                        <m:degHide m:val="on"/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sSup>
                          <m:sSupPr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  luego por la definición recién vista</a:t>
                </a:r>
              </a:p>
              <a:p>
                <a:endParaRPr lang="es-ES" sz="600" dirty="0">
                  <a:solidFill>
                    <a:schemeClr val="bg1"/>
                  </a:solidFill>
                </a:endParaRP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                                                           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</a:t>
                </a:r>
                <a:r>
                  <a:rPr lang="es-E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" dirty="0">
                  <a:solidFill>
                    <a:schemeClr val="bg1"/>
                  </a:solidFill>
                </a:endParaRP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                                                           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</a:t>
                </a:r>
                <a:r>
                  <a:rPr lang="es-E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   </a:t>
                </a:r>
              </a:p>
              <a:p>
                <a:r>
                  <a:rPr lang="es-ES" dirty="0">
                    <a:solidFill>
                      <a:schemeClr val="bg1"/>
                    </a:solidFill>
                  </a:rPr>
                  <a:t>				      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                      = 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360" y="3108734"/>
                <a:ext cx="9712657" cy="1358642"/>
              </a:xfrm>
              <a:prstGeom prst="rect">
                <a:avLst/>
              </a:prstGeom>
              <a:blipFill>
                <a:blip r:embed="rId4"/>
                <a:stretch>
                  <a:fillRect l="-565" b="-58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/>
          <p:cNvSpPr/>
          <p:nvPr/>
        </p:nvSpPr>
        <p:spPr>
          <a:xfrm>
            <a:off x="659864" y="4537626"/>
            <a:ext cx="10039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Gracias a lo anterior, podemos comenzar a </a:t>
            </a:r>
            <a:r>
              <a:rPr lang="es-ES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simplificar expresiones </a:t>
            </a:r>
            <a:r>
              <a:rPr lang="es-ES" u="sng" dirty="0" err="1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subradicales</a:t>
            </a:r>
            <a:r>
              <a:rPr lang="es-ES" u="sng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</a:rPr>
              <a:t> literales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902271" y="5224705"/>
                <a:ext cx="1667059" cy="405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r>
                      <a:rPr lang="es-ES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ad>
                      <m:rad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rad>
                  </m:oMath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71" y="5224705"/>
                <a:ext cx="1667059" cy="405560"/>
              </a:xfrm>
              <a:prstGeom prst="rect">
                <a:avLst/>
              </a:prstGeom>
              <a:blipFill>
                <a:blip r:embed="rId5"/>
                <a:stretch>
                  <a:fillRect l="-2930" b="-2238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2967206" y="5224705"/>
                <a:ext cx="2572692" cy="405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ya que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m:rPr>
                            <m:brk m:alnAt="7"/>
                          </m:r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s-E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s-E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06" y="5224705"/>
                <a:ext cx="2572692" cy="405560"/>
              </a:xfrm>
              <a:prstGeom prst="rect">
                <a:avLst/>
              </a:prstGeom>
              <a:blipFill>
                <a:blip r:embed="rId6"/>
                <a:stretch>
                  <a:fillRect l="-2133" t="-68657" r="-13744" b="-940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lecha curvada hacia la izquierda 17"/>
          <p:cNvSpPr/>
          <p:nvPr/>
        </p:nvSpPr>
        <p:spPr>
          <a:xfrm>
            <a:off x="5501340" y="5444517"/>
            <a:ext cx="198936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744644" y="5476376"/>
            <a:ext cx="1334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simplificamos</a:t>
            </a:r>
            <a:endParaRPr lang="es-CL" sz="1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4503752" y="5590720"/>
                <a:ext cx="1017202" cy="3984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s-E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ES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752" y="5590720"/>
                <a:ext cx="1017202" cy="398442"/>
              </a:xfrm>
              <a:prstGeom prst="rect">
                <a:avLst/>
              </a:prstGeom>
              <a:blipFill>
                <a:blip r:embed="rId7"/>
                <a:stretch>
                  <a:fillRect l="-5389" t="-73846" r="-36527" b="-9692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/>
          <p:cNvSpPr txBox="1"/>
          <p:nvPr/>
        </p:nvSpPr>
        <p:spPr>
          <a:xfrm>
            <a:off x="5700275" y="5834767"/>
            <a:ext cx="5763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bg1"/>
                </a:solidFill>
              </a:rPr>
              <a:t>Transformamos la potencia de exponente fraccionario a su escritura radical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22" name="Flecha curvada hacia la izquierda 21"/>
          <p:cNvSpPr/>
          <p:nvPr/>
        </p:nvSpPr>
        <p:spPr>
          <a:xfrm>
            <a:off x="5504787" y="5875190"/>
            <a:ext cx="312899" cy="356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ángulo 22"/>
              <p:cNvSpPr/>
              <p:nvPr/>
            </p:nvSpPr>
            <p:spPr>
              <a:xfrm>
                <a:off x="4503751" y="5949160"/>
                <a:ext cx="762388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rad>
                  </m:oMath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751" y="5949160"/>
                <a:ext cx="762388" cy="372410"/>
              </a:xfrm>
              <a:prstGeom prst="rect">
                <a:avLst/>
              </a:prstGeom>
              <a:blipFill>
                <a:blip r:embed="rId8"/>
                <a:stretch>
                  <a:fillRect l="-7200" t="-9836" b="-245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37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05468" y="379365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>
              <a:solidFill>
                <a:schemeClr val="bg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354593" y="435832"/>
                <a:ext cx="11464368" cy="4739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dirty="0" smtClean="0">
                    <a:solidFill>
                      <a:schemeClr val="bg1"/>
                    </a:solidFill>
                  </a:rPr>
                  <a:t>2.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s-E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rad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s-E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s-E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ya </a:t>
                </a:r>
                <a:r>
                  <a:rPr lang="es-ES" dirty="0">
                    <a:solidFill>
                      <a:schemeClr val="bg1"/>
                    </a:solidFill>
                  </a:rPr>
                  <a:t>que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s-E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</m:deg>
                      <m:e>
                        <m:sSup>
                          <m:sSupPr>
                            <m:ctrlP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s-E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rad>
                    <m:r>
                      <a:rPr lang="es-E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s-ES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s-ES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 </a:t>
                </a:r>
                <a:r>
                  <a:rPr lang="es-ES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E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s-ES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E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s-E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" dirty="0" smtClean="0">
                  <a:solidFill>
                    <a:schemeClr val="bg1"/>
                  </a:solidFill>
                </a:endParaRPr>
              </a:p>
              <a:p>
                <a:pPr marL="342900" indent="-342900" algn="just">
                  <a:buAutoNum type="arabicPeriod" startAt="3"/>
                </a:pPr>
                <a:endParaRPr lang="es-ES" dirty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s-ES" dirty="0">
                    <a:solidFill>
                      <a:schemeClr val="bg1"/>
                    </a:solidFill>
                  </a:rPr>
                  <a:t>3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. Pero observa este ejemplo</a:t>
                </a:r>
              </a:p>
              <a:p>
                <a:pPr algn="just"/>
                <a:endParaRPr lang="es-ES" dirty="0">
                  <a:solidFill>
                    <a:schemeClr val="bg1"/>
                  </a:solidFill>
                </a:endParaRPr>
              </a:p>
              <a:p>
                <a:pPr algn="just"/>
                <a:endParaRPr lang="es-ES" dirty="0" smtClean="0">
                  <a:solidFill>
                    <a:schemeClr val="bg1"/>
                  </a:solidFill>
                </a:endParaRPr>
              </a:p>
              <a:p>
                <a:pPr marL="1609725" indent="-1609725" algn="just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s-E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s-ES" dirty="0" smtClean="0">
                    <a:solidFill>
                      <a:schemeClr val="bg1"/>
                    </a:solidFill>
                  </a:rPr>
                  <a:t>  no podemos simplificar el 3 y el 2. Lo que </a:t>
                </a:r>
                <a:r>
                  <a:rPr lang="es-ES" b="1" dirty="0" smtClean="0">
                    <a:solidFill>
                      <a:schemeClr val="bg1"/>
                    </a:solidFill>
                  </a:rPr>
                  <a:t>SI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se puede y se </a:t>
                </a:r>
                <a:r>
                  <a:rPr lang="es-ES" b="1" dirty="0" smtClean="0">
                    <a:solidFill>
                      <a:schemeClr val="bg1"/>
                    </a:solidFill>
                  </a:rPr>
                  <a:t>DEBE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hacer cuando el exponente de la cantidad </a:t>
                </a:r>
                <a:r>
                  <a:rPr lang="es-ES" dirty="0" err="1" smtClean="0">
                    <a:solidFill>
                      <a:schemeClr val="bg1"/>
                    </a:solidFill>
                  </a:rPr>
                  <a:t>subradical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es mayor que el índice de la raíz es </a:t>
                </a:r>
                <a:r>
                  <a:rPr lang="es-ES" b="1" dirty="0" smtClean="0">
                    <a:solidFill>
                      <a:schemeClr val="bg1"/>
                    </a:solidFill>
                  </a:rPr>
                  <a:t>REDUCIRLO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.  </a:t>
                </a:r>
              </a:p>
              <a:p>
                <a:pPr marL="1343025" indent="-1343025" algn="just">
                  <a:tabLst>
                    <a:tab pos="1343025" algn="l"/>
                  </a:tabLst>
                </a:pPr>
                <a:r>
                  <a:rPr lang="es-ES" dirty="0" smtClean="0">
                    <a:solidFill>
                      <a:schemeClr val="bg1"/>
                    </a:solidFill>
                  </a:rPr>
                  <a:t>	</a:t>
                </a:r>
              </a:p>
              <a:p>
                <a:pPr algn="just">
                  <a:tabLst>
                    <a:tab pos="1343025" algn="l"/>
                  </a:tabLst>
                </a:pPr>
                <a:r>
                  <a:rPr lang="es-ES" dirty="0" smtClean="0">
                    <a:solidFill>
                      <a:schemeClr val="bg1"/>
                    </a:solidFill>
                  </a:rPr>
                  <a:t>Para esto, debemos separar la cantidad </a:t>
                </a:r>
                <a:r>
                  <a:rPr lang="es-ES" dirty="0" err="1" smtClean="0">
                    <a:solidFill>
                      <a:schemeClr val="bg1"/>
                    </a:solidFill>
                  </a:rPr>
                  <a:t>subradical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en producto de potencias de igual base, de manera que uno de los factores quede un múltiplo del índice de la raíz</a:t>
                </a:r>
                <a:endParaRPr lang="es-ES" dirty="0">
                  <a:solidFill>
                    <a:schemeClr val="bg1"/>
                  </a:solidFill>
                </a:endParaRPr>
              </a:p>
              <a:p>
                <a:pPr algn="just"/>
                <a:endParaRPr lang="es-ES" i="1" dirty="0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just"/>
                <a:endParaRPr lang="es-CL" i="1" dirty="0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C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CL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CL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CL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ES" dirty="0" smtClean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s-ES" dirty="0">
                    <a:solidFill>
                      <a:schemeClr val="bg1"/>
                    </a:solidFill>
                  </a:rPr>
                  <a:t> </a:t>
                </a:r>
                <a:r>
                  <a:rPr lang="es-ES" dirty="0" smtClean="0">
                    <a:solidFill>
                      <a:schemeClr val="bg1"/>
                    </a:solidFill>
                  </a:rPr>
                  <a:t>    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s-CL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s-E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rad>
                  </m:oMath>
                </a14:m>
                <a:endParaRPr lang="es-ES" dirty="0" smtClean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s-ES" dirty="0" smtClean="0">
                    <a:solidFill>
                      <a:schemeClr val="bg1"/>
                    </a:solidFill>
                  </a:rPr>
                  <a:t>         =   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E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s-E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s-ES" dirty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s-ES" dirty="0">
                    <a:solidFill>
                      <a:schemeClr val="bg1"/>
                    </a:solidFill>
                  </a:rPr>
                  <a:t>			    </a:t>
                </a:r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93" y="435832"/>
                <a:ext cx="11464368" cy="4739182"/>
              </a:xfrm>
              <a:prstGeom prst="rect">
                <a:avLst/>
              </a:prstGeom>
              <a:blipFill>
                <a:blip r:embed="rId2"/>
                <a:stretch>
                  <a:fillRect l="-425" t="-5913" r="-4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lamada de nube 4"/>
          <p:cNvSpPr/>
          <p:nvPr/>
        </p:nvSpPr>
        <p:spPr>
          <a:xfrm>
            <a:off x="3365281" y="3805267"/>
            <a:ext cx="2232248" cy="792088"/>
          </a:xfrm>
          <a:prstGeom prst="cloudCallout">
            <a:avLst>
              <a:gd name="adj1" fmla="val -106634"/>
              <a:gd name="adj2" fmla="val -212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464811" y="4016645"/>
                <a:ext cx="1872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s-CL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811" y="4016645"/>
                <a:ext cx="187220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2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05468" y="379365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>
              <a:solidFill>
                <a:schemeClr val="bg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669349" y="494221"/>
                <a:ext cx="5947013" cy="44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ES" sz="2000" dirty="0" smtClean="0">
                    <a:solidFill>
                      <a:schemeClr val="bg1"/>
                    </a:solidFill>
                  </a:rPr>
                  <a:t>4.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</m:e>
                    </m:rad>
                    <m:r>
                      <a:rPr lang="es-E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rad>
                    <m:r>
                      <a:rPr lang="es-E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</m:e>
                    </m:rad>
                    <m:r>
                      <a:rPr lang="es-E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rad>
                    <m:r>
                      <a:rPr lang="es-E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E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rad>
                    <m:r>
                      <a:rPr lang="es-ES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rad>
                  </m:oMath>
                </a14:m>
                <a:endParaRPr lang="es-CL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49" y="494221"/>
                <a:ext cx="5947013" cy="440377"/>
              </a:xfrm>
              <a:prstGeom prst="rect">
                <a:avLst/>
              </a:prstGeom>
              <a:blipFill>
                <a:blip r:embed="rId2"/>
                <a:stretch>
                  <a:fillRect l="-1128" b="-236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669349" y="1947530"/>
                <a:ext cx="6909712" cy="465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000" dirty="0" smtClean="0">
                    <a:solidFill>
                      <a:schemeClr val="bg1"/>
                    </a:solidFill>
                  </a:rPr>
                  <a:t>5.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C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s-CL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sup>
                        </m:sSup>
                      </m:e>
                    </m:rad>
                  </m:oMath>
                </a14:m>
                <a:r>
                  <a:rPr lang="es-CL" sz="2000" dirty="0">
                    <a:solidFill>
                      <a:schemeClr val="bg1"/>
                    </a:solidFill>
                  </a:rPr>
                  <a:t> </a:t>
                </a:r>
                <a:r>
                  <a:rPr lang="es-CL" sz="2000" dirty="0" smtClean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CL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s-CL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18</m:t>
                            </m:r>
                          </m:sup>
                        </m:sSup>
                        <m:r>
                          <a:rPr lang="es-CL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0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18</m:t>
                            </m:r>
                          </m:sup>
                        </m:sSup>
                      </m:e>
                    </m:rad>
                    <m:r>
                      <a:rPr lang="es-E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ctrlP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ES" sz="20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ES" sz="2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E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ctrlP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s-ES" sz="20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ES" sz="20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ES" sz="2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ad>
                      <m:radPr>
                        <m:ctrlP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s-ES" sz="20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s-ES" sz="20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CL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49" y="1947530"/>
                <a:ext cx="6909712" cy="465064"/>
              </a:xfrm>
              <a:prstGeom prst="rect">
                <a:avLst/>
              </a:prstGeom>
              <a:blipFill>
                <a:blip r:embed="rId3"/>
                <a:stretch>
                  <a:fillRect l="-971" b="-1818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05140" y="4327913"/>
                <a:ext cx="11196811" cy="1397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2000" dirty="0">
                    <a:solidFill>
                      <a:schemeClr val="bg1"/>
                    </a:solidFill>
                  </a:rPr>
                  <a:t>Así: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a14:m>
                <a:endParaRPr lang="es-ES" sz="2000" dirty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s-ES" sz="2000" dirty="0">
                    <a:solidFill>
                      <a:schemeClr val="bg1"/>
                    </a:solidFill>
                  </a:rPr>
                  <a:t>Un raíz  cuya cantidad </a:t>
                </a:r>
                <a:r>
                  <a:rPr lang="es-ES" sz="2000" dirty="0" err="1">
                    <a:solidFill>
                      <a:schemeClr val="bg1"/>
                    </a:solidFill>
                  </a:rPr>
                  <a:t>subradical</a:t>
                </a:r>
                <a:r>
                  <a:rPr lang="es-ES" sz="2000" dirty="0">
                    <a:solidFill>
                      <a:schemeClr val="bg1"/>
                    </a:solidFill>
                  </a:rPr>
                  <a:t> esté compuesta por un factor numérico y uno literal se puede simplificar de la siguiente manera: </a:t>
                </a:r>
              </a:p>
              <a:p>
                <a:endParaRPr lang="es-E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40" y="4327913"/>
                <a:ext cx="11196811" cy="1397755"/>
              </a:xfrm>
              <a:prstGeom prst="rect">
                <a:avLst/>
              </a:prstGeom>
              <a:blipFill>
                <a:blip r:embed="rId4"/>
                <a:stretch>
                  <a:fillRect l="-544" r="-59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496" y="5567984"/>
            <a:ext cx="5223603" cy="4911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669349" y="2886929"/>
                <a:ext cx="4965590" cy="4433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000" dirty="0" smtClean="0">
                    <a:solidFill>
                      <a:schemeClr val="bg1"/>
                    </a:solidFill>
                  </a:rPr>
                  <a:t>6.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e>
                    </m:rad>
                  </m:oMath>
                </a14:m>
                <a:r>
                  <a:rPr lang="es-CL" sz="2000" dirty="0">
                    <a:solidFill>
                      <a:schemeClr val="bg1"/>
                    </a:solidFill>
                  </a:rPr>
                  <a:t> </a:t>
                </a:r>
                <a:r>
                  <a:rPr lang="es-CL" sz="2000" dirty="0" smtClean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CL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sup>
                        </m:sSup>
                        <m:r>
                          <a:rPr lang="es-E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E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</m:rad>
                    <m:r>
                      <a:rPr lang="es-E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14</m:t>
                            </m:r>
                          </m:sup>
                        </m:sSup>
                      </m:e>
                    </m:rad>
                    <m:r>
                      <a:rPr lang="es-E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s-E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s-CL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49" y="2886929"/>
                <a:ext cx="4965590" cy="443391"/>
              </a:xfrm>
              <a:prstGeom prst="rect">
                <a:avLst/>
              </a:prstGeom>
              <a:blipFill>
                <a:blip r:embed="rId6"/>
                <a:stretch>
                  <a:fillRect l="-1351" b="-25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69349" y="3840596"/>
                <a:ext cx="5033750" cy="44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000" dirty="0" smtClean="0">
                    <a:solidFill>
                      <a:schemeClr val="bg1"/>
                    </a:solidFill>
                  </a:rPr>
                  <a:t>7.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C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s-CL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p>
                      </m:e>
                    </m:rad>
                  </m:oMath>
                </a14:m>
                <a:r>
                  <a:rPr lang="es-CL" sz="2000" dirty="0" smtClean="0">
                    <a:solidFill>
                      <a:schemeClr val="bg1"/>
                    </a:solidFill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s-CL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s-CL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r>
                          <a:rPr lang="es-E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E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s-E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rad>
                    <m:r>
                      <a:rPr lang="es-E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s-E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E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ad>
                      <m:radPr>
                        <m:ctrl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s-E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s-E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s-CL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49" y="3840596"/>
                <a:ext cx="5033750" cy="440377"/>
              </a:xfrm>
              <a:prstGeom prst="rect">
                <a:avLst/>
              </a:prstGeom>
              <a:blipFill>
                <a:blip r:embed="rId7"/>
                <a:stretch>
                  <a:fillRect l="-1332" b="-236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3057097" y="1124266"/>
                <a:ext cx="2361063" cy="4546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CL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CL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s-E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sup>
                          </m:sSup>
                        </m:e>
                      </m:rad>
                      <m:r>
                        <a:rPr lang="es-E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f>
                            <m:fPr>
                              <m:ctrlPr>
                                <a:rPr lang="es-E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num>
                            <m:den>
                              <m:r>
                                <a:rPr lang="es-ES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E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es-E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s-CL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097" y="1124266"/>
                <a:ext cx="2361063" cy="4546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de flecha 10"/>
          <p:cNvCxnSpPr>
            <a:stCxn id="2" idx="2"/>
          </p:cNvCxnSpPr>
          <p:nvPr/>
        </p:nvCxnSpPr>
        <p:spPr>
          <a:xfrm flipH="1">
            <a:off x="3642855" y="934598"/>
            <a:ext cx="1" cy="189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294546" y="6232137"/>
                <a:ext cx="1053172" cy="347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rad>
                      <m:r>
                        <a:rPr lang="es-CL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CL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46" y="6232137"/>
                <a:ext cx="1053172" cy="347403"/>
              </a:xfrm>
              <a:prstGeom prst="rect">
                <a:avLst/>
              </a:prstGeom>
              <a:blipFill>
                <a:blip r:embed="rId9"/>
                <a:stretch>
                  <a:fillRect r="-1734" b="-877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786210" y="5112451"/>
                <a:ext cx="1053172" cy="347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rad>
                      <m:r>
                        <a:rPr lang="es-CL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CL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210" y="5112451"/>
                <a:ext cx="1053172" cy="347403"/>
              </a:xfrm>
              <a:prstGeom prst="rect">
                <a:avLst/>
              </a:prstGeom>
              <a:blipFill>
                <a:blip r:embed="rId10"/>
                <a:stretch>
                  <a:fillRect r="-1734" b="-701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7636484" y="5652017"/>
                <a:ext cx="1523687" cy="344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∙9</m:t>
                          </m:r>
                        </m:e>
                      </m:rad>
                      <m:r>
                        <a:rPr lang="es-CL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s-CL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CL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s-E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484" y="5652017"/>
                <a:ext cx="1523687" cy="344838"/>
              </a:xfrm>
              <a:prstGeom prst="rect">
                <a:avLst/>
              </a:prstGeom>
              <a:blipFill>
                <a:blip r:embed="rId11"/>
                <a:stretch>
                  <a:fillRect r="-1200" b="-877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7591093" y="6126253"/>
                <a:ext cx="1658531" cy="344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s-CL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s-CL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CL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E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  <m:rad>
                        <m:radPr>
                          <m:degHide m:val="on"/>
                          <m:ctrlPr>
                            <a:rPr lang="es-CL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s-C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93" y="6126253"/>
                <a:ext cx="1658531" cy="344838"/>
              </a:xfrm>
              <a:prstGeom prst="rect">
                <a:avLst/>
              </a:prstGeom>
              <a:blipFill>
                <a:blip r:embed="rId12"/>
                <a:stretch>
                  <a:fillRect r="-1471" b="-701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8120436" y="6487192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436" y="6487192"/>
                <a:ext cx="192360" cy="276999"/>
              </a:xfrm>
              <a:prstGeom prst="rect">
                <a:avLst/>
              </a:prstGeom>
              <a:blipFill>
                <a:blip r:embed="rId13"/>
                <a:stretch>
                  <a:fillRect l="-25000" r="-25000" b="-1087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3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556</TotalTime>
  <Words>94</Words>
  <Application>Microsoft Office PowerPoint</Application>
  <PresentationFormat>Panorámica</PresentationFormat>
  <Paragraphs>49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Algerian</vt:lpstr>
      <vt:lpstr>Arial</vt:lpstr>
      <vt:lpstr>Cambria Math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asus</cp:lastModifiedBy>
  <cp:revision>47</cp:revision>
  <dcterms:created xsi:type="dcterms:W3CDTF">2021-03-02T01:31:41Z</dcterms:created>
  <dcterms:modified xsi:type="dcterms:W3CDTF">2021-03-10T14:43:49Z</dcterms:modified>
</cp:coreProperties>
</file>