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399CF"/>
    <a:srgbClr val="00FF00"/>
    <a:srgbClr val="B8F977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00"/>
            </a:gs>
            <a:gs pos="100000">
              <a:srgbClr val="A6E0A6"/>
            </a:gs>
            <a:gs pos="0">
              <a:schemeClr val="accent4">
                <a:lumMod val="45000"/>
                <a:lumOff val="55000"/>
              </a:schemeClr>
            </a:gs>
            <a:gs pos="100000">
              <a:schemeClr val="accent6">
                <a:lumMod val="20000"/>
                <a:lumOff val="80000"/>
              </a:schemeClr>
            </a:gs>
            <a:gs pos="49000">
              <a:schemeClr val="accent4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31243" y="1654628"/>
            <a:ext cx="8361229" cy="1404737"/>
          </a:xfrm>
        </p:spPr>
        <p:txBody>
          <a:bodyPr/>
          <a:lstStyle/>
          <a:p>
            <a:r>
              <a:rPr lang="es-ES" sz="4800" b="1" dirty="0" smtClean="0"/>
              <a:t>Matemáticas</a:t>
            </a:r>
            <a:br>
              <a:rPr lang="es-ES" sz="4800" b="1" dirty="0" smtClean="0"/>
            </a:br>
            <a:r>
              <a:rPr lang="es-ES" sz="4800" b="1" dirty="0" smtClean="0"/>
              <a:t>8° básico</a:t>
            </a:r>
            <a:endParaRPr lang="es-CL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Clase 7 : “División en Z”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1043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1037230" y="395785"/>
            <a:ext cx="5459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Recordemos que significa dividir</a:t>
            </a:r>
            <a:endParaRPr lang="es-CL" sz="2400" b="1" dirty="0"/>
          </a:p>
        </p:txBody>
      </p:sp>
      <p:sp>
        <p:nvSpPr>
          <p:cNvPr id="11" name="Rectángulo 10"/>
          <p:cNvSpPr/>
          <p:nvPr/>
        </p:nvSpPr>
        <p:spPr>
          <a:xfrm>
            <a:off x="1037230" y="989062"/>
            <a:ext cx="8447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000" dirty="0" smtClean="0">
                <a:solidFill>
                  <a:srgbClr val="212529"/>
                </a:solidFill>
                <a:latin typeface="-apple-system"/>
              </a:rPr>
              <a:t>La división es la operación inversa a la multiplicación</a:t>
            </a:r>
            <a:endParaRPr lang="es-CL" sz="2000" dirty="0"/>
          </a:p>
        </p:txBody>
      </p:sp>
      <p:sp>
        <p:nvSpPr>
          <p:cNvPr id="12" name="Rectángulo 11"/>
          <p:cNvSpPr/>
          <p:nvPr/>
        </p:nvSpPr>
        <p:spPr>
          <a:xfrm>
            <a:off x="1378424" y="1607365"/>
            <a:ext cx="81067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212529"/>
                </a:solidFill>
                <a:latin typeface="-apple-system"/>
              </a:rPr>
              <a:t>Por </a:t>
            </a:r>
            <a:r>
              <a:rPr lang="es-ES" sz="2000" dirty="0">
                <a:latin typeface="-apple-system"/>
              </a:rPr>
              <a:t>ejemplo</a:t>
            </a:r>
            <a:r>
              <a:rPr lang="es-ES" sz="2000" dirty="0" smtClean="0">
                <a:solidFill>
                  <a:srgbClr val="212529"/>
                </a:solidFill>
                <a:latin typeface="-apple-system"/>
              </a:rPr>
              <a:t>:</a:t>
            </a:r>
          </a:p>
          <a:p>
            <a:endParaRPr lang="es-ES" sz="2000" dirty="0">
              <a:solidFill>
                <a:srgbClr val="212529"/>
              </a:solidFill>
              <a:latin typeface="-apple-system"/>
            </a:endParaRPr>
          </a:p>
          <a:p>
            <a:r>
              <a:rPr lang="es-ES" sz="2000" dirty="0" smtClean="0">
                <a:solidFill>
                  <a:srgbClr val="FF0000"/>
                </a:solidFill>
                <a:latin typeface="-apple-system"/>
              </a:rPr>
              <a:t>	6 : 3 = 2 </a:t>
            </a:r>
            <a:r>
              <a:rPr lang="es-ES" sz="2000" dirty="0">
                <a:solidFill>
                  <a:srgbClr val="212529"/>
                </a:solidFill>
                <a:latin typeface="-apple-system"/>
              </a:rPr>
              <a:t> </a:t>
            </a:r>
            <a:r>
              <a:rPr lang="es-ES" sz="2000" dirty="0" smtClean="0">
                <a:solidFill>
                  <a:srgbClr val="212529"/>
                </a:solidFill>
                <a:latin typeface="-apple-system"/>
              </a:rPr>
              <a:t>  porque  </a:t>
            </a:r>
            <a:r>
              <a:rPr lang="es-ES" sz="2000" dirty="0">
                <a:solidFill>
                  <a:srgbClr val="212529"/>
                </a:solidFill>
                <a:latin typeface="-apple-system"/>
              </a:rPr>
              <a:t> </a:t>
            </a:r>
            <a:r>
              <a:rPr lang="es-ES" sz="2000" dirty="0" smtClean="0">
                <a:solidFill>
                  <a:srgbClr val="212529"/>
                </a:solidFill>
                <a:latin typeface="-apple-system"/>
              </a:rPr>
              <a:t> </a:t>
            </a:r>
            <a:r>
              <a:rPr lang="es-ES" sz="2000" dirty="0" smtClean="0">
                <a:solidFill>
                  <a:srgbClr val="FF0000"/>
                </a:solidFill>
                <a:latin typeface="-apple-system"/>
              </a:rPr>
              <a:t>2 x 3 = 6</a:t>
            </a:r>
            <a:r>
              <a:rPr lang="es-ES" sz="2000" dirty="0" smtClean="0">
                <a:solidFill>
                  <a:srgbClr val="000000"/>
                </a:solidFill>
                <a:latin typeface="-apple-system"/>
              </a:rPr>
              <a:t>.</a:t>
            </a:r>
            <a:endParaRPr lang="es-ES" sz="2000" dirty="0">
              <a:solidFill>
                <a:srgbClr val="212529"/>
              </a:solidFill>
              <a:latin typeface="-apple-system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037230" y="291864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000" dirty="0" smtClean="0"/>
              <a:t>Siguiendo con la misma idea, ¿A qué equivale la siguiente división?</a:t>
            </a:r>
            <a:endParaRPr lang="es-CL" sz="2000" dirty="0"/>
          </a:p>
        </p:txBody>
      </p:sp>
      <p:sp>
        <p:nvSpPr>
          <p:cNvPr id="20" name="Rectángulo 19"/>
          <p:cNvSpPr/>
          <p:nvPr/>
        </p:nvSpPr>
        <p:spPr>
          <a:xfrm>
            <a:off x="1487605" y="3477190"/>
            <a:ext cx="14318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000" dirty="0"/>
              <a:t>(–54) : (–9)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3766782" y="3477190"/>
            <a:ext cx="84055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/>
              <a:t>Para ello, planteamos la pregunta: ¿qué número multiplicado por (–9) es igual a (–54)?</a:t>
            </a:r>
            <a:endParaRPr lang="es-CL" sz="2000" dirty="0"/>
          </a:p>
        </p:txBody>
      </p:sp>
      <p:sp>
        <p:nvSpPr>
          <p:cNvPr id="22" name="Rectángulo 21"/>
          <p:cNvSpPr/>
          <p:nvPr/>
        </p:nvSpPr>
        <p:spPr>
          <a:xfrm>
            <a:off x="3771661" y="4319730"/>
            <a:ext cx="55812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/>
              <a:t>Como 6 • (–9) = (–54), entonces (–54) : (–9) = 6.</a:t>
            </a:r>
            <a:endParaRPr lang="es-CL" sz="2000" dirty="0"/>
          </a:p>
        </p:txBody>
      </p:sp>
      <p:sp>
        <p:nvSpPr>
          <p:cNvPr id="23" name="Rectángulo 22"/>
          <p:cNvSpPr/>
          <p:nvPr/>
        </p:nvSpPr>
        <p:spPr>
          <a:xfrm>
            <a:off x="1487605" y="5250555"/>
            <a:ext cx="1126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000" dirty="0"/>
              <a:t>(–15) : 5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3766782" y="5250555"/>
            <a:ext cx="67147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Buscamos un número que multiplicado con 5 resulte (-15)</a:t>
            </a:r>
            <a:endParaRPr lang="es-CL" sz="2000" dirty="0"/>
          </a:p>
        </p:txBody>
      </p:sp>
      <p:sp>
        <p:nvSpPr>
          <p:cNvPr id="25" name="Rectángulo 24"/>
          <p:cNvSpPr/>
          <p:nvPr/>
        </p:nvSpPr>
        <p:spPr>
          <a:xfrm>
            <a:off x="3771661" y="5981325"/>
            <a:ext cx="54649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/>
              <a:t>Como </a:t>
            </a:r>
            <a:r>
              <a:rPr lang="es-ES" sz="2000" dirty="0" smtClean="0"/>
              <a:t>(-3) </a:t>
            </a:r>
            <a:r>
              <a:rPr lang="es-ES" sz="2000" dirty="0"/>
              <a:t>• </a:t>
            </a:r>
            <a:r>
              <a:rPr lang="es-ES" sz="2000" dirty="0" smtClean="0"/>
              <a:t>5 </a:t>
            </a:r>
            <a:r>
              <a:rPr lang="es-ES" sz="2000" dirty="0"/>
              <a:t>= </a:t>
            </a:r>
            <a:r>
              <a:rPr lang="es-ES" sz="2000" dirty="0" smtClean="0"/>
              <a:t>(–15), </a:t>
            </a:r>
            <a:r>
              <a:rPr lang="es-ES" sz="2000" dirty="0"/>
              <a:t>entonces </a:t>
            </a:r>
            <a:r>
              <a:rPr lang="es-ES" sz="2000" dirty="0" smtClean="0"/>
              <a:t>(–15) </a:t>
            </a:r>
            <a:r>
              <a:rPr lang="es-ES" sz="2000" dirty="0"/>
              <a:t>: </a:t>
            </a:r>
            <a:r>
              <a:rPr lang="es-ES" sz="2000" dirty="0" smtClean="0"/>
              <a:t>5 </a:t>
            </a:r>
            <a:r>
              <a:rPr lang="es-ES" sz="2000" dirty="0"/>
              <a:t>= </a:t>
            </a:r>
            <a:r>
              <a:rPr lang="es-ES" sz="2000" dirty="0" smtClean="0"/>
              <a:t>( -3).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55335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5161" y="317950"/>
            <a:ext cx="11076231" cy="331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6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32514" y="272960"/>
            <a:ext cx="6045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Resuelve las siguientes divisiones</a:t>
            </a:r>
            <a:endParaRPr lang="es-CL" sz="2400" b="1" dirty="0"/>
          </a:p>
        </p:txBody>
      </p:sp>
      <p:sp>
        <p:nvSpPr>
          <p:cNvPr id="15" name="Rectángulo 14"/>
          <p:cNvSpPr/>
          <p:nvPr/>
        </p:nvSpPr>
        <p:spPr>
          <a:xfrm>
            <a:off x="1028752" y="1169874"/>
            <a:ext cx="238398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lphaLcPeriod"/>
            </a:pPr>
            <a:r>
              <a:rPr lang="es-CL" sz="2000" dirty="0" smtClean="0"/>
              <a:t>4 </a:t>
            </a:r>
            <a:r>
              <a:rPr lang="es-CL" sz="2000" dirty="0"/>
              <a:t>: (–2</a:t>
            </a:r>
            <a:r>
              <a:rPr lang="es-CL" sz="2000" dirty="0" smtClean="0"/>
              <a:t>) =</a:t>
            </a:r>
            <a:r>
              <a:rPr lang="es-CL" sz="2000" dirty="0" smtClean="0">
                <a:solidFill>
                  <a:srgbClr val="FF0000"/>
                </a:solidFill>
              </a:rPr>
              <a:t> -2 </a:t>
            </a:r>
          </a:p>
          <a:p>
            <a:endParaRPr lang="es-CL" sz="2000" dirty="0" smtClean="0"/>
          </a:p>
          <a:p>
            <a:r>
              <a:rPr lang="es-CL" sz="2000" dirty="0" smtClean="0"/>
              <a:t>b.    (–</a:t>
            </a:r>
            <a:r>
              <a:rPr lang="es-CL" sz="2000" dirty="0"/>
              <a:t>12) : (–6</a:t>
            </a:r>
            <a:r>
              <a:rPr lang="es-CL" sz="2000" dirty="0" smtClean="0"/>
              <a:t>) = </a:t>
            </a:r>
            <a:r>
              <a:rPr lang="es-CL" sz="2000" dirty="0" smtClean="0">
                <a:solidFill>
                  <a:srgbClr val="FF0000"/>
                </a:solidFill>
              </a:rPr>
              <a:t>2</a:t>
            </a:r>
            <a:r>
              <a:rPr lang="es-CL" sz="2000" dirty="0" smtClean="0"/>
              <a:t> </a:t>
            </a:r>
          </a:p>
          <a:p>
            <a:endParaRPr lang="es-CL" sz="2000" dirty="0" smtClean="0"/>
          </a:p>
          <a:p>
            <a:r>
              <a:rPr lang="es-CL" sz="2000" dirty="0" smtClean="0"/>
              <a:t>c.    72 </a:t>
            </a:r>
            <a:r>
              <a:rPr lang="es-CL" sz="2000" dirty="0"/>
              <a:t>: (–36) </a:t>
            </a:r>
            <a:r>
              <a:rPr lang="es-CL" sz="2000" dirty="0" smtClean="0"/>
              <a:t>= </a:t>
            </a:r>
            <a:r>
              <a:rPr lang="es-CL" sz="2000" dirty="0" smtClean="0">
                <a:solidFill>
                  <a:srgbClr val="FF0000"/>
                </a:solidFill>
              </a:rPr>
              <a:t>-2</a:t>
            </a:r>
          </a:p>
          <a:p>
            <a:endParaRPr lang="es-CL" sz="2000" dirty="0" smtClean="0"/>
          </a:p>
          <a:p>
            <a:r>
              <a:rPr lang="es-CL" sz="2000" dirty="0" smtClean="0"/>
              <a:t>d.    (–</a:t>
            </a:r>
            <a:r>
              <a:rPr lang="es-CL" sz="2000" dirty="0"/>
              <a:t>45) : (–9</a:t>
            </a:r>
            <a:r>
              <a:rPr lang="es-CL" sz="2000" dirty="0" smtClean="0"/>
              <a:t>) = </a:t>
            </a:r>
            <a:r>
              <a:rPr lang="es-CL" sz="2000" dirty="0" smtClean="0">
                <a:solidFill>
                  <a:srgbClr val="FF0000"/>
                </a:solidFill>
              </a:rPr>
              <a:t>5</a:t>
            </a:r>
          </a:p>
          <a:p>
            <a:endParaRPr lang="es-CL" sz="2000" dirty="0" smtClean="0"/>
          </a:p>
          <a:p>
            <a:r>
              <a:rPr lang="es-CL" sz="2000" dirty="0" smtClean="0"/>
              <a:t>e.    (–</a:t>
            </a:r>
            <a:r>
              <a:rPr lang="es-CL" sz="2000" dirty="0"/>
              <a:t>120) : </a:t>
            </a:r>
            <a:r>
              <a:rPr lang="es-CL" sz="2000" dirty="0" smtClean="0"/>
              <a:t>60 = </a:t>
            </a:r>
            <a:r>
              <a:rPr lang="es-CL" sz="2000" dirty="0" smtClean="0">
                <a:solidFill>
                  <a:srgbClr val="FF0000"/>
                </a:solidFill>
              </a:rPr>
              <a:t>-2</a:t>
            </a:r>
          </a:p>
          <a:p>
            <a:r>
              <a:rPr lang="es-CL" sz="2000" dirty="0" smtClean="0"/>
              <a:t> </a:t>
            </a:r>
          </a:p>
          <a:p>
            <a:r>
              <a:rPr lang="es-CL" sz="2000" dirty="0" smtClean="0"/>
              <a:t>f.     4 </a:t>
            </a:r>
            <a:r>
              <a:rPr lang="es-CL" sz="2000" dirty="0"/>
              <a:t>: (–4) </a:t>
            </a:r>
            <a:r>
              <a:rPr lang="es-CL" sz="2000" dirty="0" smtClean="0"/>
              <a:t>= </a:t>
            </a:r>
            <a:r>
              <a:rPr lang="es-CL" sz="2000" dirty="0" smtClean="0">
                <a:solidFill>
                  <a:srgbClr val="FF0000"/>
                </a:solidFill>
              </a:rPr>
              <a:t>-1</a:t>
            </a:r>
          </a:p>
          <a:p>
            <a:endParaRPr lang="es-CL" sz="2000" dirty="0" smtClean="0"/>
          </a:p>
          <a:p>
            <a:r>
              <a:rPr lang="es-CL" sz="2000" dirty="0" smtClean="0"/>
              <a:t>g.    56 </a:t>
            </a:r>
            <a:r>
              <a:rPr lang="es-CL" sz="2000" dirty="0"/>
              <a:t>: (–8) </a:t>
            </a:r>
            <a:r>
              <a:rPr lang="es-CL" sz="2000" dirty="0" smtClean="0"/>
              <a:t>= </a:t>
            </a:r>
            <a:r>
              <a:rPr lang="es-CL" sz="2000" dirty="0" smtClean="0">
                <a:solidFill>
                  <a:srgbClr val="FF0000"/>
                </a:solidFill>
              </a:rPr>
              <a:t>-7</a:t>
            </a:r>
          </a:p>
          <a:p>
            <a:endParaRPr lang="es-CL" sz="2000" dirty="0" smtClean="0"/>
          </a:p>
          <a:p>
            <a:r>
              <a:rPr lang="es-CL" sz="2000" dirty="0" smtClean="0"/>
              <a:t>h.    0 </a:t>
            </a:r>
            <a:r>
              <a:rPr lang="es-CL" sz="2000" dirty="0"/>
              <a:t>: (–4</a:t>
            </a:r>
            <a:r>
              <a:rPr lang="es-CL" sz="2000" dirty="0" smtClean="0"/>
              <a:t>) = </a:t>
            </a:r>
            <a:r>
              <a:rPr lang="es-CL" sz="2000" dirty="0" smtClean="0">
                <a:solidFill>
                  <a:srgbClr val="FF0000"/>
                </a:solidFill>
              </a:rPr>
              <a:t>0</a:t>
            </a:r>
            <a:endParaRPr lang="es-C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215594" y="282770"/>
            <a:ext cx="2595454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romanLcPeriod"/>
            </a:pPr>
            <a:r>
              <a:rPr lang="es-CL" sz="2000" dirty="0" smtClean="0"/>
              <a:t>(–</a:t>
            </a:r>
            <a:r>
              <a:rPr lang="es-CL" sz="2000" dirty="0"/>
              <a:t>49) : (–7</a:t>
            </a:r>
            <a:r>
              <a:rPr lang="es-CL" sz="2000" dirty="0" smtClean="0"/>
              <a:t>) = </a:t>
            </a:r>
            <a:r>
              <a:rPr lang="es-CL" sz="2000" dirty="0" smtClean="0">
                <a:solidFill>
                  <a:srgbClr val="FF0000"/>
                </a:solidFill>
              </a:rPr>
              <a:t>7</a:t>
            </a:r>
          </a:p>
          <a:p>
            <a:r>
              <a:rPr lang="es-CL" sz="2000" dirty="0" smtClean="0"/>
              <a:t> </a:t>
            </a:r>
          </a:p>
          <a:p>
            <a:pPr marL="457200" indent="-457200">
              <a:buAutoNum type="alphaLcPeriod" startAt="10"/>
            </a:pPr>
            <a:r>
              <a:rPr lang="es-CL" sz="2000" dirty="0" smtClean="0"/>
              <a:t>81 </a:t>
            </a:r>
            <a:r>
              <a:rPr lang="es-CL" sz="2000" dirty="0"/>
              <a:t>: (–9) </a:t>
            </a:r>
            <a:r>
              <a:rPr lang="es-CL" sz="2000" dirty="0" smtClean="0"/>
              <a:t>= </a:t>
            </a:r>
            <a:r>
              <a:rPr lang="es-CL" sz="2000" dirty="0" smtClean="0">
                <a:solidFill>
                  <a:srgbClr val="FF0000"/>
                </a:solidFill>
              </a:rPr>
              <a:t>-9</a:t>
            </a:r>
          </a:p>
          <a:p>
            <a:endParaRPr lang="es-CL" sz="2000" dirty="0" smtClean="0"/>
          </a:p>
          <a:p>
            <a:pPr marL="457200" indent="-457200">
              <a:buAutoNum type="alphaLcPeriod" startAt="11"/>
            </a:pPr>
            <a:r>
              <a:rPr lang="es-CL" sz="2000" dirty="0" smtClean="0"/>
              <a:t>100 </a:t>
            </a:r>
            <a:r>
              <a:rPr lang="es-CL" sz="2000" dirty="0"/>
              <a:t>: (–100</a:t>
            </a:r>
            <a:r>
              <a:rPr lang="es-CL" sz="2000" dirty="0" smtClean="0"/>
              <a:t>) = </a:t>
            </a:r>
            <a:r>
              <a:rPr lang="es-CL" sz="2000" dirty="0" smtClean="0">
                <a:solidFill>
                  <a:srgbClr val="FF0000"/>
                </a:solidFill>
              </a:rPr>
              <a:t>-1</a:t>
            </a:r>
          </a:p>
          <a:p>
            <a:r>
              <a:rPr lang="es-CL" sz="2000" dirty="0" smtClean="0"/>
              <a:t> </a:t>
            </a:r>
          </a:p>
          <a:p>
            <a:r>
              <a:rPr lang="es-CL" sz="2000" dirty="0" smtClean="0"/>
              <a:t>l.	 </a:t>
            </a:r>
            <a:r>
              <a:rPr lang="es-CL" sz="2000" dirty="0"/>
              <a:t>(–144) : </a:t>
            </a:r>
            <a:r>
              <a:rPr lang="es-CL" sz="2000" dirty="0" smtClean="0"/>
              <a:t>12 = </a:t>
            </a:r>
            <a:r>
              <a:rPr lang="es-CL" sz="2000" dirty="0" smtClean="0">
                <a:solidFill>
                  <a:srgbClr val="FF0000"/>
                </a:solidFill>
              </a:rPr>
              <a:t>-12</a:t>
            </a:r>
            <a:endParaRPr lang="es-CL" sz="2000" dirty="0">
              <a:solidFill>
                <a:srgbClr val="FF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215594" y="2641811"/>
            <a:ext cx="791475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/>
              <a:t>Determina </a:t>
            </a:r>
            <a:r>
              <a:rPr lang="es-ES" sz="2000" b="1" dirty="0"/>
              <a:t>el término desconocido en cada caso</a:t>
            </a:r>
            <a:r>
              <a:rPr lang="es-ES" sz="2000" dirty="0"/>
              <a:t>. </a:t>
            </a:r>
          </a:p>
          <a:p>
            <a:endParaRPr lang="es-ES" sz="2000" dirty="0" smtClean="0"/>
          </a:p>
          <a:p>
            <a:pPr marL="342900" indent="-342900">
              <a:buAutoNum type="alphaLcPeriod"/>
            </a:pPr>
            <a:r>
              <a:rPr lang="es-ES" sz="2000" dirty="0" smtClean="0"/>
              <a:t>10 </a:t>
            </a:r>
            <a:r>
              <a:rPr lang="es-ES" sz="2000" dirty="0"/>
              <a:t>: ? = –2 </a:t>
            </a:r>
            <a:r>
              <a:rPr lang="es-ES" sz="2000" dirty="0" smtClean="0"/>
              <a:t>                      -2 x ? = 10   luego   </a:t>
            </a:r>
            <a:r>
              <a:rPr lang="es-ES" sz="2000" dirty="0" smtClean="0">
                <a:solidFill>
                  <a:srgbClr val="FF0000"/>
                </a:solidFill>
              </a:rPr>
              <a:t>? = -5</a:t>
            </a:r>
          </a:p>
          <a:p>
            <a:endParaRPr lang="es-ES" sz="2000" dirty="0" smtClean="0"/>
          </a:p>
          <a:p>
            <a:pPr marL="457200" indent="-457200">
              <a:buAutoNum type="alphaLcPeriod" startAt="2"/>
            </a:pPr>
            <a:r>
              <a:rPr lang="es-ES" sz="2000" dirty="0" smtClean="0"/>
              <a:t>? </a:t>
            </a:r>
            <a:r>
              <a:rPr lang="es-ES" sz="2000" dirty="0"/>
              <a:t>: (–4) = 300 </a:t>
            </a:r>
            <a:r>
              <a:rPr lang="es-ES" sz="2000" dirty="0" smtClean="0"/>
              <a:t>                 300 x (-4) = ?     Luego     </a:t>
            </a:r>
            <a:r>
              <a:rPr lang="es-ES" sz="2000" dirty="0" smtClean="0">
                <a:solidFill>
                  <a:srgbClr val="FF0000"/>
                </a:solidFill>
              </a:rPr>
              <a:t>? = -1200</a:t>
            </a:r>
          </a:p>
          <a:p>
            <a:endParaRPr lang="es-ES" sz="2000" dirty="0" smtClean="0"/>
          </a:p>
          <a:p>
            <a:pPr marL="457200" indent="-457200">
              <a:buAutoNum type="alphaLcPeriod" startAt="3"/>
            </a:pPr>
            <a:r>
              <a:rPr lang="es-ES" sz="2000" dirty="0" smtClean="0"/>
              <a:t>? </a:t>
            </a:r>
            <a:r>
              <a:rPr lang="es-ES" sz="2000" dirty="0"/>
              <a:t>: 3 = –</a:t>
            </a:r>
            <a:r>
              <a:rPr lang="es-ES" sz="2000" dirty="0" smtClean="0"/>
              <a:t>12                      -12 x 3 = ?          Luego      </a:t>
            </a:r>
            <a:r>
              <a:rPr lang="es-ES" sz="2000" dirty="0" smtClean="0">
                <a:solidFill>
                  <a:srgbClr val="FF0000"/>
                </a:solidFill>
              </a:rPr>
              <a:t>? = -36</a:t>
            </a:r>
          </a:p>
          <a:p>
            <a:endParaRPr lang="es-ES" sz="2000" dirty="0" smtClean="0"/>
          </a:p>
          <a:p>
            <a:r>
              <a:rPr lang="es-CL" sz="2000" dirty="0"/>
              <a:t>d. </a:t>
            </a:r>
            <a:r>
              <a:rPr lang="es-CL" sz="2000" dirty="0" smtClean="0"/>
              <a:t>	(–</a:t>
            </a:r>
            <a:r>
              <a:rPr lang="es-CL" sz="2000" dirty="0"/>
              <a:t>32) : ? = 1 </a:t>
            </a:r>
            <a:r>
              <a:rPr lang="es-CL" sz="2000" dirty="0" smtClean="0"/>
              <a:t>                     1 x ? = -32        luego      </a:t>
            </a:r>
            <a:r>
              <a:rPr lang="es-CL" sz="2000" dirty="0" smtClean="0">
                <a:solidFill>
                  <a:srgbClr val="FF0000"/>
                </a:solidFill>
              </a:rPr>
              <a:t>? = -32</a:t>
            </a:r>
          </a:p>
          <a:p>
            <a:endParaRPr lang="es-CL" sz="2000" dirty="0"/>
          </a:p>
          <a:p>
            <a:r>
              <a:rPr lang="es-CL" sz="2000" dirty="0" smtClean="0"/>
              <a:t>e</a:t>
            </a:r>
            <a:r>
              <a:rPr lang="es-CL" sz="2000" dirty="0"/>
              <a:t>. </a:t>
            </a:r>
            <a:r>
              <a:rPr lang="es-CL" sz="2000" dirty="0" smtClean="0"/>
              <a:t>	(–</a:t>
            </a:r>
            <a:r>
              <a:rPr lang="es-CL" sz="2000" dirty="0"/>
              <a:t>21) : ? = –1 </a:t>
            </a:r>
            <a:r>
              <a:rPr lang="es-CL" sz="2000" dirty="0" smtClean="0"/>
              <a:t>                 -1 x ? = -21         luego      </a:t>
            </a:r>
            <a:r>
              <a:rPr lang="es-CL" sz="2000" dirty="0" smtClean="0">
                <a:solidFill>
                  <a:srgbClr val="FF0000"/>
                </a:solidFill>
              </a:rPr>
              <a:t>? = 21</a:t>
            </a:r>
          </a:p>
          <a:p>
            <a:endParaRPr lang="es-CL" sz="2000" dirty="0"/>
          </a:p>
          <a:p>
            <a:r>
              <a:rPr lang="es-CL" sz="2000" dirty="0" smtClean="0"/>
              <a:t>f</a:t>
            </a:r>
            <a:r>
              <a:rPr lang="es-CL" sz="2000" dirty="0"/>
              <a:t>. </a:t>
            </a:r>
            <a:r>
              <a:rPr lang="es-CL" sz="2000" dirty="0" smtClean="0"/>
              <a:t>	? </a:t>
            </a:r>
            <a:r>
              <a:rPr lang="es-CL" sz="2000" dirty="0"/>
              <a:t>: 144 = </a:t>
            </a:r>
            <a:r>
              <a:rPr lang="es-CL" sz="2000" dirty="0" smtClean="0"/>
              <a:t>0                       0 x 144 = 0        luego     </a:t>
            </a:r>
            <a:r>
              <a:rPr lang="es-CL" sz="2000" dirty="0" smtClean="0">
                <a:solidFill>
                  <a:srgbClr val="FF0000"/>
                </a:solidFill>
              </a:rPr>
              <a:t>  ? = 0</a:t>
            </a:r>
            <a:endParaRPr lang="es-C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89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01003" y="532263"/>
            <a:ext cx="6291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En resumen</a:t>
            </a:r>
            <a:endParaRPr lang="es-CL" sz="2400" b="1" dirty="0"/>
          </a:p>
        </p:txBody>
      </p:sp>
      <p:pic>
        <p:nvPicPr>
          <p:cNvPr id="3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79" y="1703611"/>
            <a:ext cx="2797791" cy="3141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770" y="1703611"/>
            <a:ext cx="2665152" cy="3429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561" y="1703611"/>
            <a:ext cx="5715213" cy="327782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2797791" y="1015348"/>
            <a:ext cx="1665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Para la suma</a:t>
            </a:r>
            <a:endParaRPr lang="es-CL" sz="20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7218065" y="1015348"/>
            <a:ext cx="3944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Para la multiplicación y división</a:t>
            </a:r>
            <a:endParaRPr lang="es-CL" sz="2000" b="1" dirty="0"/>
          </a:p>
        </p:txBody>
      </p:sp>
      <p:cxnSp>
        <p:nvCxnSpPr>
          <p:cNvPr id="9" name="Conector recto 8"/>
          <p:cNvCxnSpPr/>
          <p:nvPr/>
        </p:nvCxnSpPr>
        <p:spPr>
          <a:xfrm>
            <a:off x="6186274" y="340789"/>
            <a:ext cx="13648" cy="622378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8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563</TotalTime>
  <Words>289</Words>
  <Application>Microsoft Office PowerPoint</Application>
  <PresentationFormat>Panorámica</PresentationFormat>
  <Paragraphs>53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-apple-system</vt:lpstr>
      <vt:lpstr>Franklin Gothic Book</vt:lpstr>
      <vt:lpstr>Wingdings</vt:lpstr>
      <vt:lpstr>Crop</vt:lpstr>
      <vt:lpstr>Matemáticas 8° básico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8° básico</dc:title>
  <dc:creator>asus</dc:creator>
  <cp:lastModifiedBy>asus</cp:lastModifiedBy>
  <cp:revision>54</cp:revision>
  <dcterms:created xsi:type="dcterms:W3CDTF">2021-03-03T19:45:42Z</dcterms:created>
  <dcterms:modified xsi:type="dcterms:W3CDTF">2021-03-12T01:34:14Z</dcterms:modified>
</cp:coreProperties>
</file>