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2" r:id="rId5"/>
    <p:sldId id="266" r:id="rId6"/>
    <p:sldId id="264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399CF"/>
    <a:srgbClr val="00FF00"/>
    <a:srgbClr val="B8F97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6" y="-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100000">
              <a:srgbClr val="A6E0A6"/>
            </a:gs>
            <a:gs pos="0">
              <a:schemeClr val="accent4">
                <a:lumMod val="45000"/>
                <a:lumOff val="55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49000">
              <a:schemeClr val="accent4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1243" y="1654628"/>
            <a:ext cx="8361229" cy="1404737"/>
          </a:xfrm>
        </p:spPr>
        <p:txBody>
          <a:bodyPr/>
          <a:lstStyle/>
          <a:p>
            <a:r>
              <a:rPr lang="es-ES" sz="4800" b="1" dirty="0" smtClean="0"/>
              <a:t>Matemáticas</a:t>
            </a:r>
            <a:br>
              <a:rPr lang="es-ES" sz="4800" b="1" dirty="0" smtClean="0"/>
            </a:br>
            <a:r>
              <a:rPr lang="es-ES" sz="4800" b="1" dirty="0" smtClean="0"/>
              <a:t>8° básico</a:t>
            </a:r>
            <a:endParaRPr lang="es-CL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Clase 8 y 9 : “Reforzar operatoria en Z”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04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1264997" y="432895"/>
                <a:ext cx="36263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/>
                  <a:t>c)     3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 (</a:t>
                </a:r>
                <a14:m>
                  <m:oMath xmlns:m="http://schemas.openxmlformats.org/officeDocument/2006/math">
                    <m:r>
                      <a:rPr lang="es-ES" sz="20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5) + 8 : 2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9 : 3 + 4</a:t>
                </a: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997" y="432895"/>
                <a:ext cx="3626314" cy="400110"/>
              </a:xfrm>
              <a:prstGeom prst="rect">
                <a:avLst/>
              </a:prstGeom>
              <a:blipFill>
                <a:blip r:embed="rId2"/>
                <a:stretch>
                  <a:fillRect l="-1852" t="-7576" r="-842" b="-25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6326246" y="463673"/>
                <a:ext cx="47369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/>
                  <a:t>d)       (2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10)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(</a:t>
                </a:r>
                <a:r>
                  <a:rPr lang="es-CL" sz="2000" dirty="0"/>
                  <a:t>6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3)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(- 8 - 2)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(- 9 - 7)</a:t>
                </a: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246" y="463673"/>
                <a:ext cx="4736938" cy="400110"/>
              </a:xfrm>
              <a:prstGeom prst="rect">
                <a:avLst/>
              </a:prstGeom>
              <a:blipFill>
                <a:blip r:embed="rId3"/>
                <a:stretch>
                  <a:fillRect l="-1416" t="-7576" r="-386" b="-25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51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30913" y="178774"/>
            <a:ext cx="6291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/>
              <a:t>DE LA CLASE ANTERIOR</a:t>
            </a:r>
            <a:endParaRPr lang="es-ES" sz="2400" b="1" u="sng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31" y="1261348"/>
            <a:ext cx="6724366" cy="496800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0006" y="1002041"/>
            <a:ext cx="3451534" cy="57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1614" y="330565"/>
            <a:ext cx="450384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s-CL" sz="2400" dirty="0" smtClean="0"/>
              <a:t>Resuelve </a:t>
            </a:r>
            <a:r>
              <a:rPr lang="es-CL" sz="2400" dirty="0"/>
              <a:t>la suma de </a:t>
            </a:r>
            <a:r>
              <a:rPr lang="es-CL" sz="2400" dirty="0" smtClean="0"/>
              <a:t>enteros. </a:t>
            </a:r>
          </a:p>
          <a:p>
            <a:endParaRPr lang="es-CL" sz="2400" dirty="0"/>
          </a:p>
          <a:p>
            <a:pPr marL="457200" indent="-457200">
              <a:buAutoNum type="alphaLcParenR"/>
            </a:pPr>
            <a:r>
              <a:rPr lang="es-CL" sz="2000" dirty="0" smtClean="0"/>
              <a:t>−</a:t>
            </a:r>
            <a:r>
              <a:rPr lang="es-CL" sz="2000" dirty="0"/>
              <a:t>5 + 12 = </a:t>
            </a:r>
            <a:r>
              <a:rPr lang="es-CL" sz="2000" dirty="0" smtClean="0">
                <a:solidFill>
                  <a:srgbClr val="FF0000"/>
                </a:solidFill>
              </a:rPr>
              <a:t>+7</a:t>
            </a:r>
          </a:p>
          <a:p>
            <a:endParaRPr lang="es-CL" sz="2000" dirty="0" smtClean="0"/>
          </a:p>
          <a:p>
            <a:r>
              <a:rPr lang="es-CL" sz="2000" dirty="0" smtClean="0"/>
              <a:t>b)    −</a:t>
            </a:r>
            <a:r>
              <a:rPr lang="es-CL" sz="2000" dirty="0"/>
              <a:t>18 + 7 = </a:t>
            </a:r>
            <a:r>
              <a:rPr lang="es-CL" sz="2000" dirty="0" smtClean="0">
                <a:solidFill>
                  <a:srgbClr val="FF0000"/>
                </a:solidFill>
              </a:rPr>
              <a:t>-11</a:t>
            </a:r>
          </a:p>
          <a:p>
            <a:endParaRPr lang="es-CL" sz="2000" dirty="0" smtClean="0"/>
          </a:p>
          <a:p>
            <a:r>
              <a:rPr lang="es-CL" sz="2000" dirty="0" smtClean="0"/>
              <a:t>c)     −</a:t>
            </a:r>
            <a:r>
              <a:rPr lang="es-CL" sz="2000" dirty="0"/>
              <a:t>9 + −9 = </a:t>
            </a:r>
            <a:r>
              <a:rPr lang="es-CL" sz="2000" dirty="0" smtClean="0">
                <a:solidFill>
                  <a:srgbClr val="FF0000"/>
                </a:solidFill>
              </a:rPr>
              <a:t>-18</a:t>
            </a:r>
          </a:p>
          <a:p>
            <a:endParaRPr lang="es-CL" sz="2000" dirty="0" smtClean="0"/>
          </a:p>
          <a:p>
            <a:r>
              <a:rPr lang="es-CL" sz="2000" dirty="0" smtClean="0"/>
              <a:t>d)       15 </a:t>
            </a:r>
            <a:r>
              <a:rPr lang="es-CL" sz="2000" dirty="0"/>
              <a:t>+ 9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24</a:t>
            </a:r>
            <a:r>
              <a:rPr lang="es-CL" sz="2000" dirty="0" smtClean="0"/>
              <a:t> </a:t>
            </a:r>
          </a:p>
          <a:p>
            <a:endParaRPr lang="es-ES" sz="2000" dirty="0" smtClean="0"/>
          </a:p>
          <a:p>
            <a:r>
              <a:rPr lang="es-CL" sz="2000" dirty="0" smtClean="0"/>
              <a:t>e)    -12 </a:t>
            </a:r>
            <a:r>
              <a:rPr lang="es-CL" sz="2000" dirty="0"/>
              <a:t>+ −7 = </a:t>
            </a:r>
            <a:r>
              <a:rPr lang="es-CL" sz="2000" dirty="0" smtClean="0">
                <a:solidFill>
                  <a:srgbClr val="FF0000"/>
                </a:solidFill>
              </a:rPr>
              <a:t>-19</a:t>
            </a:r>
          </a:p>
          <a:p>
            <a:endParaRPr lang="es-CL" sz="2000" dirty="0" smtClean="0"/>
          </a:p>
          <a:p>
            <a:r>
              <a:rPr lang="es-CL" sz="2000" dirty="0" smtClean="0"/>
              <a:t>f)       8 </a:t>
            </a:r>
            <a:r>
              <a:rPr lang="es-CL" sz="2000" dirty="0"/>
              <a:t>+ −4 = </a:t>
            </a:r>
            <a:r>
              <a:rPr lang="es-CL" sz="2000" dirty="0" smtClean="0">
                <a:solidFill>
                  <a:srgbClr val="FF0000"/>
                </a:solidFill>
              </a:rPr>
              <a:t>+4</a:t>
            </a:r>
          </a:p>
          <a:p>
            <a:endParaRPr lang="es-CL" sz="2000" dirty="0" smtClean="0"/>
          </a:p>
          <a:p>
            <a:pPr marL="457200" indent="-457200">
              <a:buAutoNum type="alphaLcParenR" startAt="7"/>
            </a:pPr>
            <a:r>
              <a:rPr lang="es-CL" sz="2000" dirty="0" smtClean="0"/>
              <a:t>−</a:t>
            </a:r>
            <a:r>
              <a:rPr lang="es-CL" sz="2000" dirty="0"/>
              <a:t>14 + −23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-37</a:t>
            </a:r>
          </a:p>
          <a:p>
            <a:endParaRPr lang="es-CL" sz="2000" dirty="0" smtClean="0"/>
          </a:p>
          <a:p>
            <a:r>
              <a:rPr lang="es-CL" sz="2000" dirty="0" smtClean="0"/>
              <a:t>h)     8 </a:t>
            </a:r>
            <a:r>
              <a:rPr lang="es-CL" sz="2000" dirty="0"/>
              <a:t>− </a:t>
            </a:r>
            <a:r>
              <a:rPr lang="es-CL" sz="2000" dirty="0" smtClean="0"/>
              <a:t>(−3) = </a:t>
            </a:r>
            <a:r>
              <a:rPr lang="es-CL" sz="2000" dirty="0"/>
              <a:t>8 </a:t>
            </a:r>
            <a:r>
              <a:rPr lang="es-CL" sz="2000" dirty="0" smtClean="0">
                <a:solidFill>
                  <a:srgbClr val="FF0000"/>
                </a:solidFill>
              </a:rPr>
              <a:t>+ 3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11</a:t>
            </a:r>
          </a:p>
          <a:p>
            <a:endParaRPr lang="es-CL" sz="2000" dirty="0" smtClean="0"/>
          </a:p>
          <a:p>
            <a:r>
              <a:rPr lang="es-ES" sz="2000" dirty="0" smtClean="0"/>
              <a:t>i)     </a:t>
            </a:r>
            <a:r>
              <a:rPr lang="es-CL" sz="2000" dirty="0" smtClean="0"/>
              <a:t>(−8) - </a:t>
            </a:r>
            <a:r>
              <a:rPr lang="es-CL" sz="2000" dirty="0"/>
              <a:t>2 = (−8) </a:t>
            </a:r>
            <a:r>
              <a:rPr lang="es-CL" sz="2000" dirty="0" smtClean="0">
                <a:solidFill>
                  <a:srgbClr val="FF0000"/>
                </a:solidFill>
              </a:rPr>
              <a:t>+ (-2) </a:t>
            </a:r>
            <a:r>
              <a:rPr lang="es-CL" sz="2000" dirty="0" smtClean="0"/>
              <a:t>=  </a:t>
            </a:r>
            <a:r>
              <a:rPr lang="es-CL" sz="2000" dirty="0" smtClean="0">
                <a:solidFill>
                  <a:srgbClr val="FF0000"/>
                </a:solidFill>
              </a:rPr>
              <a:t>-10</a:t>
            </a:r>
            <a:endParaRPr lang="es-ES" sz="2000" dirty="0">
              <a:solidFill>
                <a:srgbClr val="FF0000"/>
              </a:solidFill>
            </a:endParaRPr>
          </a:p>
          <a:p>
            <a:r>
              <a:rPr lang="es-CL" sz="2000" dirty="0" smtClean="0"/>
              <a:t> </a:t>
            </a:r>
          </a:p>
          <a:p>
            <a:endParaRPr lang="es-CL" sz="2000" dirty="0" smtClean="0"/>
          </a:p>
        </p:txBody>
      </p:sp>
    </p:spTree>
    <p:extLst>
      <p:ext uri="{BB962C8B-B14F-4D97-AF65-F5344CB8AC3E}">
        <p14:creationId xmlns:p14="http://schemas.microsoft.com/office/powerpoint/2010/main" val="9417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14482" y="321691"/>
            <a:ext cx="10504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2</a:t>
            </a:r>
            <a:r>
              <a:rPr lang="es-ES" sz="2400" dirty="0" smtClean="0"/>
              <a:t>.   Completa </a:t>
            </a:r>
            <a:r>
              <a:rPr lang="es-ES" sz="2400" dirty="0"/>
              <a:t>con el término que falta. Para ello, apóyate en la recta numérica</a:t>
            </a:r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570" y="932921"/>
            <a:ext cx="11287930" cy="1033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200149" y="2367643"/>
                <a:ext cx="27262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)    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E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(−1)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49" y="2367643"/>
                <a:ext cx="2726259" cy="307777"/>
              </a:xfrm>
              <a:prstGeom prst="rect">
                <a:avLst/>
              </a:prstGeom>
              <a:blipFill>
                <a:blip r:embed="rId4"/>
                <a:stretch>
                  <a:fillRect l="-895" r="-1566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295913" y="3156855"/>
                <a:ext cx="26193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2000" b="0" dirty="0" smtClean="0"/>
                  <a:t>b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   15 +</m:t>
                    </m:r>
                    <m:r>
                      <a:rPr lang="es-E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(−4)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      =11</m:t>
                    </m:r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13" y="3156855"/>
                <a:ext cx="2619307" cy="307777"/>
              </a:xfrm>
              <a:prstGeom prst="rect">
                <a:avLst/>
              </a:prstGeom>
              <a:blipFill>
                <a:blip r:embed="rId5"/>
                <a:stretch>
                  <a:fillRect l="-6061" t="-26000" r="-466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295913" y="3995054"/>
                <a:ext cx="29062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2000" b="0" dirty="0" smtClean="0"/>
                  <a:t>c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     </m:t>
                    </m:r>
                    <m:r>
                      <a:rPr lang="es-E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(−18)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 +  12    =−6</m:t>
                    </m:r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13" y="3995054"/>
                <a:ext cx="2906245" cy="307777"/>
              </a:xfrm>
              <a:prstGeom prst="rect">
                <a:avLst/>
              </a:prstGeom>
              <a:blipFill>
                <a:blip r:embed="rId6"/>
                <a:stretch>
                  <a:fillRect l="-5462" t="-25490" r="-210" b="-490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295913" y="4784266"/>
                <a:ext cx="28834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2000" b="0" dirty="0" smtClean="0"/>
                  <a:t>d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    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(−2)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     =−</m:t>
                    </m:r>
                  </m:oMath>
                </a14:m>
                <a:r>
                  <a:rPr lang="es-CL" sz="2000" dirty="0" smtClean="0"/>
                  <a:t>5</a:t>
                </a:r>
                <a:endParaRPr lang="es-CL" sz="20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13" y="4784266"/>
                <a:ext cx="2883482" cy="307777"/>
              </a:xfrm>
              <a:prstGeom prst="rect">
                <a:avLst/>
              </a:prstGeom>
              <a:blipFill>
                <a:blip r:embed="rId7"/>
                <a:stretch>
                  <a:fillRect l="-5497" t="-26000" r="-2537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1295913" y="5524491"/>
                <a:ext cx="29636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2000" dirty="0" smtClean="0"/>
                  <a:t>e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    </m:t>
                    </m:r>
                    <m:r>
                      <a:rPr lang="es-E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(−6)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  (−4)=−</m:t>
                    </m:r>
                  </m:oMath>
                </a14:m>
                <a:r>
                  <a:rPr lang="es-CL" sz="2000" dirty="0" smtClean="0"/>
                  <a:t>10</a:t>
                </a:r>
                <a:endParaRPr lang="es-CL" sz="20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13" y="5524491"/>
                <a:ext cx="2963696" cy="307777"/>
              </a:xfrm>
              <a:prstGeom prst="rect">
                <a:avLst/>
              </a:prstGeom>
              <a:blipFill>
                <a:blip r:embed="rId8"/>
                <a:stretch>
                  <a:fillRect l="-5350" t="-25490" r="-823" b="-490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295913" y="6304299"/>
                <a:ext cx="25605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2000" b="0" dirty="0" smtClean="0"/>
                  <a:t>f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    </m:t>
                    </m:r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      =</m:t>
                    </m:r>
                  </m:oMath>
                </a14:m>
                <a:r>
                  <a:rPr lang="es-CL" sz="2000" dirty="0" smtClean="0"/>
                  <a:t> 0</a:t>
                </a:r>
                <a:endParaRPr lang="es-CL" sz="20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13" y="6304299"/>
                <a:ext cx="2560573" cy="307777"/>
              </a:xfrm>
              <a:prstGeom prst="rect">
                <a:avLst/>
              </a:prstGeom>
              <a:blipFill>
                <a:blip r:embed="rId9"/>
                <a:stretch>
                  <a:fillRect l="-6190" t="-25490" r="-2857" b="-490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7105" y="245660"/>
            <a:ext cx="836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3.  Resolver las siguientes restas de enteros</a:t>
            </a:r>
            <a:endParaRPr lang="es-CL" sz="2400" dirty="0"/>
          </a:p>
        </p:txBody>
      </p:sp>
      <p:sp>
        <p:nvSpPr>
          <p:cNvPr id="3" name="Rectángulo 2"/>
          <p:cNvSpPr/>
          <p:nvPr/>
        </p:nvSpPr>
        <p:spPr>
          <a:xfrm>
            <a:off x="1357012" y="1019749"/>
            <a:ext cx="37608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pt-BR" sz="2000" dirty="0" smtClean="0"/>
              <a:t>10 </a:t>
            </a:r>
            <a:r>
              <a:rPr lang="pt-BR" sz="2000" dirty="0"/>
              <a:t>– 6 = 10 </a:t>
            </a:r>
            <a:r>
              <a:rPr lang="pt-BR" sz="2000" dirty="0" smtClean="0">
                <a:solidFill>
                  <a:srgbClr val="FF0000"/>
                </a:solidFill>
              </a:rPr>
              <a:t>+ (-6) </a:t>
            </a:r>
            <a:r>
              <a:rPr lang="pt-BR" sz="2000" dirty="0" smtClean="0"/>
              <a:t>= </a:t>
            </a:r>
            <a:r>
              <a:rPr lang="pt-BR" sz="2000" dirty="0" smtClean="0">
                <a:solidFill>
                  <a:srgbClr val="FF0000"/>
                </a:solidFill>
              </a:rPr>
              <a:t>4</a:t>
            </a:r>
            <a:r>
              <a:rPr lang="pt-BR" sz="2000" dirty="0" smtClean="0"/>
              <a:t> </a:t>
            </a:r>
          </a:p>
          <a:p>
            <a:endParaRPr lang="pt-BR" sz="2000" dirty="0" smtClean="0"/>
          </a:p>
          <a:p>
            <a:r>
              <a:rPr lang="pt-BR" sz="2000" dirty="0" smtClean="0"/>
              <a:t>b</a:t>
            </a:r>
            <a:r>
              <a:rPr lang="pt-BR" sz="2000" dirty="0"/>
              <a:t>) 5 – 9 = 5 </a:t>
            </a:r>
            <a:r>
              <a:rPr lang="pt-BR" sz="2000" dirty="0" smtClean="0">
                <a:solidFill>
                  <a:srgbClr val="FF0000"/>
                </a:solidFill>
              </a:rPr>
              <a:t>+ (-9)</a:t>
            </a:r>
            <a:r>
              <a:rPr lang="pt-BR" sz="2000" dirty="0" smtClean="0"/>
              <a:t> =  </a:t>
            </a:r>
            <a:r>
              <a:rPr lang="pt-BR" sz="2000" dirty="0" smtClean="0">
                <a:solidFill>
                  <a:srgbClr val="FF0000"/>
                </a:solidFill>
              </a:rPr>
              <a:t>-4</a:t>
            </a:r>
          </a:p>
          <a:p>
            <a:endParaRPr lang="pt-BR" sz="2000" dirty="0" smtClean="0"/>
          </a:p>
          <a:p>
            <a:r>
              <a:rPr lang="pt-BR" sz="2000" dirty="0" smtClean="0"/>
              <a:t>c</a:t>
            </a:r>
            <a:r>
              <a:rPr lang="pt-BR" sz="2000" dirty="0"/>
              <a:t>) 6 – -3 = 6 </a:t>
            </a:r>
            <a:r>
              <a:rPr lang="pt-BR" sz="2000" dirty="0" smtClean="0">
                <a:solidFill>
                  <a:srgbClr val="FF0000"/>
                </a:solidFill>
              </a:rPr>
              <a:t>+ 3</a:t>
            </a:r>
            <a:r>
              <a:rPr lang="pt-BR" sz="2000" dirty="0" smtClean="0"/>
              <a:t> = </a:t>
            </a:r>
            <a:r>
              <a:rPr lang="pt-BR" sz="2000" dirty="0" smtClean="0">
                <a:solidFill>
                  <a:srgbClr val="FF0000"/>
                </a:solidFill>
              </a:rPr>
              <a:t>9</a:t>
            </a:r>
          </a:p>
          <a:p>
            <a:endParaRPr lang="pt-BR" sz="2000" dirty="0" smtClean="0"/>
          </a:p>
          <a:p>
            <a:r>
              <a:rPr lang="pt-BR" sz="2000" dirty="0" smtClean="0"/>
              <a:t>d</a:t>
            </a:r>
            <a:r>
              <a:rPr lang="pt-BR" sz="2000" dirty="0"/>
              <a:t>) -4 – -7 = -4 </a:t>
            </a:r>
            <a:r>
              <a:rPr lang="pt-BR" sz="2000" dirty="0" smtClean="0">
                <a:solidFill>
                  <a:srgbClr val="FF0000"/>
                </a:solidFill>
              </a:rPr>
              <a:t>+ 7</a:t>
            </a:r>
            <a:r>
              <a:rPr lang="pt-BR" sz="2000" dirty="0" smtClean="0"/>
              <a:t> = </a:t>
            </a:r>
            <a:r>
              <a:rPr lang="pt-BR" sz="2000" dirty="0" smtClean="0">
                <a:solidFill>
                  <a:srgbClr val="FF0000"/>
                </a:solidFill>
              </a:rPr>
              <a:t>3</a:t>
            </a:r>
          </a:p>
          <a:p>
            <a:endParaRPr lang="pt-BR" sz="2000" dirty="0" smtClean="0"/>
          </a:p>
          <a:p>
            <a:r>
              <a:rPr lang="pt-BR" sz="2000" dirty="0"/>
              <a:t>e) -5 – 4 = -5 </a:t>
            </a:r>
            <a:r>
              <a:rPr lang="pt-BR" sz="2000" dirty="0" smtClean="0">
                <a:solidFill>
                  <a:srgbClr val="FF0000"/>
                </a:solidFill>
              </a:rPr>
              <a:t>+ (-4)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>
                <a:solidFill>
                  <a:srgbClr val="FF0000"/>
                </a:solidFill>
              </a:rPr>
              <a:t>-</a:t>
            </a:r>
            <a:r>
              <a:rPr lang="pt-BR" sz="2000" dirty="0" smtClean="0">
                <a:solidFill>
                  <a:srgbClr val="FF0000"/>
                </a:solidFill>
              </a:rPr>
              <a:t>9</a:t>
            </a:r>
          </a:p>
          <a:p>
            <a:r>
              <a:rPr lang="pt-BR" sz="2000" dirty="0" smtClean="0"/>
              <a:t> </a:t>
            </a:r>
          </a:p>
          <a:p>
            <a:r>
              <a:rPr lang="pt-BR" sz="2000" dirty="0" smtClean="0"/>
              <a:t>f</a:t>
            </a:r>
            <a:r>
              <a:rPr lang="pt-BR" sz="2000" dirty="0"/>
              <a:t>) 5 – 8 = 5 </a:t>
            </a:r>
            <a:r>
              <a:rPr lang="pt-BR" sz="2000" dirty="0" smtClean="0">
                <a:solidFill>
                  <a:srgbClr val="FF0000"/>
                </a:solidFill>
              </a:rPr>
              <a:t>+ (-8) </a:t>
            </a:r>
            <a:r>
              <a:rPr lang="pt-BR" sz="2000" dirty="0"/>
              <a:t>= </a:t>
            </a:r>
            <a:r>
              <a:rPr lang="pt-BR" sz="2000" dirty="0" smtClean="0">
                <a:solidFill>
                  <a:srgbClr val="FF0000"/>
                </a:solidFill>
              </a:rPr>
              <a:t>-3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g</a:t>
            </a:r>
            <a:r>
              <a:rPr lang="pt-BR" sz="2000" dirty="0"/>
              <a:t>) 2 – -9 = 2 </a:t>
            </a:r>
            <a:r>
              <a:rPr lang="pt-BR" sz="2000" dirty="0" smtClean="0">
                <a:solidFill>
                  <a:srgbClr val="FF0000"/>
                </a:solidFill>
              </a:rPr>
              <a:t>+ 9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smtClean="0">
                <a:solidFill>
                  <a:srgbClr val="FF0000"/>
                </a:solidFill>
              </a:rPr>
              <a:t>11</a:t>
            </a:r>
          </a:p>
          <a:p>
            <a:endParaRPr lang="pt-BR" sz="2000" dirty="0" smtClean="0"/>
          </a:p>
          <a:p>
            <a:r>
              <a:rPr lang="pt-BR" sz="2000" dirty="0" smtClean="0"/>
              <a:t>h</a:t>
            </a:r>
            <a:r>
              <a:rPr lang="pt-BR" sz="2000" dirty="0"/>
              <a:t>) -6 – -12 = -6 </a:t>
            </a:r>
            <a:r>
              <a:rPr lang="pt-BR" sz="2000" dirty="0" smtClean="0">
                <a:solidFill>
                  <a:srgbClr val="FF0000"/>
                </a:solidFill>
              </a:rPr>
              <a:t>+ 12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smtClean="0">
                <a:solidFill>
                  <a:srgbClr val="FF0000"/>
                </a:solidFill>
              </a:rPr>
              <a:t>6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9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37564" y="948690"/>
            <a:ext cx="95352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a).  7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 – 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 =  	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			 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  – 6 – 3 + 8 + 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– 17 =  </a:t>
            </a:r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(-3)								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 </a:t>
            </a: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(-3)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+ 8 + 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(-17)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7 +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(-7)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					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6 + (-3) + </a:t>
            </a:r>
            <a:r>
              <a:rPr lang="es-C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+ (-17</a:t>
            </a:r>
            <a:r>
              <a:rPr lang="es-C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+ 8</a:t>
            </a:r>
          </a:p>
          <a:p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												</a:t>
            </a:r>
            <a:r>
              <a:rPr lang="es-E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-31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   8</a:t>
            </a:r>
            <a:endParaRPr lang="es-E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				 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- 23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E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– 3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8) – 4  =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d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7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9 )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11) – 13 + 1 =  </a:t>
            </a:r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(-4)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			    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9 )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11)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(-13)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-15								</a:t>
            </a:r>
            <a:r>
              <a:rPr lang="es-E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C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9 ) + (</a:t>
            </a:r>
            <a:r>
              <a:rPr lang="es-C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11) + (-13)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+ 7 + 1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es-E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-33            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  8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				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- 25</a:t>
            </a:r>
          </a:p>
          <a:p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											</a:t>
            </a:r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10 –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19) 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29)  =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f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– 15 – 10 – 25 – 50 + 100 = </a:t>
            </a:r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10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			      –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(-10) + (-25)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(-50)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 </a:t>
            </a:r>
            <a:endParaRPr lang="es-E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+ (</a:t>
            </a:r>
            <a:r>
              <a:rPr lang="es-C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19)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				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15 + (-10) + (-25) + (-50)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 </a:t>
            </a:r>
            <a:endParaRPr lang="es-ES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s-E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 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								</a:t>
            </a:r>
            <a:r>
              <a:rPr lang="es-C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-100              </a:t>
            </a:r>
            <a:r>
              <a:rPr lang="es-C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+ 100</a:t>
            </a:r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													0</a:t>
            </a:r>
            <a:endParaRPr lang="es-ES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87105" y="245660"/>
            <a:ext cx="836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4</a:t>
            </a:r>
            <a:r>
              <a:rPr lang="es-ES" sz="2400" dirty="0" smtClean="0"/>
              <a:t>.  Resolver las siguientes operaciones combinadas de enteros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8122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7314" y="302359"/>
            <a:ext cx="92486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g).  5 -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8) – 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+ 1 = 						h)   7 – 5 + 8 + 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–7 =  </a:t>
            </a:r>
          </a:p>
          <a:p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5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(-3)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							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+(-5)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+ 8 + </a:t>
            </a:r>
            <a:r>
              <a:rPr lang="es-CL" sz="20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+(–7)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5 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s-C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es-C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(-3)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  </a:t>
            </a:r>
            <a:r>
              <a:rPr lang="es-C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+ 8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+(-5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CL" sz="20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CL" sz="20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+(–7) 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(-3)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s-C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(-17)</a:t>
            </a: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											-2</a:t>
            </a:r>
            <a:endParaRPr lang="es-ES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).  – 5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 11) – 9+ 2  = 				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	j)  6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 3)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1) –3 + 1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</a:p>
          <a:p>
            <a:endParaRPr lang="es-ES" sz="2000" dirty="0">
              <a:latin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</a:rPr>
              <a:t>	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 – 5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 11)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+(–9)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2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		   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6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 3) + (</a:t>
            </a:r>
            <a:r>
              <a:rPr lang="es-CL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1) </a:t>
            </a:r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+(–3)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+ 1 </a:t>
            </a:r>
            <a:endParaRPr lang="es-ES" sz="2000" dirty="0" smtClean="0">
              <a:latin typeface="Arial" panose="020B0604020202020204" pitchFamily="34" charset="0"/>
            </a:endParaRPr>
          </a:p>
          <a:p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C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+ (</a:t>
            </a:r>
            <a:r>
              <a:rPr lang="es-C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11) +(–9)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						   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s-C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3) + (</a:t>
            </a:r>
            <a:r>
              <a:rPr lang="es-C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s-C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1) +(–3) </a:t>
            </a:r>
            <a:r>
              <a:rPr lang="es-CL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lang="es-CL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1+6</a:t>
            </a:r>
            <a:endParaRPr lang="es-ES" sz="2000" dirty="0">
              <a:latin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</a:rPr>
              <a:t>			</a:t>
            </a:r>
            <a:r>
              <a:rPr lang="es-ES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-25         </a:t>
            </a:r>
            <a:r>
              <a:rPr lang="es-ES" sz="2000" dirty="0" smtClean="0">
                <a:latin typeface="Arial" panose="020B0604020202020204" pitchFamily="34" charset="0"/>
              </a:rPr>
              <a:t>+ 2 							</a:t>
            </a:r>
            <a:r>
              <a:rPr lang="es-ES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-7              </a:t>
            </a:r>
            <a:r>
              <a:rPr lang="es-ES" sz="2000" dirty="0" smtClean="0">
                <a:latin typeface="Arial" panose="020B0604020202020204" pitchFamily="34" charset="0"/>
              </a:rPr>
              <a:t>+   7</a:t>
            </a:r>
            <a:endParaRPr lang="es-ES" sz="2000" dirty="0" smtClean="0">
              <a:latin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</a:rPr>
              <a:t>				</a:t>
            </a:r>
            <a:r>
              <a:rPr lang="es-E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-23											0</a:t>
            </a:r>
            <a:endParaRPr lang="es-ES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s-ES" sz="2000" dirty="0" smtClean="0">
              <a:latin typeface="Arial" panose="020B0604020202020204" pitchFamily="34" charset="0"/>
            </a:endParaRPr>
          </a:p>
          <a:p>
            <a:pPr marL="342900" indent="-342900">
              <a:buAutoNum type="alphaLcParenR" startAt="11"/>
            </a:pPr>
            <a:r>
              <a:rPr lang="pt-BR" sz="2000" dirty="0" smtClean="0"/>
              <a:t>35 </a:t>
            </a:r>
            <a:r>
              <a:rPr lang="pt-BR" sz="2000" dirty="0"/>
              <a:t>– 42 + -12 + 24 – - 7 – 2 = </a:t>
            </a:r>
            <a:r>
              <a:rPr lang="pt-BR" sz="2000" dirty="0" smtClean="0"/>
              <a:t>			l) </a:t>
            </a:r>
            <a:r>
              <a:rPr lang="pt-BR" sz="2000" dirty="0"/>
              <a:t>0 – 9 + -16 + 25 – -4 </a:t>
            </a:r>
            <a:r>
              <a:rPr lang="pt-BR" sz="2000" dirty="0" smtClean="0"/>
              <a:t>=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01339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7105" y="245660"/>
            <a:ext cx="921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5.  Resolver las siguientes multiplicaciones y divisiones de enteros</a:t>
            </a:r>
            <a:endParaRPr lang="es-CL" sz="2400" dirty="0"/>
          </a:p>
        </p:txBody>
      </p:sp>
      <p:sp>
        <p:nvSpPr>
          <p:cNvPr id="4" name="Rectángulo 3"/>
          <p:cNvSpPr/>
          <p:nvPr/>
        </p:nvSpPr>
        <p:spPr>
          <a:xfrm>
            <a:off x="1341472" y="855976"/>
            <a:ext cx="2263761" cy="594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pt-BR" sz="2000" dirty="0" smtClean="0"/>
              <a:t>(- </a:t>
            </a:r>
            <a:r>
              <a:rPr lang="pt-BR" sz="2000" dirty="0"/>
              <a:t>8) · (- 3) = </a:t>
            </a:r>
            <a:endParaRPr lang="pt-BR" sz="2000" dirty="0" smtClean="0"/>
          </a:p>
          <a:p>
            <a:endParaRPr lang="pt-BR" sz="2000" dirty="0" smtClean="0"/>
          </a:p>
          <a:p>
            <a:pPr marL="457200" indent="-457200">
              <a:buAutoNum type="alphaLcParenR" startAt="2"/>
            </a:pPr>
            <a:r>
              <a:rPr lang="pt-BR" sz="2000" dirty="0" smtClean="0"/>
              <a:t>(+ </a:t>
            </a:r>
            <a:r>
              <a:rPr lang="pt-BR" sz="2000" dirty="0"/>
              <a:t>12) · (+ 2) = </a:t>
            </a:r>
            <a:endParaRPr lang="pt-BR" sz="2000" dirty="0" smtClean="0"/>
          </a:p>
          <a:p>
            <a:endParaRPr lang="pt-BR" sz="2000" dirty="0" smtClean="0"/>
          </a:p>
          <a:p>
            <a:pPr marL="457200" indent="-457200">
              <a:buAutoNum type="alphaLcParenR" startAt="3"/>
            </a:pPr>
            <a:r>
              <a:rPr lang="pt-BR" sz="2000" dirty="0" smtClean="0"/>
              <a:t>(- </a:t>
            </a:r>
            <a:r>
              <a:rPr lang="pt-BR" sz="2000" dirty="0"/>
              <a:t>7) · (+ 4) = </a:t>
            </a:r>
            <a:endParaRPr lang="pt-BR" sz="2000" dirty="0" smtClean="0"/>
          </a:p>
          <a:p>
            <a:endParaRPr lang="pt-BR" sz="2000" dirty="0" smtClean="0"/>
          </a:p>
          <a:p>
            <a:pPr marL="457200" indent="-457200">
              <a:buAutoNum type="alphaLcParenR" startAt="4"/>
            </a:pPr>
            <a:r>
              <a:rPr lang="es-CL" sz="2000" dirty="0" smtClean="0"/>
              <a:t>(+ </a:t>
            </a:r>
            <a:r>
              <a:rPr lang="es-CL" sz="2000" dirty="0"/>
              <a:t>13) · (- 3) = </a:t>
            </a:r>
            <a:endParaRPr lang="es-CL" sz="2000" dirty="0" smtClean="0"/>
          </a:p>
          <a:p>
            <a:endParaRPr lang="es-CL" sz="2000" dirty="0" smtClean="0"/>
          </a:p>
          <a:p>
            <a:pPr marL="457200" indent="-457200">
              <a:buAutoNum type="alphaLcParenR" startAt="5"/>
            </a:pPr>
            <a:r>
              <a:rPr lang="es-CL" sz="2000" dirty="0" smtClean="0"/>
              <a:t>(- </a:t>
            </a:r>
            <a:r>
              <a:rPr lang="es-CL" sz="2000" dirty="0"/>
              <a:t>25) · (- 5) = </a:t>
            </a:r>
            <a:endParaRPr lang="es-CL" sz="2000" dirty="0" smtClean="0"/>
          </a:p>
          <a:p>
            <a:endParaRPr lang="es-CL" sz="2000" dirty="0" smtClean="0"/>
          </a:p>
          <a:p>
            <a:pPr marL="457200" indent="-457200">
              <a:buAutoNum type="alphaLcParenR" startAt="6"/>
            </a:pPr>
            <a:r>
              <a:rPr lang="pt-BR" sz="2000" dirty="0" smtClean="0"/>
              <a:t>(- </a:t>
            </a:r>
            <a:r>
              <a:rPr lang="pt-BR" sz="2000" dirty="0"/>
              <a:t>21) : (- 7) = </a:t>
            </a:r>
            <a:endParaRPr lang="pt-BR" sz="2000" dirty="0" smtClean="0"/>
          </a:p>
          <a:p>
            <a:endParaRPr lang="pt-BR" sz="2000" dirty="0" smtClean="0"/>
          </a:p>
          <a:p>
            <a:pPr marL="457200" indent="-457200">
              <a:buAutoNum type="alphaLcParenR" startAt="7"/>
            </a:pPr>
            <a:r>
              <a:rPr lang="pt-BR" sz="2000" dirty="0" smtClean="0"/>
              <a:t>(+</a:t>
            </a:r>
            <a:r>
              <a:rPr lang="pt-BR" sz="2000" dirty="0"/>
              <a:t>15) : (+3) = </a:t>
            </a:r>
            <a:endParaRPr lang="pt-BR" sz="2000" dirty="0" smtClean="0"/>
          </a:p>
          <a:p>
            <a:endParaRPr lang="pt-BR" sz="2000" dirty="0" smtClean="0"/>
          </a:p>
          <a:p>
            <a:pPr marL="457200" indent="-457200">
              <a:buAutoNum type="alphaLcParenR" startAt="8"/>
            </a:pPr>
            <a:r>
              <a:rPr lang="pt-BR" sz="2000" dirty="0" smtClean="0"/>
              <a:t>(- </a:t>
            </a:r>
            <a:r>
              <a:rPr lang="pt-BR" sz="2000" dirty="0"/>
              <a:t>18 ) : (+ 3) </a:t>
            </a:r>
            <a:r>
              <a:rPr lang="pt-BR" sz="2000" dirty="0" smtClean="0"/>
              <a:t>=</a:t>
            </a:r>
          </a:p>
          <a:p>
            <a:endParaRPr lang="pt-BR" sz="2000" dirty="0" smtClean="0"/>
          </a:p>
          <a:p>
            <a:pPr marL="514350" indent="-514350">
              <a:buAutoNum type="romanLcParenR"/>
            </a:pPr>
            <a:r>
              <a:rPr lang="es-CL" sz="2000" dirty="0" smtClean="0"/>
              <a:t>(+ </a:t>
            </a:r>
            <a:r>
              <a:rPr lang="es-CL" sz="2000" dirty="0"/>
              <a:t>63) : (- 9) </a:t>
            </a:r>
            <a:r>
              <a:rPr lang="es-CL" sz="2000" dirty="0" smtClean="0"/>
              <a:t>=</a:t>
            </a:r>
          </a:p>
          <a:p>
            <a:r>
              <a:rPr lang="es-CL" sz="2000" dirty="0" smtClean="0"/>
              <a:t> </a:t>
            </a:r>
          </a:p>
          <a:p>
            <a:r>
              <a:rPr lang="es-CL" sz="2000" dirty="0" smtClean="0"/>
              <a:t>j)	(- </a:t>
            </a:r>
            <a:r>
              <a:rPr lang="es-CL" sz="2000" dirty="0"/>
              <a:t>12) : (- 6) =</a:t>
            </a:r>
            <a:r>
              <a:rPr lang="pt-BR" sz="2000" dirty="0" smtClean="0"/>
              <a:t>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02501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1273790" y="928596"/>
                <a:ext cx="454015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sz="2000" dirty="0" smtClean="0"/>
                  <a:t>a)    </a:t>
                </a:r>
                <a:r>
                  <a:rPr lang="es-CL" sz="2000" dirty="0"/>
                  <a:t>- 2 + 3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5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7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(- 3 + 2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8)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4 </a:t>
                </a:r>
                <a:r>
                  <a:rPr lang="es-CL" sz="2000" dirty="0" smtClean="0"/>
                  <a:t>			</a:t>
                </a:r>
                <a:endParaRPr lang="es-CL" sz="2000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90" y="928596"/>
                <a:ext cx="4540156" cy="707886"/>
              </a:xfrm>
              <a:prstGeom prst="rect">
                <a:avLst/>
              </a:prstGeom>
              <a:blipFill>
                <a:blip r:embed="rId2"/>
                <a:stretch>
                  <a:fillRect l="-1477" t="-431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/>
          <p:cNvSpPr txBox="1"/>
          <p:nvPr/>
        </p:nvSpPr>
        <p:spPr>
          <a:xfrm>
            <a:off x="887105" y="245660"/>
            <a:ext cx="921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6</a:t>
            </a:r>
            <a:r>
              <a:rPr lang="es-ES" sz="2400" dirty="0" smtClean="0"/>
              <a:t>.  Resolver las siguientes multiplicaciones y divisiones de enteros</a:t>
            </a:r>
            <a:endParaRPr lang="es-C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6627476" y="887652"/>
                <a:ext cx="47369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/>
                  <a:t>b)   (</a:t>
                </a:r>
                <a:r>
                  <a:rPr lang="es-CL" sz="2000" dirty="0"/>
                  <a:t>2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10)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(6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3)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(- 8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2</a:t>
                </a:r>
                <a:r>
                  <a:rPr lang="es-CL" sz="2000" dirty="0"/>
                  <a:t>)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s-CL" sz="2000" dirty="0" smtClean="0"/>
                  <a:t>(- </a:t>
                </a:r>
                <a:r>
                  <a:rPr lang="es-CL" sz="2000" dirty="0"/>
                  <a:t>9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CL" sz="2000" dirty="0" smtClean="0"/>
                  <a:t> </a:t>
                </a:r>
                <a:r>
                  <a:rPr lang="es-CL" sz="2000" dirty="0"/>
                  <a:t>7) </a:t>
                </a: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476" y="887652"/>
                <a:ext cx="4736938" cy="400110"/>
              </a:xfrm>
              <a:prstGeom prst="rect">
                <a:avLst/>
              </a:prstGeom>
              <a:blipFill>
                <a:blip r:embed="rId3"/>
                <a:stretch>
                  <a:fillRect l="-1287" t="-9231" r="-386" b="-2769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1290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718</TotalTime>
  <Words>502</Words>
  <Application>Microsoft Office PowerPoint</Application>
  <PresentationFormat>Panorámica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Franklin Gothic Book</vt:lpstr>
      <vt:lpstr>Times New Roman</vt:lpstr>
      <vt:lpstr>Crop</vt:lpstr>
      <vt:lpstr>Matemáticas 8°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8° básico</dc:title>
  <dc:creator>asus</dc:creator>
  <cp:lastModifiedBy>asus</cp:lastModifiedBy>
  <cp:revision>75</cp:revision>
  <dcterms:created xsi:type="dcterms:W3CDTF">2021-03-03T19:45:42Z</dcterms:created>
  <dcterms:modified xsi:type="dcterms:W3CDTF">2021-03-12T14:24:47Z</dcterms:modified>
</cp:coreProperties>
</file>