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9"/>
  </p:notesMasterIdLst>
  <p:sldIdLst>
    <p:sldId id="256" r:id="rId2"/>
    <p:sldId id="284" r:id="rId3"/>
    <p:sldId id="259" r:id="rId4"/>
    <p:sldId id="285" r:id="rId5"/>
    <p:sldId id="258" r:id="rId6"/>
    <p:sldId id="286" r:id="rId7"/>
    <p:sldId id="260" r:id="rId8"/>
    <p:sldId id="261" r:id="rId9"/>
    <p:sldId id="262" r:id="rId10"/>
    <p:sldId id="287" r:id="rId11"/>
    <p:sldId id="263" r:id="rId12"/>
    <p:sldId id="264" r:id="rId13"/>
    <p:sldId id="288" r:id="rId14"/>
    <p:sldId id="289" r:id="rId15"/>
    <p:sldId id="290" r:id="rId16"/>
    <p:sldId id="292" r:id="rId17"/>
    <p:sldId id="291" r:id="rId18"/>
  </p:sldIdLst>
  <p:sldSz cx="9144000" cy="5143500" type="screen16x9"/>
  <p:notesSz cx="6858000" cy="9144000"/>
  <p:embeddedFontLst>
    <p:embeddedFont>
      <p:font typeface="Comic Sans MS" panose="030F0902030302020204" pitchFamily="66" charset="0"/>
      <p:regular r:id="rId20"/>
    </p:embeddedFont>
    <p:embeddedFont>
      <p:font typeface="Lato Light" panose="020F0502020204030203" pitchFamily="34" charset="77"/>
      <p:regular r:id="rId21"/>
      <p:bold r:id="rId22"/>
      <p:italic r:id="rId23"/>
      <p:boldItalic r:id="rId24"/>
    </p:embeddedFont>
    <p:embeddedFont>
      <p:font typeface="Roboto Slab Light" pitchFamily="2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321718-8F93-495E-A45E-58E33FFB8B9F}">
  <a:tblStyle styleId="{8E321718-8F93-495E-A45E-58E33FFB8B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160" d="100"/>
          <a:sy n="160" d="100"/>
        </p:scale>
        <p:origin x="26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4730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Shape 4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Shape 2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Shape 2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Yellow">
  <p:cSld name="BLANK_1_1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Shape 331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Shape 332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4" name="Shape 344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45" name="Shape 345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" name="Shape 347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48" name="Shape 348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6" name="Shape 35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_1_1_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Shape 36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Shape 371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Shape 37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Shape 37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Shape 37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" name="Shape 38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Shape 50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Shape 5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Shape 5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Shape 5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Shape 6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2000"/>
              <a:buNone/>
              <a:defRPr>
                <a:solidFill>
                  <a:srgbClr val="FFB600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8327788" y="4664713"/>
            <a:ext cx="382244" cy="382244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" name="Shape 82"/>
          <p:cNvGrpSpPr/>
          <p:nvPr/>
        </p:nvGrpSpPr>
        <p:grpSpPr>
          <a:xfrm>
            <a:off x="154025" y="4093698"/>
            <a:ext cx="508851" cy="478711"/>
            <a:chOff x="5972700" y="2330200"/>
            <a:chExt cx="411625" cy="387275"/>
          </a:xfrm>
        </p:grpSpPr>
        <p:sp>
          <p:nvSpPr>
            <p:cNvPr id="83" name="Shape 8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Shape 85"/>
          <p:cNvGrpSpPr/>
          <p:nvPr/>
        </p:nvGrpSpPr>
        <p:grpSpPr>
          <a:xfrm>
            <a:off x="5222963" y="889722"/>
            <a:ext cx="292923" cy="464285"/>
            <a:chOff x="6718575" y="2318625"/>
            <a:chExt cx="256950" cy="407375"/>
          </a:xfrm>
        </p:grpSpPr>
        <p:sp>
          <p:nvSpPr>
            <p:cNvPr id="86" name="Shape 8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○"/>
              <a:defRPr sz="3000" i="1">
                <a:solidFill>
                  <a:srgbClr val="4A5C65"/>
                </a:solidFill>
              </a:defRPr>
            </a:lvl1pPr>
            <a:lvl2pPr marL="914400" lvl="1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2pPr>
            <a:lvl3pPr marL="1371600" lvl="2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3pPr>
            <a:lvl4pPr marL="1828800" lvl="3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4pPr>
            <a:lvl5pPr marL="2286000" lvl="4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5pPr>
            <a:lvl6pPr marL="2743200" lvl="5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6pPr>
            <a:lvl7pPr marL="3200400" lvl="6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7pPr>
            <a:lvl8pPr marL="3657600" lvl="7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8pPr>
            <a:lvl9pPr marL="4114800" lvl="8" indent="-419100" algn="ctr">
              <a:spcBef>
                <a:spcPts val="1000"/>
              </a:spcBef>
              <a:spcAft>
                <a:spcPts val="100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9pPr>
          </a:lstStyle>
          <a:p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</a:rPr>
              <a:t>“</a:t>
            </a:r>
            <a:endParaRPr sz="9600" b="1">
              <a:solidFill>
                <a:srgbClr val="FFFFFF"/>
              </a:solidFill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Shape 11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13" name="Shape 11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16" name="Shape 11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◦"/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Shape 14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Shape 14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Shape 14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Shape 14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" name="Shape 173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74" name="Shape 17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" name="Shape 176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77" name="Shape 177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2683000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2"/>
          </p:nvPr>
        </p:nvSpPr>
        <p:spPr>
          <a:xfrm>
            <a:off x="4637114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3"/>
          </p:nvPr>
        </p:nvSpPr>
        <p:spPr>
          <a:xfrm>
            <a:off x="6591228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794200" y="78224"/>
            <a:ext cx="141600" cy="1416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-140400" y="150205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8079301" y="3776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696550" y="917625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8924303" y="11938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7724347" y="7671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8923937" y="451941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528659" y="-124724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8327788" y="626113"/>
            <a:ext cx="382244" cy="382244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0" name="Shape 230"/>
          <p:cNvGrpSpPr/>
          <p:nvPr/>
        </p:nvGrpSpPr>
        <p:grpSpPr>
          <a:xfrm>
            <a:off x="154025" y="438904"/>
            <a:ext cx="508851" cy="478711"/>
            <a:chOff x="5972700" y="2330200"/>
            <a:chExt cx="411625" cy="387275"/>
          </a:xfrm>
        </p:grpSpPr>
        <p:sp>
          <p:nvSpPr>
            <p:cNvPr id="231" name="Shape 23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457200" y="41777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100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7720375" y="103875"/>
            <a:ext cx="626400" cy="6264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5" name="Shape 235"/>
          <p:cNvGrpSpPr/>
          <p:nvPr/>
        </p:nvGrpSpPr>
        <p:grpSpPr>
          <a:xfrm>
            <a:off x="7915421" y="229147"/>
            <a:ext cx="236882" cy="375437"/>
            <a:chOff x="6718575" y="2318625"/>
            <a:chExt cx="256950" cy="407375"/>
          </a:xfrm>
        </p:grpSpPr>
        <p:sp>
          <p:nvSpPr>
            <p:cNvPr id="236" name="Shape 23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8117984" y="430368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Shape 247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Shape 248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Shape 249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0" name="Shape 260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61" name="Shape 26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3" name="Shape 263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264" name="Shape 26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2" name="Shape 27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6" name="Shape 31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Shape 317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Shape 319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Shape 32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8" r:id="rId9"/>
    <p:sldLayoutId id="2147483659" r:id="rId10"/>
    <p:sldLayoutId id="2147483660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89">
            <a:extLst>
              <a:ext uri="{FF2B5EF4-FFF2-40B4-BE49-F238E27FC236}">
                <a16:creationId xmlns:a16="http://schemas.microsoft.com/office/drawing/2014/main" id="{E66388B8-7F4E-584E-A4E5-347C568140F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765201" y="1048811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Química</a:t>
            </a:r>
            <a:br>
              <a:rPr lang="en" dirty="0"/>
            </a:br>
            <a:r>
              <a:rPr lang="en" dirty="0"/>
              <a:t>1º Medio</a:t>
            </a:r>
            <a:endParaRPr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0999C6-14FD-5D4A-9B05-1B2735E504A7}"/>
              </a:ext>
            </a:extLst>
          </p:cNvPr>
          <p:cNvSpPr txBox="1"/>
          <p:nvPr/>
        </p:nvSpPr>
        <p:spPr>
          <a:xfrm>
            <a:off x="3412754" y="3220801"/>
            <a:ext cx="2334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Profesor Bastián Cárdenas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2671024-AC79-BB47-9219-B284743FD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197" y="961350"/>
            <a:ext cx="763504" cy="9613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50968EF-16A3-D74E-A35E-6F89295D6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10</a:t>
            </a:fld>
            <a:endParaRPr lang="es-CL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0852338-A72D-CA49-A772-9C16F5DFFF56}"/>
              </a:ext>
            </a:extLst>
          </p:cNvPr>
          <p:cNvSpPr txBox="1"/>
          <p:nvPr/>
        </p:nvSpPr>
        <p:spPr>
          <a:xfrm>
            <a:off x="1519587" y="1180389"/>
            <a:ext cx="7841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dirty="0">
                <a:latin typeface="Comic Sans MS" panose="030F0902030302020204" pitchFamily="66" charset="0"/>
              </a:rPr>
              <a:t>Si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358BDB4-BE6E-494E-86B2-2864B1C08A95}"/>
              </a:ext>
            </a:extLst>
          </p:cNvPr>
          <p:cNvSpPr txBox="1"/>
          <p:nvPr/>
        </p:nvSpPr>
        <p:spPr>
          <a:xfrm>
            <a:off x="1304902" y="10265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latin typeface="Comic Sans MS" panose="030F0902030302020204" pitchFamily="66" charset="0"/>
              </a:rPr>
              <a:t>28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23B1C8D-ED03-974B-B1D6-C50F15F1780D}"/>
              </a:ext>
            </a:extLst>
          </p:cNvPr>
          <p:cNvSpPr txBox="1"/>
          <p:nvPr/>
        </p:nvSpPr>
        <p:spPr>
          <a:xfrm>
            <a:off x="1314520" y="185749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latin typeface="Comic Sans MS" panose="030F0902030302020204" pitchFamily="66" charset="0"/>
              </a:rPr>
              <a:t>14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D52EE44-0D2D-D14A-AF9C-8324FC45F51F}"/>
              </a:ext>
            </a:extLst>
          </p:cNvPr>
          <p:cNvSpPr txBox="1"/>
          <p:nvPr/>
        </p:nvSpPr>
        <p:spPr>
          <a:xfrm>
            <a:off x="3562184" y="796433"/>
            <a:ext cx="39836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Z=14 </a:t>
            </a:r>
            <a:r>
              <a:rPr lang="es-CL" dirty="0">
                <a:latin typeface="Comic Sans MS" panose="030F0902030302020204" pitchFamily="66" charset="0"/>
              </a:rPr>
              <a:t>Corresponde a la cantidad de protones</a:t>
            </a:r>
          </a:p>
          <a:p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A=28 </a:t>
            </a:r>
            <a:r>
              <a:rPr lang="es-CL" dirty="0">
                <a:latin typeface="Comic Sans MS" panose="030F0902030302020204" pitchFamily="66" charset="0"/>
              </a:rPr>
              <a:t>Corresponde a la suma de p</a:t>
            </a:r>
            <a:r>
              <a:rPr lang="es-CL" baseline="30000" dirty="0">
                <a:latin typeface="Comic Sans MS" panose="030F0902030302020204" pitchFamily="66" charset="0"/>
              </a:rPr>
              <a:t>+</a:t>
            </a:r>
            <a:r>
              <a:rPr lang="es-CL" dirty="0">
                <a:latin typeface="Comic Sans MS" panose="030F0902030302020204" pitchFamily="66" charset="0"/>
              </a:rPr>
              <a:t> + n</a:t>
            </a:r>
            <a:r>
              <a:rPr lang="es-CL" baseline="30000" dirty="0">
                <a:latin typeface="Comic Sans MS" panose="030F0902030302020204" pitchFamily="66" charset="0"/>
              </a:rPr>
              <a:t>0</a:t>
            </a:r>
            <a:endParaRPr lang="es-CL" dirty="0">
              <a:latin typeface="Comic Sans MS" panose="030F0902030302020204" pitchFamily="66" charset="0"/>
            </a:endParaRPr>
          </a:p>
          <a:p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P</a:t>
            </a:r>
            <a:r>
              <a:rPr lang="es-CL" baseline="30000" dirty="0">
                <a:solidFill>
                  <a:srgbClr val="FF0000"/>
                </a:solidFill>
                <a:latin typeface="Comic Sans MS" panose="030F0902030302020204" pitchFamily="66" charset="0"/>
              </a:rPr>
              <a:t>+</a:t>
            </a:r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=14 </a:t>
            </a:r>
            <a:r>
              <a:rPr lang="es-CL" dirty="0">
                <a:latin typeface="Comic Sans MS" panose="030F0902030302020204" pitchFamily="66" charset="0"/>
              </a:rPr>
              <a:t>Dado por el número atómico</a:t>
            </a:r>
          </a:p>
          <a:p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N</a:t>
            </a:r>
            <a:r>
              <a:rPr lang="es-CL" baseline="30000" dirty="0">
                <a:solidFill>
                  <a:srgbClr val="FF0000"/>
                </a:solidFill>
                <a:latin typeface="Comic Sans MS" panose="030F0902030302020204" pitchFamily="66" charset="0"/>
              </a:rPr>
              <a:t>0</a:t>
            </a:r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=14 </a:t>
            </a:r>
            <a:r>
              <a:rPr lang="es-CL" dirty="0">
                <a:latin typeface="Comic Sans MS" panose="030F0902030302020204" pitchFamily="66" charset="0"/>
              </a:rPr>
              <a:t>Dado por el número másico</a:t>
            </a:r>
          </a:p>
          <a:p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E</a:t>
            </a:r>
            <a:r>
              <a:rPr lang="es-CL" baseline="30000" dirty="0">
                <a:solidFill>
                  <a:srgbClr val="FF0000"/>
                </a:solidFill>
                <a:latin typeface="Comic Sans MS" panose="030F0902030302020204" pitchFamily="66" charset="0"/>
              </a:rPr>
              <a:t>-</a:t>
            </a:r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=14 </a:t>
            </a:r>
            <a:r>
              <a:rPr lang="es-CL" dirty="0">
                <a:latin typeface="Comic Sans MS" panose="030F0902030302020204" pitchFamily="66" charset="0"/>
              </a:rPr>
              <a:t>Si el elemento esta en estado neutro la cantidad de electrones es igual a la de protones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DC04C415-D0E3-1A4F-9213-CAD803292F49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2303776" y="1595888"/>
            <a:ext cx="1258408" cy="76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E83E148-6B6F-B443-AC85-2AFFF9047B37}"/>
              </a:ext>
            </a:extLst>
          </p:cNvPr>
          <p:cNvSpPr txBox="1"/>
          <p:nvPr/>
        </p:nvSpPr>
        <p:spPr>
          <a:xfrm>
            <a:off x="628153" y="2571750"/>
            <a:ext cx="78876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Comic Sans MS" panose="030F0902030302020204" pitchFamily="66" charset="0"/>
              </a:rPr>
              <a:t>2. </a:t>
            </a:r>
            <a:r>
              <a:rPr lang="es-CL" dirty="0">
                <a:latin typeface="Comic Sans MS" panose="030F0902030302020204" pitchFamily="66" charset="0"/>
              </a:rPr>
              <a:t>Para poder trabajar con la configuración electrónica debo utilizar los electrones y el principio de Aufbau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B884DFE-49EA-8A4D-8517-751F77486E52}"/>
              </a:ext>
            </a:extLst>
          </p:cNvPr>
          <p:cNvSpPr txBox="1"/>
          <p:nvPr/>
        </p:nvSpPr>
        <p:spPr>
          <a:xfrm>
            <a:off x="2745218" y="3634344"/>
            <a:ext cx="3653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>
                <a:latin typeface="Comic Sans MS" panose="030F0902030302020204" pitchFamily="66" charset="0"/>
              </a:rPr>
              <a:t>1s</a:t>
            </a:r>
            <a:r>
              <a:rPr lang="es-CL" sz="3200" baseline="30000" dirty="0">
                <a:latin typeface="Comic Sans MS" panose="030F0902030302020204" pitchFamily="66" charset="0"/>
              </a:rPr>
              <a:t>2 </a:t>
            </a:r>
            <a:r>
              <a:rPr lang="es-CL" sz="3200" dirty="0">
                <a:latin typeface="Comic Sans MS" panose="030F0902030302020204" pitchFamily="66" charset="0"/>
              </a:rPr>
              <a:t>2s</a:t>
            </a:r>
            <a:r>
              <a:rPr lang="es-CL" sz="3200" baseline="30000" dirty="0">
                <a:latin typeface="Comic Sans MS" panose="030F0902030302020204" pitchFamily="66" charset="0"/>
              </a:rPr>
              <a:t>2</a:t>
            </a:r>
            <a:r>
              <a:rPr lang="es-CL" sz="3200" dirty="0">
                <a:latin typeface="Comic Sans MS" panose="030F0902030302020204" pitchFamily="66" charset="0"/>
              </a:rPr>
              <a:t> 2p</a:t>
            </a:r>
            <a:r>
              <a:rPr lang="es-CL" sz="3200" baseline="30000" dirty="0">
                <a:latin typeface="Comic Sans MS" panose="030F0902030302020204" pitchFamily="66" charset="0"/>
              </a:rPr>
              <a:t>6</a:t>
            </a:r>
            <a:r>
              <a:rPr lang="es-CL" sz="3200" dirty="0">
                <a:latin typeface="Comic Sans MS" panose="030F0902030302020204" pitchFamily="66" charset="0"/>
              </a:rPr>
              <a:t> 3s</a:t>
            </a:r>
            <a:r>
              <a:rPr lang="es-CL" sz="3200" baseline="30000" dirty="0">
                <a:latin typeface="Comic Sans MS" panose="030F0902030302020204" pitchFamily="66" charset="0"/>
              </a:rPr>
              <a:t>2 </a:t>
            </a:r>
            <a:r>
              <a:rPr lang="es-CL" sz="3200" dirty="0">
                <a:latin typeface="Comic Sans MS" panose="030F0902030302020204" pitchFamily="66" charset="0"/>
              </a:rPr>
              <a:t>3p</a:t>
            </a:r>
            <a:r>
              <a:rPr lang="es-CL" sz="3200" baseline="30000" dirty="0">
                <a:latin typeface="Comic Sans MS" panose="030F0902030302020204" pitchFamily="66" charset="0"/>
              </a:rPr>
              <a:t>2</a:t>
            </a:r>
            <a:endParaRPr lang="es-CL" sz="32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89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 ¿</a:t>
            </a:r>
            <a:r>
              <a:rPr lang="en" dirty="0" err="1"/>
              <a:t>qué</a:t>
            </a:r>
            <a:r>
              <a:rPr lang="en" dirty="0"/>
              <a:t> </a:t>
            </a:r>
            <a:r>
              <a:rPr lang="en" dirty="0" err="1"/>
              <a:t>puedo</a:t>
            </a:r>
            <a:r>
              <a:rPr lang="en" dirty="0"/>
              <a:t> </a:t>
            </a:r>
            <a:r>
              <a:rPr lang="en" dirty="0" err="1"/>
              <a:t>hacer</a:t>
            </a:r>
            <a:r>
              <a:rPr lang="en" dirty="0"/>
              <a:t> con </a:t>
            </a:r>
            <a:r>
              <a:rPr lang="en" dirty="0" err="1"/>
              <a:t>ella</a:t>
            </a:r>
            <a:r>
              <a:rPr lang="en" dirty="0"/>
              <a:t>?</a:t>
            </a:r>
            <a:endParaRPr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A4A32AF-1804-B24A-AD54-BBF560018FB4}"/>
              </a:ext>
            </a:extLst>
          </p:cNvPr>
          <p:cNvSpPr txBox="1"/>
          <p:nvPr/>
        </p:nvSpPr>
        <p:spPr>
          <a:xfrm>
            <a:off x="3653954" y="1582287"/>
            <a:ext cx="3653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>
                <a:latin typeface="Comic Sans MS" panose="030F0902030302020204" pitchFamily="66" charset="0"/>
              </a:rPr>
              <a:t>1s</a:t>
            </a:r>
            <a:r>
              <a:rPr lang="es-CL" sz="3200" baseline="30000" dirty="0">
                <a:latin typeface="Comic Sans MS" panose="030F0902030302020204" pitchFamily="66" charset="0"/>
              </a:rPr>
              <a:t>2 </a:t>
            </a:r>
            <a:r>
              <a:rPr lang="es-CL" sz="3200" dirty="0">
                <a:latin typeface="Comic Sans MS" panose="030F0902030302020204" pitchFamily="66" charset="0"/>
              </a:rPr>
              <a:t>2s</a:t>
            </a:r>
            <a:r>
              <a:rPr lang="es-CL" sz="3200" baseline="30000" dirty="0">
                <a:latin typeface="Comic Sans MS" panose="030F0902030302020204" pitchFamily="66" charset="0"/>
              </a:rPr>
              <a:t>2</a:t>
            </a:r>
            <a:r>
              <a:rPr lang="es-CL" sz="3200" dirty="0">
                <a:latin typeface="Comic Sans MS" panose="030F0902030302020204" pitchFamily="66" charset="0"/>
              </a:rPr>
              <a:t> 2p</a:t>
            </a:r>
            <a:r>
              <a:rPr lang="es-CL" sz="3200" baseline="30000" dirty="0">
                <a:latin typeface="Comic Sans MS" panose="030F0902030302020204" pitchFamily="66" charset="0"/>
              </a:rPr>
              <a:t>6</a:t>
            </a:r>
            <a:r>
              <a:rPr lang="es-CL" sz="3200" dirty="0">
                <a:latin typeface="Comic Sans MS" panose="030F0902030302020204" pitchFamily="66" charset="0"/>
              </a:rPr>
              <a:t> 3s</a:t>
            </a:r>
            <a:r>
              <a:rPr lang="es-CL" sz="3200" baseline="30000" dirty="0">
                <a:latin typeface="Comic Sans MS" panose="030F0902030302020204" pitchFamily="66" charset="0"/>
              </a:rPr>
              <a:t>2 </a:t>
            </a:r>
            <a:r>
              <a:rPr lang="es-CL" sz="3200" dirty="0">
                <a:latin typeface="Comic Sans MS" panose="030F0902030302020204" pitchFamily="66" charset="0"/>
              </a:rPr>
              <a:t>3p</a:t>
            </a:r>
            <a:r>
              <a:rPr lang="es-CL" sz="3200" baseline="30000" dirty="0">
                <a:latin typeface="Comic Sans MS" panose="030F0902030302020204" pitchFamily="66" charset="0"/>
              </a:rPr>
              <a:t>2</a:t>
            </a:r>
            <a:endParaRPr lang="es-CL" sz="3200" dirty="0">
              <a:latin typeface="Comic Sans MS" panose="030F0902030302020204" pitchFamily="66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807E4AB-7713-884D-BA93-4C065B4200C8}"/>
              </a:ext>
            </a:extLst>
          </p:cNvPr>
          <p:cNvSpPr txBox="1"/>
          <p:nvPr/>
        </p:nvSpPr>
        <p:spPr>
          <a:xfrm>
            <a:off x="3212327" y="924381"/>
            <a:ext cx="45368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latin typeface="Comic Sans MS" panose="030F0902030302020204" pitchFamily="66" charset="0"/>
              </a:rPr>
              <a:t>Puedo extraer mucha información como por ejemplo: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78C9C29-6E18-0D46-94B8-EA33B6559484}"/>
              </a:ext>
            </a:extLst>
          </p:cNvPr>
          <p:cNvSpPr txBox="1"/>
          <p:nvPr/>
        </p:nvSpPr>
        <p:spPr>
          <a:xfrm>
            <a:off x="3212327" y="2235768"/>
            <a:ext cx="54216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L" dirty="0">
                <a:latin typeface="Comic Sans MS" panose="030F0902030302020204" pitchFamily="66" charset="0"/>
              </a:rPr>
              <a:t>Que posee tres orbitales atómicos.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latin typeface="Comic Sans MS" panose="030F0902030302020204" pitchFamily="66" charset="0"/>
              </a:rPr>
              <a:t>Que en el orbital número 1 encontramos solo 2 electrones. 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latin typeface="Comic Sans MS" panose="030F0902030302020204" pitchFamily="66" charset="0"/>
              </a:rPr>
              <a:t>En el orbital número 2 encontramos 8 electrones. 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latin typeface="Comic Sans MS" panose="030F0902030302020204" pitchFamily="66" charset="0"/>
              </a:rPr>
              <a:t>Y en el orbital 3 encontramos 4 electrones.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Orbitales</a:t>
            </a:r>
            <a:endParaRPr dirty="0"/>
          </a:p>
        </p:txBody>
      </p:sp>
      <p:sp>
        <p:nvSpPr>
          <p:cNvPr id="462" name="Shape 46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CBA8CA-A85B-924D-84CB-862D0F196D43}"/>
              </a:ext>
            </a:extLst>
          </p:cNvPr>
          <p:cNvSpPr txBox="1"/>
          <p:nvPr/>
        </p:nvSpPr>
        <p:spPr>
          <a:xfrm>
            <a:off x="3375247" y="2279362"/>
            <a:ext cx="3653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>
                <a:latin typeface="Comic Sans MS" panose="030F0902030302020204" pitchFamily="66" charset="0"/>
              </a:rPr>
              <a:t>1s</a:t>
            </a:r>
            <a:r>
              <a:rPr lang="es-CL" sz="3200" baseline="30000" dirty="0">
                <a:latin typeface="Comic Sans MS" panose="030F0902030302020204" pitchFamily="66" charset="0"/>
              </a:rPr>
              <a:t>2 </a:t>
            </a:r>
            <a:r>
              <a:rPr lang="es-CL" sz="3200" dirty="0">
                <a:latin typeface="Comic Sans MS" panose="030F0902030302020204" pitchFamily="66" charset="0"/>
              </a:rPr>
              <a:t>2s</a:t>
            </a:r>
            <a:r>
              <a:rPr lang="es-CL" sz="3200" baseline="30000" dirty="0">
                <a:latin typeface="Comic Sans MS" panose="030F0902030302020204" pitchFamily="66" charset="0"/>
              </a:rPr>
              <a:t>2</a:t>
            </a:r>
            <a:r>
              <a:rPr lang="es-CL" sz="3200" dirty="0">
                <a:latin typeface="Comic Sans MS" panose="030F0902030302020204" pitchFamily="66" charset="0"/>
              </a:rPr>
              <a:t> 2p</a:t>
            </a:r>
            <a:r>
              <a:rPr lang="es-CL" sz="3200" baseline="30000" dirty="0">
                <a:latin typeface="Comic Sans MS" panose="030F0902030302020204" pitchFamily="66" charset="0"/>
              </a:rPr>
              <a:t>6</a:t>
            </a:r>
            <a:r>
              <a:rPr lang="es-CL" sz="3200" dirty="0">
                <a:latin typeface="Comic Sans MS" panose="030F0902030302020204" pitchFamily="66" charset="0"/>
              </a:rPr>
              <a:t> 3s</a:t>
            </a:r>
            <a:r>
              <a:rPr lang="es-CL" sz="3200" baseline="30000" dirty="0">
                <a:latin typeface="Comic Sans MS" panose="030F0902030302020204" pitchFamily="66" charset="0"/>
              </a:rPr>
              <a:t>2 </a:t>
            </a:r>
            <a:r>
              <a:rPr lang="es-CL" sz="3200" dirty="0">
                <a:latin typeface="Comic Sans MS" panose="030F0902030302020204" pitchFamily="66" charset="0"/>
              </a:rPr>
              <a:t>3p</a:t>
            </a:r>
            <a:r>
              <a:rPr lang="es-CL" sz="3200" baseline="30000" dirty="0">
                <a:latin typeface="Comic Sans MS" panose="030F0902030302020204" pitchFamily="66" charset="0"/>
              </a:rPr>
              <a:t>2</a:t>
            </a:r>
            <a:endParaRPr lang="es-CL" sz="3200" dirty="0">
              <a:latin typeface="Comic Sans MS" panose="030F0902030302020204" pitchFamily="66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C51679B-B790-A847-9260-3B8346E2EA3E}"/>
              </a:ext>
            </a:extLst>
          </p:cNvPr>
          <p:cNvSpPr/>
          <p:nvPr/>
        </p:nvSpPr>
        <p:spPr>
          <a:xfrm>
            <a:off x="3375247" y="2279361"/>
            <a:ext cx="687870" cy="5847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6A321D6-F424-1D44-A638-E471AC41ACA7}"/>
              </a:ext>
            </a:extLst>
          </p:cNvPr>
          <p:cNvSpPr txBox="1"/>
          <p:nvPr/>
        </p:nvSpPr>
        <p:spPr>
          <a:xfrm>
            <a:off x="3094652" y="1407381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Primer orbital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349DFB4B-B841-7744-9BF1-57092A95346A}"/>
              </a:ext>
            </a:extLst>
          </p:cNvPr>
          <p:cNvSpPr/>
          <p:nvPr/>
        </p:nvSpPr>
        <p:spPr>
          <a:xfrm>
            <a:off x="4063116" y="2249221"/>
            <a:ext cx="1494845" cy="5847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BD287D3-D3AB-A34B-8A24-6665694A86DC}"/>
              </a:ext>
            </a:extLst>
          </p:cNvPr>
          <p:cNvSpPr txBox="1"/>
          <p:nvPr/>
        </p:nvSpPr>
        <p:spPr>
          <a:xfrm>
            <a:off x="4091431" y="3368059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Segundo orbital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E8AE32DB-32BC-174D-89AC-E2C24283A6E2}"/>
              </a:ext>
            </a:extLst>
          </p:cNvPr>
          <p:cNvSpPr/>
          <p:nvPr/>
        </p:nvSpPr>
        <p:spPr>
          <a:xfrm>
            <a:off x="5557961" y="2238936"/>
            <a:ext cx="1470850" cy="5847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98043B8-9A86-BA47-BC0F-F208C6039114}"/>
              </a:ext>
            </a:extLst>
          </p:cNvPr>
          <p:cNvSpPr txBox="1"/>
          <p:nvPr/>
        </p:nvSpPr>
        <p:spPr>
          <a:xfrm>
            <a:off x="5674466" y="140738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Tercer orbital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BD6E285D-FEF4-8A49-B7D6-BA17E44AB60D}"/>
              </a:ext>
            </a:extLst>
          </p:cNvPr>
          <p:cNvCxnSpPr>
            <a:stCxn id="9" idx="2"/>
            <a:endCxn id="8" idx="0"/>
          </p:cNvCxnSpPr>
          <p:nvPr/>
        </p:nvCxnSpPr>
        <p:spPr>
          <a:xfrm>
            <a:off x="3719182" y="1715158"/>
            <a:ext cx="0" cy="564203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B68D3C51-C1A7-3B47-9FD1-6B831C6D4F8C}"/>
              </a:ext>
            </a:extLst>
          </p:cNvPr>
          <p:cNvCxnSpPr>
            <a:cxnSpLocks/>
            <a:stCxn id="11" idx="2"/>
            <a:endCxn id="18" idx="0"/>
          </p:cNvCxnSpPr>
          <p:nvPr/>
        </p:nvCxnSpPr>
        <p:spPr>
          <a:xfrm>
            <a:off x="6293386" y="1715157"/>
            <a:ext cx="0" cy="523779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FD806AEC-E146-9045-8735-66BDC336CAB7}"/>
              </a:ext>
            </a:extLst>
          </p:cNvPr>
          <p:cNvCxnSpPr>
            <a:cxnSpLocks/>
            <a:stCxn id="10" idx="0"/>
            <a:endCxn id="16" idx="4"/>
          </p:cNvCxnSpPr>
          <p:nvPr/>
        </p:nvCxnSpPr>
        <p:spPr>
          <a:xfrm flipV="1">
            <a:off x="4810538" y="2833996"/>
            <a:ext cx="1" cy="534063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36B821F-3D19-A84B-AA59-4B001A9F1B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13</a:t>
            </a:fld>
            <a:endParaRPr lang="es-C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BFB0C7A-E978-3040-927D-D1A5B3E3AC9C}"/>
              </a:ext>
            </a:extLst>
          </p:cNvPr>
          <p:cNvSpPr txBox="1"/>
          <p:nvPr/>
        </p:nvSpPr>
        <p:spPr>
          <a:xfrm>
            <a:off x="918436" y="2509950"/>
            <a:ext cx="3653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>
                <a:latin typeface="Comic Sans MS" panose="030F0902030302020204" pitchFamily="66" charset="0"/>
              </a:rPr>
              <a:t>1s</a:t>
            </a:r>
            <a:r>
              <a:rPr lang="es-CL" sz="3200" baseline="30000" dirty="0">
                <a:latin typeface="Comic Sans MS" panose="030F0902030302020204" pitchFamily="66" charset="0"/>
              </a:rPr>
              <a:t>2 </a:t>
            </a:r>
            <a:r>
              <a:rPr lang="es-CL" sz="3200" dirty="0">
                <a:latin typeface="Comic Sans MS" panose="030F0902030302020204" pitchFamily="66" charset="0"/>
              </a:rPr>
              <a:t>2s</a:t>
            </a:r>
            <a:r>
              <a:rPr lang="es-CL" sz="3200" baseline="30000" dirty="0">
                <a:latin typeface="Comic Sans MS" panose="030F0902030302020204" pitchFamily="66" charset="0"/>
              </a:rPr>
              <a:t>2</a:t>
            </a:r>
            <a:r>
              <a:rPr lang="es-CL" sz="3200" dirty="0">
                <a:latin typeface="Comic Sans MS" panose="030F0902030302020204" pitchFamily="66" charset="0"/>
              </a:rPr>
              <a:t> 2p</a:t>
            </a:r>
            <a:r>
              <a:rPr lang="es-CL" sz="3200" baseline="30000" dirty="0">
                <a:latin typeface="Comic Sans MS" panose="030F0902030302020204" pitchFamily="66" charset="0"/>
              </a:rPr>
              <a:t>6</a:t>
            </a:r>
            <a:r>
              <a:rPr lang="es-CL" sz="3200" dirty="0">
                <a:latin typeface="Comic Sans MS" panose="030F0902030302020204" pitchFamily="66" charset="0"/>
              </a:rPr>
              <a:t> 3s</a:t>
            </a:r>
            <a:r>
              <a:rPr lang="es-CL" sz="3200" baseline="30000" dirty="0">
                <a:latin typeface="Comic Sans MS" panose="030F0902030302020204" pitchFamily="66" charset="0"/>
              </a:rPr>
              <a:t>2 </a:t>
            </a:r>
            <a:r>
              <a:rPr lang="es-CL" sz="3200" dirty="0">
                <a:latin typeface="Comic Sans MS" panose="030F0902030302020204" pitchFamily="66" charset="0"/>
              </a:rPr>
              <a:t>3p</a:t>
            </a:r>
            <a:r>
              <a:rPr lang="es-CL" sz="3200" baseline="30000" dirty="0">
                <a:latin typeface="Comic Sans MS" panose="030F0902030302020204" pitchFamily="66" charset="0"/>
              </a:rPr>
              <a:t>2</a:t>
            </a:r>
            <a:endParaRPr lang="es-CL" sz="3200" dirty="0">
              <a:latin typeface="Comic Sans MS" panose="030F0902030302020204" pitchFamily="66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6BA3DD87-D4CA-A54F-8601-18793BD546F4}"/>
              </a:ext>
            </a:extLst>
          </p:cNvPr>
          <p:cNvSpPr/>
          <p:nvPr/>
        </p:nvSpPr>
        <p:spPr>
          <a:xfrm>
            <a:off x="918436" y="2509949"/>
            <a:ext cx="687870" cy="5847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70BD74E-10BB-EC49-95CC-9BE3E2803E01}"/>
              </a:ext>
            </a:extLst>
          </p:cNvPr>
          <p:cNvSpPr txBox="1"/>
          <p:nvPr/>
        </p:nvSpPr>
        <p:spPr>
          <a:xfrm>
            <a:off x="637841" y="1637969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Primer orbital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6F011832-304D-C043-82B1-B088BBB91451}"/>
              </a:ext>
            </a:extLst>
          </p:cNvPr>
          <p:cNvSpPr/>
          <p:nvPr/>
        </p:nvSpPr>
        <p:spPr>
          <a:xfrm>
            <a:off x="1606305" y="2479809"/>
            <a:ext cx="1494845" cy="5847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C5022CC-B1C9-B74F-B632-FDB3E26FD33E}"/>
              </a:ext>
            </a:extLst>
          </p:cNvPr>
          <p:cNvSpPr txBox="1"/>
          <p:nvPr/>
        </p:nvSpPr>
        <p:spPr>
          <a:xfrm>
            <a:off x="1634620" y="359864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Segundo orbital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F8F0E529-1157-7447-9D1C-ED5B4294542F}"/>
              </a:ext>
            </a:extLst>
          </p:cNvPr>
          <p:cNvSpPr/>
          <p:nvPr/>
        </p:nvSpPr>
        <p:spPr>
          <a:xfrm>
            <a:off x="3101150" y="2469524"/>
            <a:ext cx="1470850" cy="5847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0B4DE4-D59C-DF41-8BA3-91CF1022094B}"/>
              </a:ext>
            </a:extLst>
          </p:cNvPr>
          <p:cNvSpPr txBox="1"/>
          <p:nvPr/>
        </p:nvSpPr>
        <p:spPr>
          <a:xfrm>
            <a:off x="3217655" y="1637968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Tercer orbital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B287E2B7-BEE1-DC41-978C-6ED5A2DB0E32}"/>
              </a:ext>
            </a:extLst>
          </p:cNvPr>
          <p:cNvCxnSpPr>
            <a:stCxn id="5" idx="2"/>
            <a:endCxn id="4" idx="0"/>
          </p:cNvCxnSpPr>
          <p:nvPr/>
        </p:nvCxnSpPr>
        <p:spPr>
          <a:xfrm>
            <a:off x="1262371" y="1945746"/>
            <a:ext cx="0" cy="564203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E677A88D-BBB6-3548-9CAF-43D66AC4BABE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>
            <a:off x="3836575" y="1945745"/>
            <a:ext cx="0" cy="523779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01E44822-DA5D-5E46-B8D4-6731F6FDEA8C}"/>
              </a:ext>
            </a:extLst>
          </p:cNvPr>
          <p:cNvCxnSpPr>
            <a:cxnSpLocks/>
            <a:stCxn id="7" idx="0"/>
            <a:endCxn id="6" idx="4"/>
          </p:cNvCxnSpPr>
          <p:nvPr/>
        </p:nvCxnSpPr>
        <p:spPr>
          <a:xfrm flipV="1">
            <a:off x="2353727" y="3064584"/>
            <a:ext cx="1" cy="534063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>
            <a:extLst>
              <a:ext uri="{FF2B5EF4-FFF2-40B4-BE49-F238E27FC236}">
                <a16:creationId xmlns:a16="http://schemas.microsoft.com/office/drawing/2014/main" id="{29EE51AB-659F-484B-A70C-E40176F8C38E}"/>
              </a:ext>
            </a:extLst>
          </p:cNvPr>
          <p:cNvSpPr/>
          <p:nvPr/>
        </p:nvSpPr>
        <p:spPr>
          <a:xfrm>
            <a:off x="6619320" y="2502999"/>
            <a:ext cx="341906" cy="3429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31B8D83-C4DF-8740-B59A-50B4B7C5D134}"/>
              </a:ext>
            </a:extLst>
          </p:cNvPr>
          <p:cNvSpPr/>
          <p:nvPr/>
        </p:nvSpPr>
        <p:spPr>
          <a:xfrm>
            <a:off x="6035040" y="1945745"/>
            <a:ext cx="1518699" cy="14574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180D290A-D6A7-7B44-8C3E-1B6C6323EA54}"/>
              </a:ext>
            </a:extLst>
          </p:cNvPr>
          <p:cNvSpPr/>
          <p:nvPr/>
        </p:nvSpPr>
        <p:spPr>
          <a:xfrm>
            <a:off x="5746747" y="1681202"/>
            <a:ext cx="2087053" cy="1940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FD1E7801-00BF-6F47-ADFD-034E64A09481}"/>
              </a:ext>
            </a:extLst>
          </p:cNvPr>
          <p:cNvSpPr/>
          <p:nvPr/>
        </p:nvSpPr>
        <p:spPr>
          <a:xfrm>
            <a:off x="6226393" y="2151563"/>
            <a:ext cx="1127760" cy="10525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F2608F94-26C6-2142-886B-F91E9BDABE08}"/>
              </a:ext>
            </a:extLst>
          </p:cNvPr>
          <p:cNvSpPr/>
          <p:nvPr/>
        </p:nvSpPr>
        <p:spPr>
          <a:xfrm>
            <a:off x="6351144" y="2227847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25BB8F22-F793-BA4B-A55A-6B0FDAAFFDD6}"/>
              </a:ext>
            </a:extLst>
          </p:cNvPr>
          <p:cNvSpPr/>
          <p:nvPr/>
        </p:nvSpPr>
        <p:spPr>
          <a:xfrm>
            <a:off x="7126643" y="2983406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043B8B62-0A62-6843-84B0-FEA977E50394}"/>
              </a:ext>
            </a:extLst>
          </p:cNvPr>
          <p:cNvSpPr/>
          <p:nvPr/>
        </p:nvSpPr>
        <p:spPr>
          <a:xfrm>
            <a:off x="6065820" y="2983406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42D4E1ED-EC23-7144-9A7D-8C1EA396AA66}"/>
              </a:ext>
            </a:extLst>
          </p:cNvPr>
          <p:cNvSpPr/>
          <p:nvPr/>
        </p:nvSpPr>
        <p:spPr>
          <a:xfrm>
            <a:off x="6461572" y="3313249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F497B7A2-3B18-6549-BAC8-82886799D8DF}"/>
              </a:ext>
            </a:extLst>
          </p:cNvPr>
          <p:cNvSpPr/>
          <p:nvPr/>
        </p:nvSpPr>
        <p:spPr>
          <a:xfrm>
            <a:off x="7392229" y="3039065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2C514FC9-D1B4-7946-BCBA-FBA2B237E627}"/>
              </a:ext>
            </a:extLst>
          </p:cNvPr>
          <p:cNvSpPr/>
          <p:nvPr/>
        </p:nvSpPr>
        <p:spPr>
          <a:xfrm>
            <a:off x="7490981" y="2516239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BBFBA494-0DE4-EB46-AB0F-AA3E032E704D}"/>
              </a:ext>
            </a:extLst>
          </p:cNvPr>
          <p:cNvSpPr/>
          <p:nvPr/>
        </p:nvSpPr>
        <p:spPr>
          <a:xfrm>
            <a:off x="7126643" y="3246939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F54382A8-1385-4E43-8B1F-E880A3FB4D33}"/>
              </a:ext>
            </a:extLst>
          </p:cNvPr>
          <p:cNvSpPr/>
          <p:nvPr/>
        </p:nvSpPr>
        <p:spPr>
          <a:xfrm>
            <a:off x="7140175" y="1992995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93642A8C-74F1-144F-AF07-DE8042896254}"/>
              </a:ext>
            </a:extLst>
          </p:cNvPr>
          <p:cNvSpPr/>
          <p:nvPr/>
        </p:nvSpPr>
        <p:spPr>
          <a:xfrm>
            <a:off x="6026837" y="2334692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6234C6B5-AA12-D94A-94D3-04AAD3DD402A}"/>
              </a:ext>
            </a:extLst>
          </p:cNvPr>
          <p:cNvSpPr/>
          <p:nvPr/>
        </p:nvSpPr>
        <p:spPr>
          <a:xfrm>
            <a:off x="6488910" y="1907974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00856D4C-9D27-E649-8EE2-E1847ED43B6C}"/>
              </a:ext>
            </a:extLst>
          </p:cNvPr>
          <p:cNvSpPr/>
          <p:nvPr/>
        </p:nvSpPr>
        <p:spPr>
          <a:xfrm>
            <a:off x="5687112" y="2716537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12C5CA7E-2984-AB48-8057-02044A249965}"/>
              </a:ext>
            </a:extLst>
          </p:cNvPr>
          <p:cNvSpPr/>
          <p:nvPr/>
        </p:nvSpPr>
        <p:spPr>
          <a:xfrm>
            <a:off x="7774165" y="2727295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B90CD59A-4012-6C4D-A24A-7C457553BB95}"/>
              </a:ext>
            </a:extLst>
          </p:cNvPr>
          <p:cNvSpPr/>
          <p:nvPr/>
        </p:nvSpPr>
        <p:spPr>
          <a:xfrm>
            <a:off x="6949945" y="1646497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46291BA2-F872-AA48-8CE6-351B3FF3D093}"/>
              </a:ext>
            </a:extLst>
          </p:cNvPr>
          <p:cNvSpPr/>
          <p:nvPr/>
        </p:nvSpPr>
        <p:spPr>
          <a:xfrm>
            <a:off x="6949945" y="3526608"/>
            <a:ext cx="119270" cy="11131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8D83136-4314-C04E-816D-1738A9A25719}"/>
              </a:ext>
            </a:extLst>
          </p:cNvPr>
          <p:cNvSpPr txBox="1"/>
          <p:nvPr/>
        </p:nvSpPr>
        <p:spPr>
          <a:xfrm>
            <a:off x="6015061" y="3806996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latin typeface="Comic Sans MS" panose="030F0902030302020204" pitchFamily="66" charset="0"/>
              </a:rPr>
              <a:t>Átomo de Silicio</a:t>
            </a:r>
          </a:p>
        </p:txBody>
      </p:sp>
    </p:spTree>
    <p:extLst>
      <p:ext uri="{BB962C8B-B14F-4D97-AF65-F5344CB8AC3E}">
        <p14:creationId xmlns:p14="http://schemas.microsoft.com/office/powerpoint/2010/main" val="1357203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1A4BA70-BC44-154D-B119-D55C2F120B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14</a:t>
            </a:fld>
            <a:endParaRPr lang="es-CL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24D2090-0F81-4D46-A524-36FE41E84C19}"/>
              </a:ext>
            </a:extLst>
          </p:cNvPr>
          <p:cNvSpPr txBox="1"/>
          <p:nvPr/>
        </p:nvSpPr>
        <p:spPr>
          <a:xfrm>
            <a:off x="918436" y="2509950"/>
            <a:ext cx="3653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>
                <a:latin typeface="Comic Sans MS" panose="030F0902030302020204" pitchFamily="66" charset="0"/>
              </a:rPr>
              <a:t>1s</a:t>
            </a:r>
            <a:r>
              <a:rPr lang="es-CL" sz="3200" baseline="30000" dirty="0">
                <a:latin typeface="Comic Sans MS" panose="030F0902030302020204" pitchFamily="66" charset="0"/>
              </a:rPr>
              <a:t>2 </a:t>
            </a:r>
            <a:r>
              <a:rPr lang="es-CL" sz="3200" dirty="0">
                <a:latin typeface="Comic Sans MS" panose="030F0902030302020204" pitchFamily="66" charset="0"/>
              </a:rPr>
              <a:t>2s</a:t>
            </a:r>
            <a:r>
              <a:rPr lang="es-CL" sz="3200" baseline="30000" dirty="0">
                <a:latin typeface="Comic Sans MS" panose="030F0902030302020204" pitchFamily="66" charset="0"/>
              </a:rPr>
              <a:t>2</a:t>
            </a:r>
            <a:r>
              <a:rPr lang="es-CL" sz="3200" dirty="0">
                <a:latin typeface="Comic Sans MS" panose="030F0902030302020204" pitchFamily="66" charset="0"/>
              </a:rPr>
              <a:t> 2p</a:t>
            </a:r>
            <a:r>
              <a:rPr lang="es-CL" sz="3200" baseline="30000" dirty="0">
                <a:latin typeface="Comic Sans MS" panose="030F0902030302020204" pitchFamily="66" charset="0"/>
              </a:rPr>
              <a:t>6</a:t>
            </a:r>
            <a:r>
              <a:rPr lang="es-CL" sz="3200" dirty="0">
                <a:latin typeface="Comic Sans MS" panose="030F0902030302020204" pitchFamily="66" charset="0"/>
              </a:rPr>
              <a:t> 3s</a:t>
            </a:r>
            <a:r>
              <a:rPr lang="es-CL" sz="3200" baseline="30000" dirty="0">
                <a:latin typeface="Comic Sans MS" panose="030F0902030302020204" pitchFamily="66" charset="0"/>
              </a:rPr>
              <a:t>2 </a:t>
            </a:r>
            <a:r>
              <a:rPr lang="es-CL" sz="3200" dirty="0">
                <a:latin typeface="Comic Sans MS" panose="030F0902030302020204" pitchFamily="66" charset="0"/>
              </a:rPr>
              <a:t>3p</a:t>
            </a:r>
            <a:r>
              <a:rPr lang="es-CL" sz="3200" baseline="30000" dirty="0">
                <a:latin typeface="Comic Sans MS" panose="030F0902030302020204" pitchFamily="66" charset="0"/>
              </a:rPr>
              <a:t>2</a:t>
            </a:r>
            <a:endParaRPr lang="es-CL" sz="3200" dirty="0">
              <a:latin typeface="Comic Sans MS" panose="030F0902030302020204" pitchFamily="66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97904B7-E218-2B4A-A9B3-60224688FDE5}"/>
              </a:ext>
            </a:extLst>
          </p:cNvPr>
          <p:cNvSpPr/>
          <p:nvPr/>
        </p:nvSpPr>
        <p:spPr>
          <a:xfrm>
            <a:off x="918436" y="2509949"/>
            <a:ext cx="687870" cy="5847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B8F4360-A179-294A-80A6-8B9B3FBD34A0}"/>
              </a:ext>
            </a:extLst>
          </p:cNvPr>
          <p:cNvSpPr txBox="1"/>
          <p:nvPr/>
        </p:nvSpPr>
        <p:spPr>
          <a:xfrm>
            <a:off x="637841" y="1637969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Primer orbital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33B1F622-B3FC-184A-8A62-88D7044E133A}"/>
              </a:ext>
            </a:extLst>
          </p:cNvPr>
          <p:cNvSpPr/>
          <p:nvPr/>
        </p:nvSpPr>
        <p:spPr>
          <a:xfrm>
            <a:off x="1606305" y="2479809"/>
            <a:ext cx="1494845" cy="5847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02398FC-1F75-3342-BC06-BC41387C5084}"/>
              </a:ext>
            </a:extLst>
          </p:cNvPr>
          <p:cNvSpPr txBox="1"/>
          <p:nvPr/>
        </p:nvSpPr>
        <p:spPr>
          <a:xfrm>
            <a:off x="1634620" y="359864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Segundo orbital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751EEC1E-EFDD-C643-BE34-97BEA4CA37A9}"/>
              </a:ext>
            </a:extLst>
          </p:cNvPr>
          <p:cNvSpPr/>
          <p:nvPr/>
        </p:nvSpPr>
        <p:spPr>
          <a:xfrm>
            <a:off x="3101150" y="2469524"/>
            <a:ext cx="1470850" cy="5847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1D4E1FC-6047-E545-897E-6AABF2421B96}"/>
              </a:ext>
            </a:extLst>
          </p:cNvPr>
          <p:cNvSpPr txBox="1"/>
          <p:nvPr/>
        </p:nvSpPr>
        <p:spPr>
          <a:xfrm>
            <a:off x="3217655" y="1637968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Tercer orbital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0BF7ADCA-C281-E84E-B23C-E8DC5928411D}"/>
              </a:ext>
            </a:extLst>
          </p:cNvPr>
          <p:cNvCxnSpPr>
            <a:stCxn id="6" idx="2"/>
            <a:endCxn id="5" idx="0"/>
          </p:cNvCxnSpPr>
          <p:nvPr/>
        </p:nvCxnSpPr>
        <p:spPr>
          <a:xfrm>
            <a:off x="1262371" y="1945746"/>
            <a:ext cx="0" cy="564203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A590514F-5F3E-CA4F-A0CC-A5151F83BF64}"/>
              </a:ext>
            </a:extLst>
          </p:cNvPr>
          <p:cNvCxnSpPr>
            <a:cxnSpLocks/>
            <a:stCxn id="10" idx="2"/>
            <a:endCxn id="9" idx="0"/>
          </p:cNvCxnSpPr>
          <p:nvPr/>
        </p:nvCxnSpPr>
        <p:spPr>
          <a:xfrm>
            <a:off x="3836575" y="1945745"/>
            <a:ext cx="0" cy="523779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F6A90256-0775-A74D-94FA-D228EAA4C09F}"/>
              </a:ext>
            </a:extLst>
          </p:cNvPr>
          <p:cNvCxnSpPr>
            <a:cxnSpLocks/>
            <a:stCxn id="8" idx="0"/>
            <a:endCxn id="7" idx="4"/>
          </p:cNvCxnSpPr>
          <p:nvPr/>
        </p:nvCxnSpPr>
        <p:spPr>
          <a:xfrm flipV="1">
            <a:off x="2353727" y="3064584"/>
            <a:ext cx="1" cy="534063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932FEFF-89EF-AE40-BCEC-C08BFB23EC87}"/>
              </a:ext>
            </a:extLst>
          </p:cNvPr>
          <p:cNvSpPr txBox="1"/>
          <p:nvPr/>
        </p:nvSpPr>
        <p:spPr>
          <a:xfrm>
            <a:off x="4712821" y="1458990"/>
            <a:ext cx="3911805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>
                <a:latin typeface="Comic Sans MS" panose="030F0902030302020204" pitchFamily="66" charset="0"/>
              </a:rPr>
              <a:t>Gracias a esta configuracion tambien podemos saber la ubicación en la tabla periódica ¿Cómo? De la siguiente manera:</a:t>
            </a:r>
          </a:p>
          <a:p>
            <a:pPr algn="just"/>
            <a:endParaRPr lang="es-CL" dirty="0">
              <a:latin typeface="Comic Sans MS" panose="030F0902030302020204" pitchFamily="66" charset="0"/>
            </a:endParaRPr>
          </a:p>
          <a:p>
            <a:pPr algn="just"/>
            <a:r>
              <a:rPr lang="es-CL" dirty="0">
                <a:latin typeface="Comic Sans MS" panose="030F0902030302020204" pitchFamily="66" charset="0"/>
              </a:rPr>
              <a:t>Me tengo que siempre fijar en la terminación de la configuración electrónica en este caso en el </a:t>
            </a:r>
            <a:r>
              <a:rPr lang="es-CL" b="1" dirty="0">
                <a:latin typeface="Comic Sans MS" panose="030F0902030302020204" pitchFamily="66" charset="0"/>
              </a:rPr>
              <a:t>3p</a:t>
            </a:r>
            <a:r>
              <a:rPr lang="es-CL" b="1" baseline="30000" dirty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  <a:p>
            <a:pPr algn="just"/>
            <a:endParaRPr lang="es-CL" b="1" baseline="300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algn="just"/>
            <a:r>
              <a:rPr lang="es-CL" dirty="0">
                <a:solidFill>
                  <a:schemeClr val="tx1"/>
                </a:solidFill>
                <a:latin typeface="Comic Sans MS" panose="030F0902030302020204" pitchFamily="66" charset="0"/>
              </a:rPr>
              <a:t>El </a:t>
            </a:r>
            <a:r>
              <a:rPr lang="es-CL" b="1" dirty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  <a:r>
              <a:rPr lang="es-CL" dirty="0">
                <a:solidFill>
                  <a:schemeClr val="tx1"/>
                </a:solidFill>
                <a:latin typeface="Comic Sans MS" panose="030F0902030302020204" pitchFamily="66" charset="0"/>
              </a:rPr>
              <a:t> me indicara la ubicación de la fila (horizontal) en la tabla periódica</a:t>
            </a:r>
          </a:p>
          <a:p>
            <a:pPr algn="just"/>
            <a:r>
              <a:rPr lang="es-CL" dirty="0">
                <a:solidFill>
                  <a:schemeClr val="tx1"/>
                </a:solidFill>
                <a:latin typeface="Comic Sans MS" panose="030F0902030302020204" pitchFamily="66" charset="0"/>
              </a:rPr>
              <a:t>Y el </a:t>
            </a:r>
            <a:r>
              <a:rPr lang="es-CL" b="1" dirty="0">
                <a:solidFill>
                  <a:schemeClr val="tx1"/>
                </a:solidFill>
                <a:latin typeface="Comic Sans MS" panose="030F0902030302020204" pitchFamily="66" charset="0"/>
              </a:rPr>
              <a:t>p</a:t>
            </a:r>
            <a:r>
              <a:rPr lang="es-CL" b="1" baseline="30000" dirty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  <a:r>
              <a:rPr lang="es-CL" dirty="0">
                <a:solidFill>
                  <a:schemeClr val="tx1"/>
                </a:solidFill>
                <a:latin typeface="Comic Sans MS" panose="030F0902030302020204" pitchFamily="66" charset="0"/>
              </a:rPr>
              <a:t> me indicara el grupo en este caso grupo IVA o grupo p</a:t>
            </a:r>
            <a:r>
              <a:rPr lang="es-CL" baseline="30000" dirty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  <a:endParaRPr lang="es-CL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387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4EFB645B-0D09-8A41-9C54-735295F011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15</a:t>
            </a:fld>
            <a:endParaRPr lang="es-C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CFCAC40-23F0-514A-A718-84D3580AA92B}"/>
              </a:ext>
            </a:extLst>
          </p:cNvPr>
          <p:cNvSpPr txBox="1"/>
          <p:nvPr/>
        </p:nvSpPr>
        <p:spPr>
          <a:xfrm>
            <a:off x="4909991" y="2422486"/>
            <a:ext cx="3653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>
                <a:latin typeface="Comic Sans MS" panose="030F0902030302020204" pitchFamily="66" charset="0"/>
              </a:rPr>
              <a:t>1s</a:t>
            </a:r>
            <a:r>
              <a:rPr lang="es-CL" sz="3200" baseline="30000" dirty="0">
                <a:latin typeface="Comic Sans MS" panose="030F0902030302020204" pitchFamily="66" charset="0"/>
              </a:rPr>
              <a:t>2 </a:t>
            </a:r>
            <a:r>
              <a:rPr lang="es-CL" sz="3200" dirty="0">
                <a:latin typeface="Comic Sans MS" panose="030F0902030302020204" pitchFamily="66" charset="0"/>
              </a:rPr>
              <a:t>2s</a:t>
            </a:r>
            <a:r>
              <a:rPr lang="es-CL" sz="3200" baseline="30000" dirty="0">
                <a:latin typeface="Comic Sans MS" panose="030F0902030302020204" pitchFamily="66" charset="0"/>
              </a:rPr>
              <a:t>2</a:t>
            </a:r>
            <a:r>
              <a:rPr lang="es-CL" sz="3200" dirty="0">
                <a:latin typeface="Comic Sans MS" panose="030F0902030302020204" pitchFamily="66" charset="0"/>
              </a:rPr>
              <a:t> 2p</a:t>
            </a:r>
            <a:r>
              <a:rPr lang="es-CL" sz="3200" baseline="30000" dirty="0">
                <a:latin typeface="Comic Sans MS" panose="030F0902030302020204" pitchFamily="66" charset="0"/>
              </a:rPr>
              <a:t>6</a:t>
            </a:r>
            <a:r>
              <a:rPr lang="es-CL" sz="3200" dirty="0">
                <a:latin typeface="Comic Sans MS" panose="030F0902030302020204" pitchFamily="66" charset="0"/>
              </a:rPr>
              <a:t> 3s</a:t>
            </a:r>
            <a:r>
              <a:rPr lang="es-CL" sz="3200" baseline="30000" dirty="0">
                <a:latin typeface="Comic Sans MS" panose="030F0902030302020204" pitchFamily="66" charset="0"/>
              </a:rPr>
              <a:t>2 </a:t>
            </a:r>
            <a:r>
              <a:rPr lang="es-CL" sz="3200" dirty="0">
                <a:latin typeface="Comic Sans MS" panose="030F0902030302020204" pitchFamily="66" charset="0"/>
              </a:rPr>
              <a:t>3p</a:t>
            </a:r>
            <a:r>
              <a:rPr lang="es-CL" sz="3200" baseline="30000" dirty="0">
                <a:latin typeface="Comic Sans MS" panose="030F0902030302020204" pitchFamily="66" charset="0"/>
              </a:rPr>
              <a:t>2</a:t>
            </a:r>
            <a:endParaRPr lang="es-CL" sz="3200" dirty="0">
              <a:latin typeface="Comic Sans MS" panose="030F0902030302020204" pitchFamily="66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DA9F6833-0F0F-E245-A2C3-09483D7E6608}"/>
              </a:ext>
            </a:extLst>
          </p:cNvPr>
          <p:cNvSpPr/>
          <p:nvPr/>
        </p:nvSpPr>
        <p:spPr>
          <a:xfrm>
            <a:off x="4909991" y="2422485"/>
            <a:ext cx="687870" cy="5847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DDF5043-B730-5140-B90E-006FBD2AE316}"/>
              </a:ext>
            </a:extLst>
          </p:cNvPr>
          <p:cNvSpPr txBox="1"/>
          <p:nvPr/>
        </p:nvSpPr>
        <p:spPr>
          <a:xfrm>
            <a:off x="4629396" y="1550505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Primer orbital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5602596-2540-8F4B-8EB3-AD3DC0E36274}"/>
              </a:ext>
            </a:extLst>
          </p:cNvPr>
          <p:cNvSpPr/>
          <p:nvPr/>
        </p:nvSpPr>
        <p:spPr>
          <a:xfrm>
            <a:off x="5597860" y="2392345"/>
            <a:ext cx="1494845" cy="5847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F09FA00-53C1-F94D-BE29-068D36A7E8B5}"/>
              </a:ext>
            </a:extLst>
          </p:cNvPr>
          <p:cNvSpPr txBox="1"/>
          <p:nvPr/>
        </p:nvSpPr>
        <p:spPr>
          <a:xfrm>
            <a:off x="5626175" y="3511183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Segundo orbital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3E0DE4C5-19AC-D04B-91D0-26AB7649F3AF}"/>
              </a:ext>
            </a:extLst>
          </p:cNvPr>
          <p:cNvSpPr/>
          <p:nvPr/>
        </p:nvSpPr>
        <p:spPr>
          <a:xfrm>
            <a:off x="7092705" y="2382060"/>
            <a:ext cx="1470850" cy="5847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58DA3C-6CE8-AE45-8BAC-25EEA783A86C}"/>
              </a:ext>
            </a:extLst>
          </p:cNvPr>
          <p:cNvSpPr txBox="1"/>
          <p:nvPr/>
        </p:nvSpPr>
        <p:spPr>
          <a:xfrm>
            <a:off x="7209210" y="1550504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Tercer orbital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A3B8A90A-4336-DA40-A867-E2C5CD4BEAD0}"/>
              </a:ext>
            </a:extLst>
          </p:cNvPr>
          <p:cNvCxnSpPr>
            <a:stCxn id="5" idx="2"/>
            <a:endCxn id="4" idx="0"/>
          </p:cNvCxnSpPr>
          <p:nvPr/>
        </p:nvCxnSpPr>
        <p:spPr>
          <a:xfrm>
            <a:off x="5253926" y="1858282"/>
            <a:ext cx="0" cy="564203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3A70AC86-E652-8442-8655-C90CBE4630DC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>
            <a:off x="7828130" y="1858281"/>
            <a:ext cx="0" cy="523779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13A080D3-1DB9-7446-8621-BDDBADC083CA}"/>
              </a:ext>
            </a:extLst>
          </p:cNvPr>
          <p:cNvCxnSpPr>
            <a:cxnSpLocks/>
            <a:stCxn id="7" idx="0"/>
            <a:endCxn id="6" idx="4"/>
          </p:cNvCxnSpPr>
          <p:nvPr/>
        </p:nvCxnSpPr>
        <p:spPr>
          <a:xfrm flipV="1">
            <a:off x="6345282" y="2977120"/>
            <a:ext cx="1" cy="534063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4C43515-E23C-B743-A89E-20555E1EF541}"/>
              </a:ext>
            </a:extLst>
          </p:cNvPr>
          <p:cNvSpPr txBox="1"/>
          <p:nvPr/>
        </p:nvSpPr>
        <p:spPr>
          <a:xfrm>
            <a:off x="826645" y="1345904"/>
            <a:ext cx="34588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/>
              <a:t>Tambien puedo determinar los electrones de valencia de dicho elemento ¿Cómo? De la siguiente forma: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Los electrones de valencia son los electrones que se ubican en el último nivel de energía (orbital) y son los encargados de formar los enlaces químicos. </a:t>
            </a:r>
          </a:p>
          <a:p>
            <a:pPr algn="just"/>
            <a:r>
              <a:rPr lang="es-CL" dirty="0"/>
              <a:t>En este caso el último nivel de energía es el 3 y en el tercer nivel se encuentran 4 electrones de valencia</a:t>
            </a:r>
          </a:p>
        </p:txBody>
      </p:sp>
    </p:spTree>
    <p:extLst>
      <p:ext uri="{BB962C8B-B14F-4D97-AF65-F5344CB8AC3E}">
        <p14:creationId xmlns:p14="http://schemas.microsoft.com/office/powerpoint/2010/main" val="1150707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F6EC5F4-00B6-7D43-8F97-7FC9A6C20E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16</a:t>
            </a:fld>
            <a:endParaRPr lang="es-C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1DFB2A5-77A8-4C48-9D7C-B8E85DC8505D}"/>
              </a:ext>
            </a:extLst>
          </p:cNvPr>
          <p:cNvSpPr txBox="1"/>
          <p:nvPr/>
        </p:nvSpPr>
        <p:spPr>
          <a:xfrm>
            <a:off x="1447137" y="811663"/>
            <a:ext cx="1973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>
                <a:solidFill>
                  <a:schemeClr val="bg1"/>
                </a:solidFill>
                <a:latin typeface="Comic Sans MS" panose="030F0902030302020204" pitchFamily="66" charset="0"/>
              </a:rPr>
              <a:t>Te desafío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82BE5F9-CEC8-C545-8275-171F8B769451}"/>
              </a:ext>
            </a:extLst>
          </p:cNvPr>
          <p:cNvSpPr txBox="1"/>
          <p:nvPr/>
        </p:nvSpPr>
        <p:spPr>
          <a:xfrm>
            <a:off x="2144431" y="2147634"/>
            <a:ext cx="926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dirty="0">
                <a:latin typeface="Comic Sans MS" panose="030F0902030302020204" pitchFamily="66" charset="0"/>
              </a:rPr>
              <a:t>Sc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4DE0899-0451-B24C-84EC-4D94548FBBFB}"/>
              </a:ext>
            </a:extLst>
          </p:cNvPr>
          <p:cNvSpPr txBox="1"/>
          <p:nvPr/>
        </p:nvSpPr>
        <p:spPr>
          <a:xfrm>
            <a:off x="1789043" y="219304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EF55A24-C6B8-5E45-B771-56A511A9F773}"/>
              </a:ext>
            </a:extLst>
          </p:cNvPr>
          <p:cNvSpPr txBox="1"/>
          <p:nvPr/>
        </p:nvSpPr>
        <p:spPr>
          <a:xfrm>
            <a:off x="1789043" y="282474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45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FC35AE6-FF16-8C45-805E-D6338B3705F2}"/>
              </a:ext>
            </a:extLst>
          </p:cNvPr>
          <p:cNvSpPr txBox="1"/>
          <p:nvPr/>
        </p:nvSpPr>
        <p:spPr>
          <a:xfrm>
            <a:off x="3968965" y="2147633"/>
            <a:ext cx="6110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dirty="0"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193DCAE-7789-3D41-BE8C-B662C8A15A4F}"/>
              </a:ext>
            </a:extLst>
          </p:cNvPr>
          <p:cNvSpPr txBox="1"/>
          <p:nvPr/>
        </p:nvSpPr>
        <p:spPr>
          <a:xfrm>
            <a:off x="3735737" y="214763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32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1FEB956-3337-4244-AB26-F7D4F0F6E08A}"/>
              </a:ext>
            </a:extLst>
          </p:cNvPr>
          <p:cNvSpPr txBox="1"/>
          <p:nvPr/>
        </p:nvSpPr>
        <p:spPr>
          <a:xfrm>
            <a:off x="3735737" y="275599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16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63ECD81-3562-654B-A066-F68B75762266}"/>
              </a:ext>
            </a:extLst>
          </p:cNvPr>
          <p:cNvSpPr txBox="1"/>
          <p:nvPr/>
        </p:nvSpPr>
        <p:spPr>
          <a:xfrm>
            <a:off x="5477707" y="2193802"/>
            <a:ext cx="888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dirty="0">
                <a:latin typeface="Comic Sans MS" panose="030F0902030302020204" pitchFamily="66" charset="0"/>
              </a:rPr>
              <a:t>Ba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BC04083-3720-2A42-B598-D8B6EAC24B54}"/>
              </a:ext>
            </a:extLst>
          </p:cNvPr>
          <p:cNvSpPr txBox="1"/>
          <p:nvPr/>
        </p:nvSpPr>
        <p:spPr>
          <a:xfrm>
            <a:off x="5167063" y="274125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56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A220A2B-1CB2-7443-A63E-C7B256D60799}"/>
              </a:ext>
            </a:extLst>
          </p:cNvPr>
          <p:cNvSpPr txBox="1"/>
          <p:nvPr/>
        </p:nvSpPr>
        <p:spPr>
          <a:xfrm>
            <a:off x="5117370" y="2094467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137</a:t>
            </a:r>
          </a:p>
        </p:txBody>
      </p:sp>
    </p:spTree>
    <p:extLst>
      <p:ext uri="{BB962C8B-B14F-4D97-AF65-F5344CB8AC3E}">
        <p14:creationId xmlns:p14="http://schemas.microsoft.com/office/powerpoint/2010/main" val="3397750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D51D627-844F-F04B-A885-FC9D46E9EF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17</a:t>
            </a:fld>
            <a:endParaRPr lang="es-CL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4434A69-6206-BD42-845B-ACC1CC2FD504}"/>
              </a:ext>
            </a:extLst>
          </p:cNvPr>
          <p:cNvSpPr/>
          <p:nvPr/>
        </p:nvSpPr>
        <p:spPr>
          <a:xfrm>
            <a:off x="1039633" y="863590"/>
            <a:ext cx="7064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3600" i="1" dirty="0">
                <a:solidFill>
                  <a:schemeClr val="bg1"/>
                </a:solidFill>
                <a:latin typeface="Comic Sans MS" panose="030F0902030302020204" pitchFamily="66" charset="0"/>
              </a:rPr>
              <a:t>La química comienza en las estrellas. Las estrellas son la fuente de los elementos químicos, que son los componentes básicos de la materia.-Peter Atkins.</a:t>
            </a:r>
            <a:endParaRPr lang="es-CL" sz="3600" dirty="0">
              <a:solidFill>
                <a:schemeClr val="bg1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91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394">
            <a:extLst>
              <a:ext uri="{FF2B5EF4-FFF2-40B4-BE49-F238E27FC236}">
                <a16:creationId xmlns:a16="http://schemas.microsoft.com/office/drawing/2014/main" id="{D6F79EE9-9C6C-F547-B140-DB1E410E9A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Ruta</a:t>
            </a:r>
            <a:r>
              <a:rPr lang="en" dirty="0"/>
              <a:t> de </a:t>
            </a:r>
            <a:r>
              <a:rPr lang="en" dirty="0" err="1"/>
              <a:t>aprendizaje</a:t>
            </a:r>
            <a:endParaRPr dirty="0"/>
          </a:p>
        </p:txBody>
      </p:sp>
      <p:sp>
        <p:nvSpPr>
          <p:cNvPr id="16" name="Shape 398">
            <a:extLst>
              <a:ext uri="{FF2B5EF4-FFF2-40B4-BE49-F238E27FC236}">
                <a16:creationId xmlns:a16="http://schemas.microsoft.com/office/drawing/2014/main" id="{466559C4-39AF-8D45-9CEF-273195CCD9A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67C1523-E434-4D44-9EB1-BCB5461E5B1E}"/>
              </a:ext>
            </a:extLst>
          </p:cNvPr>
          <p:cNvSpPr txBox="1"/>
          <p:nvPr/>
        </p:nvSpPr>
        <p:spPr>
          <a:xfrm>
            <a:off x="3228229" y="1375575"/>
            <a:ext cx="47386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tx1"/>
                </a:solidFill>
              </a:rPr>
              <a:t>Objetivo:</a:t>
            </a:r>
          </a:p>
          <a:p>
            <a:endParaRPr lang="es-CL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Reforzar contenido imprescindible de la materia y su composición química.</a:t>
            </a:r>
          </a:p>
          <a:p>
            <a:endParaRPr lang="es-CL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CL" dirty="0">
                <a:solidFill>
                  <a:schemeClr val="tx1"/>
                </a:solidFill>
              </a:rPr>
              <a:t>Recordando</a:t>
            </a:r>
          </a:p>
          <a:p>
            <a:pPr marL="342900" indent="-342900">
              <a:buAutoNum type="arabicPeriod"/>
            </a:pPr>
            <a:r>
              <a:rPr lang="es-CL" dirty="0">
                <a:solidFill>
                  <a:schemeClr val="tx1"/>
                </a:solidFill>
              </a:rPr>
              <a:t>Configuración electrónica</a:t>
            </a:r>
          </a:p>
          <a:p>
            <a:pPr marL="342900" indent="-342900">
              <a:buAutoNum type="arabicPeriod"/>
            </a:pPr>
            <a:r>
              <a:rPr lang="es-CL" dirty="0">
                <a:solidFill>
                  <a:schemeClr val="tx1"/>
                </a:solidFill>
              </a:rPr>
              <a:t>Ejercitemos</a:t>
            </a:r>
          </a:p>
          <a:p>
            <a:pPr marL="342900" indent="-342900">
              <a:buAutoNum type="arabicPeriod"/>
            </a:pPr>
            <a:r>
              <a:rPr lang="es-CL" dirty="0">
                <a:solidFill>
                  <a:schemeClr val="tx1"/>
                </a:solidFill>
              </a:rPr>
              <a:t>Sigamos ejercitando</a:t>
            </a:r>
          </a:p>
          <a:p>
            <a:pPr marL="342900" indent="-342900">
              <a:buAutoNum type="arabicPeriod"/>
            </a:pPr>
            <a:r>
              <a:rPr lang="es-CL" dirty="0">
                <a:solidFill>
                  <a:schemeClr val="tx1"/>
                </a:solidFill>
              </a:rPr>
              <a:t>Cierre de la clase</a:t>
            </a:r>
          </a:p>
        </p:txBody>
      </p:sp>
    </p:spTree>
    <p:extLst>
      <p:ext uri="{BB962C8B-B14F-4D97-AF65-F5344CB8AC3E}">
        <p14:creationId xmlns:p14="http://schemas.microsoft.com/office/powerpoint/2010/main" val="138937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A5C65"/>
                </a:solidFill>
              </a:rPr>
              <a:t>1.</a:t>
            </a:r>
            <a:endParaRPr dirty="0">
              <a:solidFill>
                <a:srgbClr val="4A5C65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Electrones</a:t>
            </a:r>
            <a:endParaRPr dirty="0"/>
          </a:p>
        </p:txBody>
      </p:sp>
      <p:sp>
        <p:nvSpPr>
          <p:cNvPr id="412" name="Shape 412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/>
              <a:t>C</a:t>
            </a:r>
            <a:r>
              <a:rPr lang="es-CL" dirty="0"/>
              <a:t>o</a:t>
            </a:r>
            <a:r>
              <a:rPr lang="en" dirty="0" err="1"/>
              <a:t>nfiguración</a:t>
            </a:r>
            <a:r>
              <a:rPr lang="en" dirty="0"/>
              <a:t> </a:t>
            </a:r>
            <a:r>
              <a:rPr lang="en" dirty="0" err="1"/>
              <a:t>electrónica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62273C36-0EE0-3845-964C-86A1C1F0C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8720" y="1529670"/>
            <a:ext cx="6766560" cy="819900"/>
          </a:xfrm>
        </p:spPr>
        <p:txBody>
          <a:bodyPr/>
          <a:lstStyle/>
          <a:p>
            <a:pPr marL="38100" indent="0">
              <a:buNone/>
            </a:pPr>
            <a:r>
              <a:rPr lang="es-CL" sz="2400" dirty="0"/>
              <a:t>¿Qué es la configuración electrónica?</a:t>
            </a:r>
          </a:p>
          <a:p>
            <a:pPr marL="38100" indent="0" algn="just">
              <a:buNone/>
            </a:pPr>
            <a:r>
              <a:rPr lang="es-CL" sz="2400" i="0" dirty="0"/>
              <a:t>Indica la manera en la cual los electrones se estructuran, comunican u organizan en un átomo de acuerdo con el modelo de capas electrónicas, en el cual las funciones de ondas del sistema se expresan como un producto de orbitales</a:t>
            </a:r>
            <a:endParaRPr lang="es-CL" sz="2400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6F2AAA5-A061-044A-AE4B-AC4A8395D6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758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ctrTitle" idx="4294967295"/>
          </p:nvPr>
        </p:nvSpPr>
        <p:spPr>
          <a:xfrm>
            <a:off x="685800" y="150715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rgbClr val="FFB600"/>
                </a:solidFill>
              </a:rPr>
              <a:t>¿</a:t>
            </a:r>
            <a:r>
              <a:rPr lang="en" sz="6000" dirty="0" err="1">
                <a:solidFill>
                  <a:srgbClr val="FFB600"/>
                </a:solidFill>
              </a:rPr>
              <a:t>Configuración</a:t>
            </a:r>
            <a:r>
              <a:rPr lang="en" sz="6000" dirty="0">
                <a:solidFill>
                  <a:srgbClr val="FFB600"/>
                </a:solidFill>
              </a:rPr>
              <a:t>?</a:t>
            </a:r>
            <a:endParaRPr sz="6000" dirty="0">
              <a:solidFill>
                <a:srgbClr val="FFB600"/>
              </a:solidFill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type="subTitle" idx="4294967295"/>
          </p:nvPr>
        </p:nvSpPr>
        <p:spPr>
          <a:xfrm>
            <a:off x="685800" y="2401970"/>
            <a:ext cx="5579350" cy="17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3600" dirty="0">
                <a:solidFill>
                  <a:srgbClr val="FFFFFF"/>
                </a:solidFill>
              </a:rPr>
              <a:t>¿Cómo se utiliza?</a:t>
            </a:r>
            <a:endParaRPr sz="3600" dirty="0">
              <a:solidFill>
                <a:srgbClr val="FFFFFF"/>
              </a:solidFill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dirty="0">
                <a:solidFill>
                  <a:srgbClr val="FFFFFF"/>
                </a:solidFill>
              </a:rPr>
              <a:t>Ahora te lo explicare de manera detallada, presta atención</a:t>
            </a:r>
            <a:endParaRPr sz="3600" dirty="0">
              <a:solidFill>
                <a:srgbClr val="FFFFFF"/>
              </a:solidFill>
            </a:endParaRPr>
          </a:p>
        </p:txBody>
      </p:sp>
      <p:pic>
        <p:nvPicPr>
          <p:cNvPr id="405" name="Shape 405" descr="photo-1434030216411-0b793f4b417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5150" y="1981150"/>
            <a:ext cx="2071500" cy="2071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22565E5-AAB3-1447-9898-C70ECFBE51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6</a:t>
            </a:fld>
            <a:endParaRPr lang="es-CL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56CEED8-749C-E74E-9E9D-F4A88BA37426}"/>
              </a:ext>
            </a:extLst>
          </p:cNvPr>
          <p:cNvSpPr txBox="1"/>
          <p:nvPr/>
        </p:nvSpPr>
        <p:spPr>
          <a:xfrm>
            <a:off x="1575701" y="811663"/>
            <a:ext cx="5992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>
                <a:solidFill>
                  <a:schemeClr val="bg1"/>
                </a:solidFill>
                <a:latin typeface="Comic Sans MS" panose="030F0902030302020204" pitchFamily="66" charset="0"/>
              </a:rPr>
              <a:t>1. </a:t>
            </a:r>
            <a:r>
              <a:rPr lang="es-CL" sz="2800" dirty="0">
                <a:solidFill>
                  <a:schemeClr val="bg1"/>
                </a:solidFill>
                <a:latin typeface="Comic Sans MS" panose="030F0902030302020204" pitchFamily="66" charset="0"/>
              </a:rPr>
              <a:t>Debemos conocer algunas cosas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2408DF8-99DD-BC4F-B725-7A262C99DFEA}"/>
              </a:ext>
            </a:extLst>
          </p:cNvPr>
          <p:cNvSpPr txBox="1"/>
          <p:nvPr/>
        </p:nvSpPr>
        <p:spPr>
          <a:xfrm>
            <a:off x="2709952" y="1519549"/>
            <a:ext cx="3724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>
                <a:solidFill>
                  <a:schemeClr val="bg1"/>
                </a:solidFill>
              </a:rPr>
              <a:t>¿Principio de Aufbau?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D884CE1-7D24-9641-893B-C95E69FC3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896" y="1893480"/>
            <a:ext cx="2530208" cy="291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1000"/>
              </a:spcAft>
              <a:buNone/>
            </a:pPr>
            <a:r>
              <a:rPr lang="en" dirty="0"/>
              <a:t>El principio de Aufbau, </a:t>
            </a:r>
            <a:r>
              <a:rPr lang="en" dirty="0" err="1"/>
              <a:t>nos</a:t>
            </a:r>
            <a:r>
              <a:rPr lang="en" dirty="0"/>
              <a:t> </a:t>
            </a:r>
            <a:r>
              <a:rPr lang="en" dirty="0" err="1"/>
              <a:t>ayudara</a:t>
            </a:r>
            <a:r>
              <a:rPr lang="en" dirty="0"/>
              <a:t> </a:t>
            </a:r>
            <a:r>
              <a:rPr lang="en" dirty="0" err="1"/>
              <a:t>en</a:t>
            </a:r>
            <a:r>
              <a:rPr lang="en" dirty="0"/>
              <a:t> la </a:t>
            </a:r>
            <a:r>
              <a:rPr lang="en" dirty="0" err="1"/>
              <a:t>organización</a:t>
            </a:r>
            <a:r>
              <a:rPr lang="en" dirty="0"/>
              <a:t> de los </a:t>
            </a:r>
            <a:r>
              <a:rPr lang="en" dirty="0" err="1"/>
              <a:t>electrones</a:t>
            </a:r>
            <a:r>
              <a:rPr lang="en" dirty="0"/>
              <a:t>, </a:t>
            </a:r>
            <a:r>
              <a:rPr lang="en" dirty="0" err="1"/>
              <a:t>siguiendo</a:t>
            </a:r>
            <a:r>
              <a:rPr lang="en" dirty="0"/>
              <a:t> un </a:t>
            </a:r>
            <a:r>
              <a:rPr lang="en" dirty="0" err="1"/>
              <a:t>patrón</a:t>
            </a:r>
            <a:r>
              <a:rPr lang="en" dirty="0"/>
              <a:t> </a:t>
            </a:r>
            <a:r>
              <a:rPr lang="en" dirty="0" err="1"/>
              <a:t>único</a:t>
            </a:r>
            <a:r>
              <a:rPr lang="en" dirty="0"/>
              <a:t>, que </a:t>
            </a:r>
            <a:r>
              <a:rPr lang="en" dirty="0" err="1"/>
              <a:t>nos</a:t>
            </a:r>
            <a:r>
              <a:rPr lang="en" dirty="0"/>
              <a:t> </a:t>
            </a:r>
            <a:r>
              <a:rPr lang="en" dirty="0" err="1"/>
              <a:t>permitira</a:t>
            </a:r>
            <a:r>
              <a:rPr lang="en" dirty="0"/>
              <a:t>  </a:t>
            </a:r>
            <a:r>
              <a:rPr lang="en" dirty="0" err="1"/>
              <a:t>entender</a:t>
            </a:r>
            <a:r>
              <a:rPr lang="en" dirty="0"/>
              <a:t> el </a:t>
            </a:r>
            <a:r>
              <a:rPr lang="en" dirty="0" err="1"/>
              <a:t>funcionamiento</a:t>
            </a:r>
            <a:r>
              <a:rPr lang="en" dirty="0"/>
              <a:t> de los </a:t>
            </a:r>
            <a:r>
              <a:rPr lang="en" dirty="0" err="1"/>
              <a:t>electrones</a:t>
            </a:r>
            <a:endParaRPr dirty="0"/>
          </a:p>
        </p:txBody>
      </p:sp>
      <p:sp>
        <p:nvSpPr>
          <p:cNvPr id="418" name="Shape 41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¿Pero </a:t>
            </a:r>
            <a:r>
              <a:rPr lang="en" dirty="0" err="1"/>
              <a:t>cómo</a:t>
            </a:r>
            <a:r>
              <a:rPr lang="en" dirty="0"/>
              <a:t> </a:t>
            </a:r>
            <a:r>
              <a:rPr lang="en" dirty="0" err="1"/>
              <a:t>funciona</a:t>
            </a:r>
            <a:r>
              <a:rPr lang="en" dirty="0"/>
              <a:t>?</a:t>
            </a:r>
            <a:endParaRPr dirty="0"/>
          </a:p>
        </p:txBody>
      </p:sp>
      <p:sp>
        <p:nvSpPr>
          <p:cNvPr id="425" name="Shape 42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1B2CB01-1C3A-0145-9A15-FE27EBADD39C}"/>
              </a:ext>
            </a:extLst>
          </p:cNvPr>
          <p:cNvSpPr txBox="1"/>
          <p:nvPr/>
        </p:nvSpPr>
        <p:spPr>
          <a:xfrm>
            <a:off x="4182878" y="2226165"/>
            <a:ext cx="3268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>
                <a:solidFill>
                  <a:schemeClr val="accent2"/>
                </a:solidFill>
              </a:rPr>
              <a:t>S</a:t>
            </a:r>
            <a:r>
              <a:rPr lang="es-CL" sz="3200" baseline="30000" dirty="0">
                <a:solidFill>
                  <a:schemeClr val="accent2"/>
                </a:solidFill>
              </a:rPr>
              <a:t>2</a:t>
            </a:r>
            <a:r>
              <a:rPr lang="es-CL" sz="3200" dirty="0">
                <a:solidFill>
                  <a:schemeClr val="accent2"/>
                </a:solidFill>
              </a:rPr>
              <a:t> – p</a:t>
            </a:r>
            <a:r>
              <a:rPr lang="es-CL" sz="3200" baseline="30000" dirty="0">
                <a:solidFill>
                  <a:schemeClr val="accent2"/>
                </a:solidFill>
              </a:rPr>
              <a:t>6 </a:t>
            </a:r>
            <a:r>
              <a:rPr lang="es-CL" sz="3200" dirty="0">
                <a:solidFill>
                  <a:schemeClr val="accent2"/>
                </a:solidFill>
              </a:rPr>
              <a:t>– d</a:t>
            </a:r>
            <a:r>
              <a:rPr lang="es-CL" sz="3200" baseline="30000" dirty="0">
                <a:solidFill>
                  <a:schemeClr val="accent2"/>
                </a:solidFill>
              </a:rPr>
              <a:t>10</a:t>
            </a:r>
            <a:r>
              <a:rPr lang="es-CL" sz="3200" dirty="0">
                <a:solidFill>
                  <a:schemeClr val="accent2"/>
                </a:solidFill>
              </a:rPr>
              <a:t> – f</a:t>
            </a:r>
            <a:r>
              <a:rPr lang="es-CL" sz="3200" baseline="30000" dirty="0">
                <a:solidFill>
                  <a:schemeClr val="accent2"/>
                </a:solidFill>
              </a:rPr>
              <a:t>14</a:t>
            </a:r>
            <a:endParaRPr lang="es-CL" sz="3200" dirty="0">
              <a:solidFill>
                <a:schemeClr val="accent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66BA1D3-D053-6D41-A4B8-946AB7F4CB93}"/>
              </a:ext>
            </a:extLst>
          </p:cNvPr>
          <p:cNvSpPr txBox="1"/>
          <p:nvPr/>
        </p:nvSpPr>
        <p:spPr>
          <a:xfrm>
            <a:off x="3109881" y="2992501"/>
            <a:ext cx="50081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>
                <a:solidFill>
                  <a:schemeClr val="tx2">
                    <a:lumMod val="50000"/>
                  </a:schemeClr>
                </a:solidFill>
              </a:rPr>
              <a:t>Esto quiere decir que cada subnivel de energía (s,p,d y f) puede albergar cierta cantidad de electrones como máximo y nos ayudan a entender su movimiento dentro del orbital atómico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C9E9E53-6BB0-834B-829F-C07D65947E57}"/>
              </a:ext>
            </a:extLst>
          </p:cNvPr>
          <p:cNvSpPr/>
          <p:nvPr/>
        </p:nvSpPr>
        <p:spPr>
          <a:xfrm>
            <a:off x="3109881" y="1090497"/>
            <a:ext cx="54148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lvl="0">
              <a:buSzPts val="2000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Debemos siempre seguir dicho principio y no olvidar cosas claves.</a:t>
            </a:r>
          </a:p>
          <a:p>
            <a:pPr marL="101600" lvl="0">
              <a:buSzPts val="2000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En los subniveles de energía nos encontraremos con lo siguiente: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/>
          <p:nvPr/>
        </p:nvSpPr>
        <p:spPr>
          <a:xfrm>
            <a:off x="3459600" y="628000"/>
            <a:ext cx="2224800" cy="2224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Shape 431"/>
          <p:cNvSpPr txBox="1">
            <a:spLocks noGrp="1"/>
          </p:cNvSpPr>
          <p:nvPr>
            <p:ph type="ctrTitle" idx="4294967295"/>
          </p:nvPr>
        </p:nvSpPr>
        <p:spPr>
          <a:xfrm>
            <a:off x="2205425" y="2708950"/>
            <a:ext cx="47331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err="1"/>
              <a:t>Ejemplo</a:t>
            </a:r>
            <a:endParaRPr sz="6000" dirty="0"/>
          </a:p>
        </p:txBody>
      </p:sp>
      <p:sp>
        <p:nvSpPr>
          <p:cNvPr id="432" name="Shape 432"/>
          <p:cNvSpPr txBox="1">
            <a:spLocks noGrp="1"/>
          </p:cNvSpPr>
          <p:nvPr>
            <p:ph type="subTitle" idx="4294967295"/>
          </p:nvPr>
        </p:nvSpPr>
        <p:spPr>
          <a:xfrm>
            <a:off x="2205425" y="3640155"/>
            <a:ext cx="473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en" dirty="0" err="1"/>
              <a:t>Presta</a:t>
            </a:r>
            <a:r>
              <a:rPr lang="en" dirty="0"/>
              <a:t> </a:t>
            </a:r>
            <a:r>
              <a:rPr lang="en" dirty="0" err="1"/>
              <a:t>atención</a:t>
            </a:r>
            <a:r>
              <a:rPr lang="en" dirty="0"/>
              <a:t> a </a:t>
            </a:r>
            <a:r>
              <a:rPr lang="en" dirty="0" err="1"/>
              <a:t>todos</a:t>
            </a:r>
            <a:r>
              <a:rPr lang="en" dirty="0"/>
              <a:t> los </a:t>
            </a:r>
            <a:r>
              <a:rPr lang="en" dirty="0" err="1"/>
              <a:t>detalles</a:t>
            </a:r>
            <a:endParaRPr dirty="0"/>
          </a:p>
        </p:txBody>
      </p:sp>
      <p:grpSp>
        <p:nvGrpSpPr>
          <p:cNvPr id="433" name="Shape 433"/>
          <p:cNvGrpSpPr/>
          <p:nvPr/>
        </p:nvGrpSpPr>
        <p:grpSpPr>
          <a:xfrm>
            <a:off x="3940048" y="628007"/>
            <a:ext cx="1447570" cy="1447577"/>
            <a:chOff x="6643075" y="3664250"/>
            <a:chExt cx="407950" cy="407975"/>
          </a:xfrm>
        </p:grpSpPr>
        <p:sp>
          <p:nvSpPr>
            <p:cNvPr id="434" name="Shape 434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0" t="0" r="0" b="0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0" t="0" r="0" b="0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Shape 436"/>
          <p:cNvGrpSpPr/>
          <p:nvPr/>
        </p:nvGrpSpPr>
        <p:grpSpPr>
          <a:xfrm rot="-587344">
            <a:off x="3600928" y="2274183"/>
            <a:ext cx="595166" cy="595133"/>
            <a:chOff x="576250" y="4319400"/>
            <a:chExt cx="442075" cy="442050"/>
          </a:xfrm>
        </p:grpSpPr>
        <p:sp>
          <p:nvSpPr>
            <p:cNvPr id="437" name="Shape 437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0" t="0" r="0" b="0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0" t="0" r="0" b="0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0" t="0" r="0" b="0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0" t="0" r="0" b="0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1" name="Shape 441"/>
          <p:cNvSpPr/>
          <p:nvPr/>
        </p:nvSpPr>
        <p:spPr>
          <a:xfrm>
            <a:off x="3593939" y="962288"/>
            <a:ext cx="226251" cy="21606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Shape 442"/>
          <p:cNvSpPr/>
          <p:nvPr/>
        </p:nvSpPr>
        <p:spPr>
          <a:xfrm rot="2697328">
            <a:off x="5346647" y="2148789"/>
            <a:ext cx="343459" cy="327947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5356714" y="1881143"/>
            <a:ext cx="137570" cy="13142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/>
          <p:nvPr/>
        </p:nvSpPr>
        <p:spPr>
          <a:xfrm rot="1280404">
            <a:off x="3589575" y="1613971"/>
            <a:ext cx="137564" cy="131398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Shape 44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602</Words>
  <Application>Microsoft Macintosh PowerPoint</Application>
  <PresentationFormat>Presentación en pantalla (16:9)</PresentationFormat>
  <Paragraphs>101</Paragraphs>
  <Slides>17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Roboto Slab Light</vt:lpstr>
      <vt:lpstr>Comic Sans MS</vt:lpstr>
      <vt:lpstr>Arial</vt:lpstr>
      <vt:lpstr>Lato Light</vt:lpstr>
      <vt:lpstr>Kent template</vt:lpstr>
      <vt:lpstr>Química 1º Medio</vt:lpstr>
      <vt:lpstr>Ruta de aprendizaje</vt:lpstr>
      <vt:lpstr>1. Electrones</vt:lpstr>
      <vt:lpstr>Presentación de PowerPoint</vt:lpstr>
      <vt:lpstr>¿Configuración?</vt:lpstr>
      <vt:lpstr>Presentación de PowerPoint</vt:lpstr>
      <vt:lpstr>Presentación de PowerPoint</vt:lpstr>
      <vt:lpstr>¿Pero cómo funciona?</vt:lpstr>
      <vt:lpstr>Ejemplo</vt:lpstr>
      <vt:lpstr>Presentación de PowerPoint</vt:lpstr>
      <vt:lpstr>Y ¿qué puedo hacer con ella?</vt:lpstr>
      <vt:lpstr>Orbitales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 1º Medio</dc:title>
  <cp:lastModifiedBy>Microsoft Office User</cp:lastModifiedBy>
  <cp:revision>5</cp:revision>
  <dcterms:modified xsi:type="dcterms:W3CDTF">2021-03-15T20:10:00Z</dcterms:modified>
</cp:coreProperties>
</file>