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87" r:id="rId5"/>
    <p:sldId id="284" r:id="rId6"/>
    <p:sldId id="289" r:id="rId7"/>
    <p:sldId id="290" r:id="rId8"/>
    <p:sldId id="260" r:id="rId9"/>
    <p:sldId id="259" r:id="rId10"/>
    <p:sldId id="262" r:id="rId11"/>
    <p:sldId id="28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2818"/>
  </p:normalViewPr>
  <p:slideViewPr>
    <p:cSldViewPr snapToGrid="0" snapToObjects="1">
      <p:cViewPr varScale="1">
        <p:scale>
          <a:sx n="140" d="100"/>
          <a:sy n="140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627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Shape 20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Shape 20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Shape 20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Shape 20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8" r:id="rId6"/>
    <p:sldLayoutId id="2147483660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youtube.com/watch?v=A0Esiu66d9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0Esiu66d90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2757249" y="1445646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Ciencias para la </a:t>
            </a:r>
            <a:r>
              <a:rPr lang="es-ES" dirty="0" smtClean="0"/>
              <a:t>Ciudadanía 4º Medio</a:t>
            </a:r>
            <a:br>
              <a:rPr lang="es-ES" dirty="0" smtClean="0"/>
            </a:b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02C603BA-2FBF-A543-92D1-68ECB3F609C1}"/>
              </a:ext>
            </a:extLst>
          </p:cNvPr>
          <p:cNvSpPr txBox="1"/>
          <p:nvPr/>
        </p:nvSpPr>
        <p:spPr>
          <a:xfrm>
            <a:off x="6637217" y="4189393"/>
            <a:ext cx="2274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>
                <a:solidFill>
                  <a:srgbClr val="7030A0"/>
                </a:solidFill>
              </a:rPr>
              <a:t>Prof. Bastián Cardenas G.</a:t>
            </a:r>
          </a:p>
          <a:p>
            <a:pPr algn="ctr"/>
            <a:r>
              <a:rPr lang="es-CL" dirty="0" smtClean="0">
                <a:solidFill>
                  <a:srgbClr val="7030A0"/>
                </a:solidFill>
              </a:rPr>
              <a:t>Prof. Clara Veas </a:t>
            </a:r>
            <a:r>
              <a:rPr lang="es-CL" dirty="0" smtClean="0">
                <a:solidFill>
                  <a:srgbClr val="7030A0"/>
                </a:solidFill>
              </a:rPr>
              <a:t>S</a:t>
            </a:r>
          </a:p>
          <a:p>
            <a:pPr algn="ctr"/>
            <a:r>
              <a:rPr lang="es-CL" dirty="0" smtClean="0">
                <a:solidFill>
                  <a:srgbClr val="7030A0"/>
                </a:solidFill>
              </a:rPr>
              <a:t>15 de marzo 2021</a:t>
            </a:r>
            <a:endParaRPr lang="es-CL" dirty="0" smtClean="0">
              <a:solidFill>
                <a:srgbClr val="7030A0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6B327C4-E826-6B46-842F-4710DB69F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197" y="961350"/>
            <a:ext cx="763504" cy="96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1084725" y="2708950"/>
            <a:ext cx="6981244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 b="1" dirty="0" smtClean="0">
                <a:solidFill>
                  <a:srgbClr val="002060"/>
                </a:solidFill>
              </a:rPr>
              <a:t/>
            </a:r>
            <a:br>
              <a:rPr lang="es-ES" sz="6000" b="1" dirty="0" smtClean="0">
                <a:solidFill>
                  <a:srgbClr val="002060"/>
                </a:solidFill>
              </a:rPr>
            </a:br>
            <a:r>
              <a:rPr lang="es-ES" sz="6000" b="1" dirty="0">
                <a:solidFill>
                  <a:srgbClr val="002060"/>
                </a:solidFill>
              </a:rPr>
              <a:t/>
            </a:r>
            <a:br>
              <a:rPr lang="es-ES" sz="6000" b="1" dirty="0">
                <a:solidFill>
                  <a:srgbClr val="002060"/>
                </a:solidFill>
              </a:rPr>
            </a:br>
            <a:r>
              <a:rPr lang="es-ES" sz="6000" b="1" dirty="0" smtClean="0">
                <a:solidFill>
                  <a:srgbClr val="002060"/>
                </a:solidFill>
              </a:rPr>
              <a:t/>
            </a:r>
            <a:br>
              <a:rPr lang="es-ES" sz="6000" b="1" dirty="0" smtClean="0">
                <a:solidFill>
                  <a:srgbClr val="002060"/>
                </a:solidFill>
              </a:rPr>
            </a:br>
            <a:r>
              <a:rPr lang="es-ES" sz="6000" b="1" dirty="0">
                <a:solidFill>
                  <a:srgbClr val="002060"/>
                </a:solidFill>
              </a:rPr>
              <a:t/>
            </a:r>
            <a:br>
              <a:rPr lang="es-ES" sz="6000" b="1" dirty="0">
                <a:solidFill>
                  <a:srgbClr val="002060"/>
                </a:solidFill>
              </a:rPr>
            </a:br>
            <a:r>
              <a:rPr lang="es-ES" sz="6000" b="1" dirty="0" smtClean="0">
                <a:solidFill>
                  <a:srgbClr val="002060"/>
                </a:solidFill>
              </a:rPr>
              <a:t/>
            </a:r>
            <a:br>
              <a:rPr lang="es-ES" sz="6000" b="1" dirty="0" smtClean="0">
                <a:solidFill>
                  <a:srgbClr val="002060"/>
                </a:solidFill>
              </a:rPr>
            </a:br>
            <a:r>
              <a:rPr lang="es-ES" sz="6000" b="1" dirty="0">
                <a:solidFill>
                  <a:srgbClr val="002060"/>
                </a:solidFill>
              </a:rPr>
              <a:t/>
            </a:r>
            <a:br>
              <a:rPr lang="es-ES" sz="6000" b="1" dirty="0">
                <a:solidFill>
                  <a:srgbClr val="002060"/>
                </a:solidFill>
              </a:rPr>
            </a:br>
            <a:endParaRPr sz="6000" b="1" dirty="0">
              <a:solidFill>
                <a:srgbClr val="002060"/>
              </a:solidFill>
            </a:endParaRPr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1292087" y="2982778"/>
            <a:ext cx="6559825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000"/>
              </a:spcAft>
              <a:buNone/>
            </a:pPr>
            <a:r>
              <a:rPr lang="es-CL" sz="2400" b="1" dirty="0">
                <a:solidFill>
                  <a:srgbClr val="7030A0"/>
                </a:solidFill>
                <a:latin typeface="Cooper Black" charset="0"/>
                <a:ea typeface="Cooper Black" charset="0"/>
                <a:cs typeface="Cooper Black" charset="0"/>
              </a:rPr>
              <a:t>“La ciencia, muchacho, está hecha de errores, pero de errores útiles de cometer, pues poco a poco, conducen a la verdad”</a:t>
            </a:r>
            <a:endParaRPr sz="2400" b="1" dirty="0">
              <a:solidFill>
                <a:srgbClr val="7030A0"/>
              </a:solidFill>
              <a:latin typeface="Cooper Black" charset="0"/>
              <a:ea typeface="Cooper Black" charset="0"/>
              <a:cs typeface="Cooper Black" charset="0"/>
            </a:endParaRPr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/>
              <a:t>Link de interés</a:t>
            </a:r>
            <a:endParaRPr lang="es-ES_tradnl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11</a:t>
            </a:fld>
            <a:endParaRPr lang="tr-TR"/>
          </a:p>
        </p:txBody>
      </p:sp>
      <p:sp>
        <p:nvSpPr>
          <p:cNvPr id="4" name="Rectángulo 3"/>
          <p:cNvSpPr/>
          <p:nvPr/>
        </p:nvSpPr>
        <p:spPr>
          <a:xfrm>
            <a:off x="2855495" y="1608956"/>
            <a:ext cx="58111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1800" dirty="0"/>
              <a:t>Terremoto y Tsunami Chile 2010 en vivo </a:t>
            </a:r>
            <a:r>
              <a:rPr lang="es-ES_tradnl" sz="1800" dirty="0" err="1" smtClean="0"/>
              <a:t>Earthquake</a:t>
            </a:r>
            <a:r>
              <a:rPr lang="es-ES_tradnl" sz="1800" dirty="0" smtClean="0"/>
              <a:t>:</a:t>
            </a:r>
            <a:endParaRPr lang="es-ES_tradnl" sz="1800" dirty="0"/>
          </a:p>
          <a:p>
            <a:pPr algn="just"/>
            <a:r>
              <a:rPr lang="es-ES_tradnl" sz="1800" dirty="0" smtClean="0">
                <a:hlinkClick r:id="rId2"/>
              </a:rPr>
              <a:t>https</a:t>
            </a:r>
            <a:r>
              <a:rPr lang="es-ES_tradnl" sz="1800" dirty="0">
                <a:hlinkClick r:id="rId2"/>
              </a:rPr>
              <a:t>://</a:t>
            </a:r>
            <a:r>
              <a:rPr lang="es-ES_tradnl" sz="1800" dirty="0" smtClean="0">
                <a:hlinkClick r:id="rId2"/>
              </a:rPr>
              <a:t>www.youtube.com/watch?v=A0Esiu66d90</a:t>
            </a:r>
            <a:endParaRPr lang="es-ES_tradnl" sz="1800" dirty="0" smtClean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54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err="1">
                <a:latin typeface="Chalkboard" charset="0"/>
                <a:ea typeface="Chalkboard" charset="0"/>
                <a:cs typeface="Chalkboard" charset="0"/>
              </a:rPr>
              <a:t>Ruta</a:t>
            </a:r>
            <a:r>
              <a:rPr lang="en" sz="2400" b="1" dirty="0">
                <a:latin typeface="Chalkboard" charset="0"/>
                <a:ea typeface="Chalkboard" charset="0"/>
                <a:cs typeface="Chalkboard" charset="0"/>
              </a:rPr>
              <a:t> de </a:t>
            </a:r>
            <a:r>
              <a:rPr lang="en" sz="2400" b="1" dirty="0" err="1">
                <a:latin typeface="Chalkboard" charset="0"/>
                <a:ea typeface="Chalkboard" charset="0"/>
                <a:cs typeface="Chalkboard" charset="0"/>
              </a:rPr>
              <a:t>aprendizaje</a:t>
            </a:r>
            <a:endParaRPr sz="24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525D8D9C-8FB4-D545-A220-5867065DB56E}"/>
              </a:ext>
            </a:extLst>
          </p:cNvPr>
          <p:cNvSpPr txBox="1"/>
          <p:nvPr/>
        </p:nvSpPr>
        <p:spPr>
          <a:xfrm>
            <a:off x="2903816" y="555177"/>
            <a:ext cx="54355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Objetivo: </a:t>
            </a:r>
            <a:r>
              <a:rPr lang="es-CL" sz="1800" b="1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Analizar y reflexionar riesgos de origen natural o provocados por la acción humana en nuestro contexto local y evaluar las capacidades existentes en la escuela y la comunidad para la prevención, mitigación  y la adaptación frente a sus consecuencias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800" dirty="0" smtClean="0">
              <a:solidFill>
                <a:schemeClr val="tx1"/>
              </a:solidFill>
              <a:latin typeface="Chalkboard" charset="0"/>
              <a:ea typeface="Chalkboard" charset="0"/>
              <a:cs typeface="Chalkboard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Generalidades de Módulo y Unidad 1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800" dirty="0">
              <a:solidFill>
                <a:schemeClr val="tx1"/>
              </a:solidFill>
              <a:latin typeface="Chalkboard" charset="0"/>
              <a:ea typeface="Chalkboard" charset="0"/>
              <a:cs typeface="Chalkboard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Reflexión.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800" dirty="0" smtClean="0">
              <a:solidFill>
                <a:schemeClr val="tx1"/>
              </a:solidFill>
              <a:latin typeface="Chalkboard" charset="0"/>
              <a:ea typeface="Chalkboard" charset="0"/>
              <a:cs typeface="Chalkboard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Análisis de Caso: Video local </a:t>
            </a:r>
            <a:r>
              <a:rPr lang="mr-IN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–</a:t>
            </a: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 desarrollo de preguntas.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800" dirty="0">
              <a:solidFill>
                <a:schemeClr val="tx1"/>
              </a:solidFill>
              <a:latin typeface="Chalkboard" charset="0"/>
              <a:ea typeface="Chalkboard" charset="0"/>
              <a:cs typeface="Chalkboard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800" dirty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Cierre de la </a:t>
            </a:r>
            <a:r>
              <a:rPr lang="es-CL" sz="1800" dirty="0" smtClean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rPr>
              <a:t>clase</a:t>
            </a:r>
            <a:endParaRPr lang="es-CL" sz="1800" dirty="0">
              <a:solidFill>
                <a:schemeClr val="tx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 dirty="0" smtClean="0">
                <a:solidFill>
                  <a:srgbClr val="FFB600"/>
                </a:solidFill>
              </a:rPr>
              <a:t>MÓDULO:</a:t>
            </a:r>
            <a:endParaRPr sz="6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196516" y="2756950"/>
            <a:ext cx="6813884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600" dirty="0" smtClean="0">
                <a:solidFill>
                  <a:srgbClr val="FFFFFF"/>
                </a:solidFill>
              </a:rPr>
              <a:t>SEGURIDAD, PREVENCIÓN Y AUTOCUIDADO</a:t>
            </a: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="" xmlns:a16="http://schemas.microsoft.com/office/drawing/2014/main" id="{49E29231-C4D1-134E-9FB7-9F34415D8E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586B322E-8C49-F54B-BD20-37EDAFAD16B8}"/>
              </a:ext>
            </a:extLst>
          </p:cNvPr>
          <p:cNvSpPr/>
          <p:nvPr/>
        </p:nvSpPr>
        <p:spPr>
          <a:xfrm>
            <a:off x="1339794" y="596979"/>
            <a:ext cx="64644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Cooper Black" charset="0"/>
                <a:ea typeface="Cooper Black" charset="0"/>
                <a:cs typeface="Cooper Black" charset="0"/>
              </a:rPr>
              <a:t>Cada día estamos expuestos a una infinidad de situaciones que pueden causarnos daño en determinadas circunstancias. En este módulo te invitamos a tomar conciencia y a adoptar medidas de seguridad y de prevención con el fin de que te cuides y, al mismo tiempo, proteger a los demás y al medioambiente. (Texto Ciencias para la ciudadanía, 2021)</a:t>
            </a:r>
            <a:endParaRPr lang="es-CL" sz="2400" b="1" dirty="0">
              <a:solidFill>
                <a:schemeClr val="bg1"/>
              </a:solidFill>
              <a:latin typeface="Cooper Black" charset="0"/>
              <a:ea typeface="Cooper Black" charset="0"/>
              <a:cs typeface="Cooper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94121" y="2337329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/>
              <a:t>Emergencias y riesgos </a:t>
            </a:r>
            <a:r>
              <a:rPr lang="es-ES" b="1" dirty="0" err="1" smtClean="0"/>
              <a:t>socionaturales</a:t>
            </a:r>
            <a:r>
              <a:rPr lang="es-ES" b="1" dirty="0" smtClean="0"/>
              <a:t> en mi territorio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51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6</a:t>
            </a:fld>
            <a:endParaRPr lang="tr-TR"/>
          </a:p>
        </p:txBody>
      </p:sp>
      <p:sp>
        <p:nvSpPr>
          <p:cNvPr id="4" name="CuadroTexto 3"/>
          <p:cNvSpPr txBox="1"/>
          <p:nvPr/>
        </p:nvSpPr>
        <p:spPr>
          <a:xfrm>
            <a:off x="832104" y="1705598"/>
            <a:ext cx="77083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b="1" dirty="0" smtClean="0">
                <a:latin typeface="Cooper Black" charset="0"/>
                <a:ea typeface="Cooper Black" charset="0"/>
                <a:cs typeface="Cooper Black" charset="0"/>
              </a:rPr>
              <a:t>Contesta en tu cuaderno las siguientes preguntas para luego compartirlas:</a:t>
            </a:r>
          </a:p>
          <a:p>
            <a:pPr algn="just"/>
            <a:endParaRPr lang="es-ES_tradnl" sz="1600" b="1" dirty="0" smtClean="0">
              <a:latin typeface="Cooper Black" charset="0"/>
              <a:ea typeface="Cooper Black" charset="0"/>
              <a:cs typeface="Cooper Black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¿Cómo has enfrentado los eventos de origen natural en tu historia de vida?</a:t>
            </a:r>
          </a:p>
          <a:p>
            <a:pPr marL="342900" indent="-342900" algn="just">
              <a:buFont typeface="+mj-lt"/>
              <a:buAutoNum type="arabicPeriod"/>
            </a:pPr>
            <a:endParaRPr lang="es-ES_tradnl" sz="1600" dirty="0">
              <a:latin typeface="Cooper Black" charset="0"/>
              <a:ea typeface="Cooper Black" charset="0"/>
              <a:cs typeface="Cooper Black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¿Qué piensas de la capacidad de las personas de tu localidad para prevenir y mitigar riesgos naturales y causados por la acción humana?</a:t>
            </a:r>
            <a:endParaRPr lang="es-ES_tradnl" sz="16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19656" y="614863"/>
            <a:ext cx="6047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spc="600" dirty="0" smtClean="0">
                <a:solidFill>
                  <a:srgbClr val="7030A0"/>
                </a:solidFill>
              </a:rPr>
              <a:t>Reflexionemos</a:t>
            </a:r>
            <a:endParaRPr lang="es-ES_tradnl" sz="2000" b="1" spc="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6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1011567" y="1786896"/>
            <a:ext cx="7380767" cy="819900"/>
          </a:xfrm>
        </p:spPr>
        <p:txBody>
          <a:bodyPr/>
          <a:lstStyle/>
          <a:p>
            <a:r>
              <a:rPr lang="es-ES_tradnl" sz="4400" b="1" spc="600" dirty="0" smtClean="0">
                <a:solidFill>
                  <a:srgbClr val="7030A0"/>
                </a:solidFill>
              </a:rPr>
              <a:t>ANÁLISIS DE CASO</a:t>
            </a:r>
            <a:endParaRPr lang="es-ES_tradnl" sz="4400" b="1" spc="600" dirty="0">
              <a:solidFill>
                <a:srgbClr val="7030A0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9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28" name="Picture 4" descr="erremoto en Chile: La tragedia en 2010 | Internacional | EL PAÍ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71" y="1650878"/>
            <a:ext cx="4531562" cy="262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71826" y="811663"/>
            <a:ext cx="38146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Cooper Black" charset="0"/>
                <a:ea typeface="Cooper Black" charset="0"/>
                <a:cs typeface="Cooper Black" charset="0"/>
              </a:rPr>
              <a:t>1. ¿Qué ves en la imagen?.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193951" y="626997"/>
            <a:ext cx="3364769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¿Qué piensas de las situaciones que se exponen en el video?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¿Qué preguntas te surgen después de ver el video?</a:t>
            </a:r>
          </a:p>
          <a:p>
            <a:pPr algn="just"/>
            <a:endParaRPr lang="es-ES_tradnl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193951" y="2274230"/>
            <a:ext cx="3364769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Ø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¿Qué sabes de los protocolos de acción ante un terremoto?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¿Has participado alguna vez en un plan Deysi en tu colegio? ¿Qué aprendiste en esa oportunidad?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s-ES_tradnl" sz="1600" dirty="0" smtClean="0">
                <a:latin typeface="Cooper Black" charset="0"/>
                <a:ea typeface="Cooper Black" charset="0"/>
                <a:cs typeface="Cooper Black" charset="0"/>
              </a:rPr>
              <a:t>¿Sabes qué hacer en caso de una alerta de tsunami?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120054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 smtClean="0">
                <a:solidFill>
                  <a:srgbClr val="4A5C65"/>
                </a:solidFill>
              </a:rPr>
              <a:t>Cierre.</a:t>
            </a:r>
            <a:endParaRPr sz="4400" b="1" dirty="0">
              <a:solidFill>
                <a:srgbClr val="4A5C65"/>
              </a:solidFill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950108" y="2349324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-ES" sz="2800" dirty="0" smtClean="0"/>
              <a:t>Medidas de mitigación de efectos de desastres naturales.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</TotalTime>
  <Words>363</Words>
  <Application>Microsoft Macintosh PowerPoint</Application>
  <PresentationFormat>Presentación en pantalla (16:9)</PresentationFormat>
  <Paragraphs>47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Chalkboard</vt:lpstr>
      <vt:lpstr>Cooper Black</vt:lpstr>
      <vt:lpstr>Lato Light</vt:lpstr>
      <vt:lpstr>Roboto Slab Light</vt:lpstr>
      <vt:lpstr>Wingdings</vt:lpstr>
      <vt:lpstr>Arial</vt:lpstr>
      <vt:lpstr>Kent template</vt:lpstr>
      <vt:lpstr>Ciencias para la Ciudadanía 4º Medio </vt:lpstr>
      <vt:lpstr>Ruta de aprendizaje</vt:lpstr>
      <vt:lpstr>MÓDULO:</vt:lpstr>
      <vt:lpstr>Presentación de PowerPoint</vt:lpstr>
      <vt:lpstr>1. Emergencias y riesgos socionaturales en mi territorio</vt:lpstr>
      <vt:lpstr>Presentación de PowerPoint</vt:lpstr>
      <vt:lpstr>Presentación de PowerPoint</vt:lpstr>
      <vt:lpstr>Presentación de PowerPoint</vt:lpstr>
      <vt:lpstr>Cierre.</vt:lpstr>
      <vt:lpstr>      </vt:lpstr>
      <vt:lpstr>Link de interés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 1º Medio</dc:title>
  <cp:lastModifiedBy>Usuario de Microsoft Office</cp:lastModifiedBy>
  <cp:revision>18</cp:revision>
  <dcterms:modified xsi:type="dcterms:W3CDTF">2021-03-15T12:48:05Z</dcterms:modified>
</cp:coreProperties>
</file>