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1"/>
  </p:notesMasterIdLst>
  <p:sldIdLst>
    <p:sldId id="256" r:id="rId2"/>
    <p:sldId id="259" r:id="rId3"/>
    <p:sldId id="262" r:id="rId4"/>
    <p:sldId id="269" r:id="rId5"/>
    <p:sldId id="266" r:id="rId6"/>
    <p:sldId id="258" r:id="rId7"/>
    <p:sldId id="264" r:id="rId8"/>
    <p:sldId id="257" r:id="rId9"/>
    <p:sldId id="268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rcela Montalba" initials="MM" lastIdx="1" clrIdx="0">
    <p:extLst>
      <p:ext uri="{19B8F6BF-5375-455C-9EA6-DF929625EA0E}">
        <p15:presenceInfo xmlns:p15="http://schemas.microsoft.com/office/powerpoint/2012/main" userId="Marcela Montalb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D668CC-155C-41A3-991F-51CF0842A6D8}" type="datetimeFigureOut">
              <a:rPr lang="es-ES" smtClean="0"/>
              <a:t>16/03/2021</a:t>
            </a:fld>
            <a:endParaRPr lang="es-E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381090-2DC7-482E-BF91-C24C9C04979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158218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3/16/2021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3/16/2021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3/16/2021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3/16/2021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3/16/2021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s://www.youtube.com/watch?v=qVfoISF7eec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96907" y="833717"/>
            <a:ext cx="8001000" cy="2971801"/>
          </a:xfrm>
        </p:spPr>
        <p:txBody>
          <a:bodyPr>
            <a:normAutofit/>
          </a:bodyPr>
          <a:lstStyle/>
          <a:p>
            <a:pPr algn="ctr"/>
            <a:br>
              <a:rPr lang="es-ES" sz="5400" b="1" dirty="0">
                <a:solidFill>
                  <a:srgbClr val="002060"/>
                </a:solidFill>
              </a:rPr>
            </a:br>
            <a:r>
              <a:rPr lang="es-ES" sz="5400" b="1" dirty="0">
                <a:solidFill>
                  <a:srgbClr val="002060"/>
                </a:solidFill>
              </a:rPr>
              <a:t>Ciencias</a:t>
            </a:r>
            <a:br>
              <a:rPr lang="es-ES" sz="5400" b="1" dirty="0">
                <a:solidFill>
                  <a:srgbClr val="002060"/>
                </a:solidFill>
              </a:rPr>
            </a:br>
            <a:r>
              <a:rPr lang="es-ES" sz="5400" b="1" dirty="0">
                <a:solidFill>
                  <a:srgbClr val="002060"/>
                </a:solidFill>
              </a:rPr>
              <a:t>3° Básico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1" y="4798608"/>
            <a:ext cx="8393527" cy="1947333"/>
          </a:xfrm>
        </p:spPr>
        <p:txBody>
          <a:bodyPr>
            <a:normAutofit/>
          </a:bodyPr>
          <a:lstStyle/>
          <a:p>
            <a:r>
              <a:rPr lang="es-ES" sz="3200" b="1" dirty="0">
                <a:solidFill>
                  <a:srgbClr val="002060"/>
                </a:solidFill>
              </a:rPr>
              <a:t>Profesora : Lorena Gómez  C</a:t>
            </a:r>
          </a:p>
          <a:p>
            <a:r>
              <a:rPr lang="es-ES" sz="3200" b="1" dirty="0">
                <a:solidFill>
                  <a:srgbClr val="002060"/>
                </a:solidFill>
              </a:rPr>
              <a:t>Tema: ¿Cómo nacen los Animales ?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1538" y="978010"/>
            <a:ext cx="1802003" cy="22152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20262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5236" y="685800"/>
            <a:ext cx="8534400" cy="1507067"/>
          </a:xfrm>
        </p:spPr>
        <p:txBody>
          <a:bodyPr/>
          <a:lstStyle/>
          <a:p>
            <a:r>
              <a:rPr lang="es-ES" b="1" dirty="0">
                <a:solidFill>
                  <a:srgbClr val="002060"/>
                </a:solidFill>
              </a:rPr>
              <a:t>Objetivo</a:t>
            </a:r>
          </a:p>
        </p:txBody>
      </p:sp>
      <p:sp>
        <p:nvSpPr>
          <p:cNvPr id="4" name="Rectangular Callout 3"/>
          <p:cNvSpPr/>
          <p:nvPr/>
        </p:nvSpPr>
        <p:spPr>
          <a:xfrm>
            <a:off x="1143000" y="2192867"/>
            <a:ext cx="7584141" cy="2890121"/>
          </a:xfrm>
          <a:prstGeom prst="wedgeRectCallout">
            <a:avLst>
              <a:gd name="adj1" fmla="val -21188"/>
              <a:gd name="adj2" fmla="val 47611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ES" sz="2400" b="1" dirty="0">
                <a:solidFill>
                  <a:srgbClr val="002060"/>
                </a:solidFill>
              </a:rPr>
              <a:t>Comprender  como nacen los animales  </a:t>
            </a:r>
            <a:r>
              <a:rPr lang="es-ES" sz="2400" b="1">
                <a:solidFill>
                  <a:srgbClr val="002060"/>
                </a:solidFill>
              </a:rPr>
              <a:t>vertebrados .</a:t>
            </a:r>
            <a:endParaRPr lang="es-ES" sz="24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60904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2">
            <a:extLst>
              <a:ext uri="{FF2B5EF4-FFF2-40B4-BE49-F238E27FC236}">
                <a16:creationId xmlns:a16="http://schemas.microsoft.com/office/drawing/2014/main" id="{2271C5E9-442F-4D8B-85C3-95BCBBE2199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61585"/>
              </p:ext>
            </p:extLst>
          </p:nvPr>
        </p:nvGraphicFramePr>
        <p:xfrm>
          <a:off x="2032000" y="719666"/>
          <a:ext cx="4673600" cy="5791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673600">
                  <a:extLst>
                    <a:ext uri="{9D8B030D-6E8A-4147-A177-3AD203B41FA5}">
                      <a16:colId xmlns:a16="http://schemas.microsoft.com/office/drawing/2014/main" val="408222477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s-CL" sz="3200" b="1" dirty="0">
                          <a:solidFill>
                            <a:schemeClr val="bg1"/>
                          </a:solidFill>
                        </a:rPr>
                        <a:t>Ruta de  Aprendizaje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71176674"/>
                  </a:ext>
                </a:extLst>
              </a:tr>
            </a:tbl>
          </a:graphicData>
        </a:graphic>
      </p:graphicFrame>
      <p:graphicFrame>
        <p:nvGraphicFramePr>
          <p:cNvPr id="3" name="Tabla 3">
            <a:extLst>
              <a:ext uri="{FF2B5EF4-FFF2-40B4-BE49-F238E27FC236}">
                <a16:creationId xmlns:a16="http://schemas.microsoft.com/office/drawing/2014/main" id="{1491F3F3-C152-4F80-B744-79F7CFEE9B3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1901818"/>
              </p:ext>
            </p:extLst>
          </p:nvPr>
        </p:nvGraphicFramePr>
        <p:xfrm>
          <a:off x="1740452" y="1832849"/>
          <a:ext cx="8128000" cy="28346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128000">
                  <a:extLst>
                    <a:ext uri="{9D8B030D-6E8A-4147-A177-3AD203B41FA5}">
                      <a16:colId xmlns:a16="http://schemas.microsoft.com/office/drawing/2014/main" val="197776602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CL" sz="3600" b="1" dirty="0">
                          <a:solidFill>
                            <a:schemeClr val="bg1"/>
                          </a:solidFill>
                        </a:rPr>
                        <a:t>Objetivo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CL" sz="3600" b="1" dirty="0">
                          <a:solidFill>
                            <a:schemeClr val="bg1"/>
                          </a:solidFill>
                        </a:rPr>
                        <a:t>Activar conocimientos previos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CL" sz="3600" b="1" dirty="0">
                          <a:solidFill>
                            <a:schemeClr val="bg1"/>
                          </a:solidFill>
                        </a:rPr>
                        <a:t>Profundizar Contenido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CL" sz="3600" b="1" dirty="0">
                          <a:solidFill>
                            <a:schemeClr val="bg1"/>
                          </a:solidFill>
                        </a:rPr>
                        <a:t>Ejercitar lo Aprendido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CL" sz="3600" b="1" dirty="0">
                          <a:solidFill>
                            <a:schemeClr val="bg1"/>
                          </a:solidFill>
                        </a:rPr>
                        <a:t>Cierre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60015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361432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2">
            <a:extLst>
              <a:ext uri="{FF2B5EF4-FFF2-40B4-BE49-F238E27FC236}">
                <a16:creationId xmlns:a16="http://schemas.microsoft.com/office/drawing/2014/main" id="{EB913D6E-3B2D-493A-A681-C7114AEABC4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59692"/>
              </p:ext>
            </p:extLst>
          </p:nvPr>
        </p:nvGraphicFramePr>
        <p:xfrm>
          <a:off x="773043" y="1395527"/>
          <a:ext cx="8172173" cy="77783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172173">
                  <a:extLst>
                    <a:ext uri="{9D8B030D-6E8A-4147-A177-3AD203B41FA5}">
                      <a16:colId xmlns:a16="http://schemas.microsoft.com/office/drawing/2014/main" val="3642429383"/>
                    </a:ext>
                  </a:extLst>
                </a:gridCol>
              </a:tblGrid>
              <a:tr h="777830">
                <a:tc>
                  <a:txBody>
                    <a:bodyPr/>
                    <a:lstStyle/>
                    <a:p>
                      <a:r>
                        <a:rPr lang="es-CL" dirty="0"/>
                        <a:t>  </a:t>
                      </a:r>
                      <a:r>
                        <a:rPr lang="es-CL" sz="2000" b="1" dirty="0">
                          <a:solidFill>
                            <a:schemeClr val="bg1"/>
                          </a:solidFill>
                        </a:rPr>
                        <a:t>Registra  las características  de los mamíferos  que nos entrega  el video  anterior :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38687285"/>
                  </a:ext>
                </a:extLst>
              </a:tr>
            </a:tbl>
          </a:graphicData>
        </a:graphic>
      </p:graphicFrame>
      <p:graphicFrame>
        <p:nvGraphicFramePr>
          <p:cNvPr id="3" name="Tabla 3">
            <a:extLst>
              <a:ext uri="{FF2B5EF4-FFF2-40B4-BE49-F238E27FC236}">
                <a16:creationId xmlns:a16="http://schemas.microsoft.com/office/drawing/2014/main" id="{04517EEE-AA75-4958-9EC2-02C666790D5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1330701"/>
              </p:ext>
            </p:extLst>
          </p:nvPr>
        </p:nvGraphicFramePr>
        <p:xfrm>
          <a:off x="569844" y="229335"/>
          <a:ext cx="10853530" cy="1066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53530">
                  <a:extLst>
                    <a:ext uri="{9D8B030D-6E8A-4147-A177-3AD203B41FA5}">
                      <a16:colId xmlns:a16="http://schemas.microsoft.com/office/drawing/2014/main" val="93870207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s-CL" dirty="0"/>
                        <a:t> </a:t>
                      </a:r>
                      <a:r>
                        <a:rPr lang="es-CL" sz="3200" dirty="0"/>
                        <a:t>Completa la información  para compartirla la próxima clase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68694964"/>
                  </a:ext>
                </a:extLst>
              </a:tr>
            </a:tbl>
          </a:graphicData>
        </a:graphic>
      </p:graphicFrame>
      <p:graphicFrame>
        <p:nvGraphicFramePr>
          <p:cNvPr id="4" name="Tabla 4">
            <a:extLst>
              <a:ext uri="{FF2B5EF4-FFF2-40B4-BE49-F238E27FC236}">
                <a16:creationId xmlns:a16="http://schemas.microsoft.com/office/drawing/2014/main" id="{7068D7CB-CBE1-466B-94C2-82DDACDD422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1392719"/>
              </p:ext>
            </p:extLst>
          </p:nvPr>
        </p:nvGraphicFramePr>
        <p:xfrm>
          <a:off x="1051338" y="2272749"/>
          <a:ext cx="8128000" cy="37490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128000">
                  <a:extLst>
                    <a:ext uri="{9D8B030D-6E8A-4147-A177-3AD203B41FA5}">
                      <a16:colId xmlns:a16="http://schemas.microsoft.com/office/drawing/2014/main" val="350676575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s-CL" sz="2400" b="1" dirty="0">
                          <a:solidFill>
                            <a:schemeClr val="bg1"/>
                          </a:solidFill>
                        </a:rPr>
                        <a:t>Los Mamíferos: </a:t>
                      </a:r>
                      <a:r>
                        <a:rPr lang="es-CL" sz="2400" b="0" dirty="0">
                          <a:solidFill>
                            <a:schemeClr val="bg1"/>
                          </a:solidFill>
                        </a:rPr>
                        <a:t>Dentro del grupo de los vertebrados   son el único grupo que nacen dentro del vientre de la madre.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s-CL" sz="2400" b="0" dirty="0">
                          <a:solidFill>
                            <a:schemeClr val="bg1"/>
                          </a:solidFill>
                        </a:rPr>
                        <a:t>Ellos son vivíparos,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s-CL" sz="2400" b="0" dirty="0">
                          <a:solidFill>
                            <a:schemeClr val="bg1"/>
                          </a:solidFill>
                        </a:rPr>
                        <a:t>Nacen del vientre de la madre.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s-CL" sz="2400" b="0" dirty="0">
                          <a:solidFill>
                            <a:schemeClr val="bg1"/>
                          </a:solidFill>
                        </a:rPr>
                        <a:t>Las madres tienen glándulas mamarias.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s-CL" sz="2400" b="0" dirty="0">
                          <a:solidFill>
                            <a:schemeClr val="bg1"/>
                          </a:solidFill>
                        </a:rPr>
                        <a:t>Respiran por sus pulmones.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s-CL" sz="2400" b="0" dirty="0">
                          <a:solidFill>
                            <a:schemeClr val="bg1"/>
                          </a:solidFill>
                        </a:rPr>
                        <a:t>Su sangre es caliente.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s-CL" sz="2400" b="0" dirty="0">
                          <a:solidFill>
                            <a:schemeClr val="bg1"/>
                          </a:solidFill>
                        </a:rPr>
                        <a:t>La mayoría está cubierto de pelo.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s-CL" sz="2400" b="0" dirty="0">
                          <a:solidFill>
                            <a:schemeClr val="bg1"/>
                          </a:solidFill>
                        </a:rPr>
                        <a:t>Algunos viven en la tierra, agua y aire.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550754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972364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uadroTexto 6">
            <a:extLst>
              <a:ext uri="{FF2B5EF4-FFF2-40B4-BE49-F238E27FC236}">
                <a16:creationId xmlns:a16="http://schemas.microsoft.com/office/drawing/2014/main" id="{E3C1E11D-F84E-466B-A646-C07ADEC09303}"/>
              </a:ext>
            </a:extLst>
          </p:cNvPr>
          <p:cNvSpPr txBox="1"/>
          <p:nvPr/>
        </p:nvSpPr>
        <p:spPr>
          <a:xfrm>
            <a:off x="2213113" y="5829804"/>
            <a:ext cx="610925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CL" dirty="0">
                <a:hlinkClick r:id="rId2"/>
              </a:rPr>
              <a:t>¿Cómo nacen los animales? /animales ovíparos y vivíparos para niños - YouTube</a:t>
            </a:r>
            <a:endParaRPr lang="es-CL" dirty="0"/>
          </a:p>
        </p:txBody>
      </p:sp>
      <p:graphicFrame>
        <p:nvGraphicFramePr>
          <p:cNvPr id="4" name="Tabla 4">
            <a:extLst>
              <a:ext uri="{FF2B5EF4-FFF2-40B4-BE49-F238E27FC236}">
                <a16:creationId xmlns:a16="http://schemas.microsoft.com/office/drawing/2014/main" id="{04F13D1A-AC35-42B3-935B-60A165D7715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4863388"/>
              </p:ext>
            </p:extLst>
          </p:nvPr>
        </p:nvGraphicFramePr>
        <p:xfrm>
          <a:off x="1780209" y="259867"/>
          <a:ext cx="8128000" cy="5181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128000">
                  <a:extLst>
                    <a:ext uri="{9D8B030D-6E8A-4147-A177-3AD203B41FA5}">
                      <a16:colId xmlns:a16="http://schemas.microsoft.com/office/drawing/2014/main" val="148464576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s-CL" sz="2800" b="1" dirty="0">
                          <a:solidFill>
                            <a:schemeClr val="bg1"/>
                          </a:solidFill>
                        </a:rPr>
                        <a:t>Animales  Vivíparos  y Ovíparos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65468169"/>
                  </a:ext>
                </a:extLst>
              </a:tr>
            </a:tbl>
          </a:graphicData>
        </a:graphic>
      </p:graphicFrame>
      <p:pic>
        <p:nvPicPr>
          <p:cNvPr id="1026" name="Picture 2" descr="Clasificación de los animales">
            <a:extLst>
              <a:ext uri="{FF2B5EF4-FFF2-40B4-BE49-F238E27FC236}">
                <a16:creationId xmlns:a16="http://schemas.microsoft.com/office/drawing/2014/main" id="{E73BA360-AF25-491F-90AA-9F4195110B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5471" y="78984"/>
            <a:ext cx="8808615" cy="66133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240796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Animales Oviparos - Todo sobre los animales oviparos, imagenes, listas,  ejemplos y mas… | Animales oviparos, Imagenes de animales oviparos,  Animales viviparos">
            <a:extLst>
              <a:ext uri="{FF2B5EF4-FFF2-40B4-BE49-F238E27FC236}">
                <a16:creationId xmlns:a16="http://schemas.microsoft.com/office/drawing/2014/main" id="{78F25ECB-9347-4C64-AA7A-E5C9B06527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3843" y="199379"/>
            <a:ext cx="8388627" cy="64592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258595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B3B5B2FC-F642-4A60-AC6D-6645162D620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08717" y="144894"/>
            <a:ext cx="6907836" cy="6438785"/>
          </a:xfrm>
          <a:prstGeom prst="rect">
            <a:avLst/>
          </a:prstGeom>
        </p:spPr>
      </p:pic>
      <p:pic>
        <p:nvPicPr>
          <p:cNvPr id="6" name="Imagen 5">
            <a:extLst>
              <a:ext uri="{FF2B5EF4-FFF2-40B4-BE49-F238E27FC236}">
                <a16:creationId xmlns:a16="http://schemas.microsoft.com/office/drawing/2014/main" id="{498EFD9B-7D99-4317-B368-39A759C363B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2266" y="2437928"/>
            <a:ext cx="3781425" cy="1163401"/>
          </a:xfrm>
          <a:prstGeom prst="rect">
            <a:avLst/>
          </a:prstGeom>
        </p:spPr>
      </p:pic>
      <p:graphicFrame>
        <p:nvGraphicFramePr>
          <p:cNvPr id="7" name="Tabla 7">
            <a:extLst>
              <a:ext uri="{FF2B5EF4-FFF2-40B4-BE49-F238E27FC236}">
                <a16:creationId xmlns:a16="http://schemas.microsoft.com/office/drawing/2014/main" id="{ED67399D-C441-40C8-A795-0A0CB19BAF4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1122424"/>
              </p:ext>
            </p:extLst>
          </p:nvPr>
        </p:nvGraphicFramePr>
        <p:xfrm>
          <a:off x="6665842" y="653403"/>
          <a:ext cx="4650711" cy="593027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650711">
                  <a:extLst>
                    <a:ext uri="{9D8B030D-6E8A-4147-A177-3AD203B41FA5}">
                      <a16:colId xmlns:a16="http://schemas.microsoft.com/office/drawing/2014/main" val="3111223033"/>
                    </a:ext>
                  </a:extLst>
                </a:gridCol>
              </a:tblGrid>
              <a:tr h="5930276">
                <a:tc>
                  <a:txBody>
                    <a:bodyPr/>
                    <a:lstStyle/>
                    <a:p>
                      <a:endParaRPr lang="es-CL" dirty="0"/>
                    </a:p>
                    <a:p>
                      <a:endParaRPr lang="es-CL" dirty="0"/>
                    </a:p>
                    <a:p>
                      <a:endParaRPr lang="es-CL" dirty="0"/>
                    </a:p>
                    <a:p>
                      <a:endParaRPr lang="es-CL" dirty="0"/>
                    </a:p>
                    <a:p>
                      <a:endParaRPr lang="es-CL" dirty="0"/>
                    </a:p>
                    <a:p>
                      <a:endParaRPr lang="es-CL" dirty="0"/>
                    </a:p>
                    <a:p>
                      <a:endParaRPr lang="es-CL" dirty="0"/>
                    </a:p>
                    <a:p>
                      <a:endParaRPr lang="es-C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6696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302846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13DC2995-9528-4969-8A05-45357AD2254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98178" y="235306"/>
            <a:ext cx="6603909" cy="6387387"/>
          </a:xfrm>
          <a:prstGeom prst="rect">
            <a:avLst/>
          </a:prstGeom>
        </p:spPr>
      </p:pic>
      <p:graphicFrame>
        <p:nvGraphicFramePr>
          <p:cNvPr id="4" name="Tabla 4">
            <a:extLst>
              <a:ext uri="{FF2B5EF4-FFF2-40B4-BE49-F238E27FC236}">
                <a16:creationId xmlns:a16="http://schemas.microsoft.com/office/drawing/2014/main" id="{DAC5DEE0-FEEF-4621-9B5B-DF18926462A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6857066"/>
              </p:ext>
            </p:extLst>
          </p:nvPr>
        </p:nvGraphicFramePr>
        <p:xfrm>
          <a:off x="2244035" y="3992952"/>
          <a:ext cx="6263861" cy="102962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263861">
                  <a:extLst>
                    <a:ext uri="{9D8B030D-6E8A-4147-A177-3AD203B41FA5}">
                      <a16:colId xmlns:a16="http://schemas.microsoft.com/office/drawing/2014/main" val="2365234263"/>
                    </a:ext>
                  </a:extLst>
                </a:gridCol>
              </a:tblGrid>
              <a:tr h="1029621"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13284317"/>
                  </a:ext>
                </a:extLst>
              </a:tr>
            </a:tbl>
          </a:graphicData>
        </a:graphic>
      </p:graphicFrame>
      <p:graphicFrame>
        <p:nvGraphicFramePr>
          <p:cNvPr id="5" name="Tabla 5">
            <a:extLst>
              <a:ext uri="{FF2B5EF4-FFF2-40B4-BE49-F238E27FC236}">
                <a16:creationId xmlns:a16="http://schemas.microsoft.com/office/drawing/2014/main" id="{E2793B09-D6F3-498E-8817-2F68C16217E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6761221"/>
              </p:ext>
            </p:extLst>
          </p:nvPr>
        </p:nvGraphicFramePr>
        <p:xfrm>
          <a:off x="2126191" y="5637213"/>
          <a:ext cx="6475896" cy="8431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475896">
                  <a:extLst>
                    <a:ext uri="{9D8B030D-6E8A-4147-A177-3AD203B41FA5}">
                      <a16:colId xmlns:a16="http://schemas.microsoft.com/office/drawing/2014/main" val="3631470842"/>
                    </a:ext>
                  </a:extLst>
                </a:gridCol>
              </a:tblGrid>
              <a:tr h="843100">
                <a:tc>
                  <a:txBody>
                    <a:bodyPr/>
                    <a:lstStyle/>
                    <a:p>
                      <a:endParaRPr lang="es-CL" dirty="0"/>
                    </a:p>
                    <a:p>
                      <a:endParaRPr lang="es-C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60571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590596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3728DF5D-F38B-4FAB-AA4B-5F88016EB4C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75791" y="361024"/>
            <a:ext cx="8592098" cy="6101635"/>
          </a:xfrm>
          <a:prstGeom prst="rect">
            <a:avLst/>
          </a:prstGeom>
        </p:spPr>
      </p:pic>
      <p:graphicFrame>
        <p:nvGraphicFramePr>
          <p:cNvPr id="4" name="Tabla 4">
            <a:extLst>
              <a:ext uri="{FF2B5EF4-FFF2-40B4-BE49-F238E27FC236}">
                <a16:creationId xmlns:a16="http://schemas.microsoft.com/office/drawing/2014/main" id="{2724087A-7282-413E-9BEA-3233297DCAA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641724"/>
              </p:ext>
            </p:extLst>
          </p:nvPr>
        </p:nvGraphicFramePr>
        <p:xfrm>
          <a:off x="7001565" y="3058160"/>
          <a:ext cx="31496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49600">
                  <a:extLst>
                    <a:ext uri="{9D8B030D-6E8A-4147-A177-3AD203B41FA5}">
                      <a16:colId xmlns:a16="http://schemas.microsoft.com/office/drawing/2014/main" val="251687737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4992868"/>
                  </a:ext>
                </a:extLst>
              </a:tr>
            </a:tbl>
          </a:graphicData>
        </a:graphic>
      </p:graphicFrame>
      <p:graphicFrame>
        <p:nvGraphicFramePr>
          <p:cNvPr id="5" name="Tabla 7">
            <a:extLst>
              <a:ext uri="{FF2B5EF4-FFF2-40B4-BE49-F238E27FC236}">
                <a16:creationId xmlns:a16="http://schemas.microsoft.com/office/drawing/2014/main" id="{36DFEB41-0BD5-4166-9FF5-800ACC9B3A8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733596"/>
              </p:ext>
            </p:extLst>
          </p:nvPr>
        </p:nvGraphicFramePr>
        <p:xfrm>
          <a:off x="2840382" y="5490448"/>
          <a:ext cx="3507409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7409">
                  <a:extLst>
                    <a:ext uri="{9D8B030D-6E8A-4147-A177-3AD203B41FA5}">
                      <a16:colId xmlns:a16="http://schemas.microsoft.com/office/drawing/2014/main" val="33363906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7188352"/>
                  </a:ext>
                </a:extLst>
              </a:tr>
            </a:tbl>
          </a:graphicData>
        </a:graphic>
      </p:graphicFrame>
      <p:graphicFrame>
        <p:nvGraphicFramePr>
          <p:cNvPr id="8" name="Tabla 8">
            <a:extLst>
              <a:ext uri="{FF2B5EF4-FFF2-40B4-BE49-F238E27FC236}">
                <a16:creationId xmlns:a16="http://schemas.microsoft.com/office/drawing/2014/main" id="{740A3D69-E68A-4F84-8117-7842D6CF503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3706660"/>
              </p:ext>
            </p:extLst>
          </p:nvPr>
        </p:nvGraphicFramePr>
        <p:xfrm>
          <a:off x="291549" y="583096"/>
          <a:ext cx="503582" cy="50755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3582">
                  <a:extLst>
                    <a:ext uri="{9D8B030D-6E8A-4147-A177-3AD203B41FA5}">
                      <a16:colId xmlns:a16="http://schemas.microsoft.com/office/drawing/2014/main" val="9142034"/>
                    </a:ext>
                  </a:extLst>
                </a:gridCol>
              </a:tblGrid>
              <a:tr h="5075582">
                <a:tc>
                  <a:txBody>
                    <a:bodyPr/>
                    <a:lstStyle/>
                    <a:p>
                      <a:r>
                        <a:rPr lang="es-CL" sz="3600" dirty="0">
                          <a:solidFill>
                            <a:srgbClr val="FFC000"/>
                          </a:solidFill>
                        </a:rPr>
                        <a:t>CONTESTA</a:t>
                      </a:r>
                      <a:r>
                        <a:rPr lang="es-CL" dirty="0"/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22943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59463890"/>
      </p:ext>
    </p:extLst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366</TotalTime>
  <Words>149</Words>
  <Application>Microsoft Office PowerPoint</Application>
  <PresentationFormat>Panorámica</PresentationFormat>
  <Paragraphs>30</Paragraphs>
  <Slides>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4" baseType="lpstr">
      <vt:lpstr>Arial</vt:lpstr>
      <vt:lpstr>Calibri</vt:lpstr>
      <vt:lpstr>Century Gothic</vt:lpstr>
      <vt:lpstr>Wingdings 3</vt:lpstr>
      <vt:lpstr>Slice</vt:lpstr>
      <vt:lpstr> Ciencias 3° Básico</vt:lpstr>
      <vt:lpstr>Objetivo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</dc:creator>
  <cp:lastModifiedBy>Marcela Montalba</cp:lastModifiedBy>
  <cp:revision>31</cp:revision>
  <dcterms:created xsi:type="dcterms:W3CDTF">2021-03-04T03:15:21Z</dcterms:created>
  <dcterms:modified xsi:type="dcterms:W3CDTF">2021-03-16T12:33:38Z</dcterms:modified>
</cp:coreProperties>
</file>