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16-03-2021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08733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16-03-2021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71809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16-03-2021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21090805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16-03-2021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929011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16-03-2021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344970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1F456967-5FEF-4A8B-AF5C-61E07B51DED5}" type="datetimeFigureOut">
              <a:rPr lang="es-CL" smtClean="0"/>
              <a:t>16-03-2021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40950846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1F456967-5FEF-4A8B-AF5C-61E07B51DED5}" type="datetimeFigureOut">
              <a:rPr lang="es-CL" smtClean="0"/>
              <a:t>16-03-2021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9161791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16-03-2021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411965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s-ES" smtClean="0"/>
              <a:t>Haga clic para modificar el estilo de título del patrón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16-03-2021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2457553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F456967-5FEF-4A8B-AF5C-61E07B51DED5}" type="datetimeFigureOut">
              <a:rPr lang="es-CL" smtClean="0"/>
              <a:t>16-03-2021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19304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1F456967-5FEF-4A8B-AF5C-61E07B51DED5}" type="datetimeFigureOut">
              <a:rPr lang="es-CL" smtClean="0"/>
              <a:t>16-03-2021</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84131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F456967-5FEF-4A8B-AF5C-61E07B51DED5}" type="datetimeFigureOut">
              <a:rPr lang="es-CL" smtClean="0"/>
              <a:t>16-03-2021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088698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2" name="Content Placeholder 3"/>
          <p:cNvSpPr>
            <a:spLocks noGrp="1"/>
          </p:cNvSpPr>
          <p:nvPr>
            <p:ph sz="quarter" idx="13"/>
          </p:nvPr>
        </p:nvSpPr>
        <p:spPr>
          <a:xfrm>
            <a:off x="913774" y="3051012"/>
            <a:ext cx="5106027"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13" name="Content Placeholder 5"/>
          <p:cNvSpPr>
            <a:spLocks noGrp="1"/>
          </p:cNvSpPr>
          <p:nvPr>
            <p:ph sz="quarter" idx="14"/>
          </p:nvPr>
        </p:nvSpPr>
        <p:spPr>
          <a:xfrm>
            <a:off x="6172200" y="3051012"/>
            <a:ext cx="5105401" cy="274018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F456967-5FEF-4A8B-AF5C-61E07B51DED5}" type="datetimeFigureOut">
              <a:rPr lang="es-CL" smtClean="0"/>
              <a:t>16-03-2021</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42877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F456967-5FEF-4A8B-AF5C-61E07B51DED5}" type="datetimeFigureOut">
              <a:rPr lang="es-CL" smtClean="0"/>
              <a:t>16-03-2021</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4200926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1F456967-5FEF-4A8B-AF5C-61E07B51DED5}" type="datetimeFigureOut">
              <a:rPr lang="es-CL" smtClean="0"/>
              <a:t>16-03-2021</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214946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s-ES" smtClean="0"/>
              <a:t>Haga clic para modificar el estilo de título del patrón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16-03-2021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1765737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1F456967-5FEF-4A8B-AF5C-61E07B51DED5}" type="datetimeFigureOut">
              <a:rPr lang="es-CL" smtClean="0"/>
              <a:t>16-03-2021</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5A95914C-A940-4F06-8871-D69BCE0B6359}" type="slidenum">
              <a:rPr lang="es-CL" smtClean="0"/>
              <a:t>‹Nº›</a:t>
            </a:fld>
            <a:endParaRPr lang="es-CL"/>
          </a:p>
        </p:txBody>
      </p:sp>
    </p:spTree>
    <p:extLst>
      <p:ext uri="{BB962C8B-B14F-4D97-AF65-F5344CB8AC3E}">
        <p14:creationId xmlns:p14="http://schemas.microsoft.com/office/powerpoint/2010/main" val="383879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1F456967-5FEF-4A8B-AF5C-61E07B51DED5}" type="datetimeFigureOut">
              <a:rPr lang="es-CL" smtClean="0"/>
              <a:t>16-03-2021</a:t>
            </a:fld>
            <a:endParaRPr lang="es-CL"/>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s-CL"/>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5A95914C-A940-4F06-8871-D69BCE0B6359}" type="slidenum">
              <a:rPr lang="es-CL" smtClean="0"/>
              <a:t>‹Nº›</a:t>
            </a:fld>
            <a:endParaRPr lang="es-CL"/>
          </a:p>
        </p:txBody>
      </p:sp>
    </p:spTree>
    <p:extLst>
      <p:ext uri="{BB962C8B-B14F-4D97-AF65-F5344CB8AC3E}">
        <p14:creationId xmlns:p14="http://schemas.microsoft.com/office/powerpoint/2010/main" val="2805308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65523" y="816211"/>
            <a:ext cx="10829107" cy="2009296"/>
          </a:xfrm>
        </p:spPr>
        <p:txBody>
          <a:bodyPr>
            <a:normAutofit fontScale="90000"/>
          </a:bodyPr>
          <a:lstStyle/>
          <a:p>
            <a:r>
              <a:rPr lang="es-ES" sz="2400" dirty="0" smtClean="0"/>
              <a:t/>
            </a:r>
            <a:br>
              <a:rPr lang="es-ES" sz="2400" dirty="0" smtClean="0"/>
            </a:br>
            <a:r>
              <a:rPr lang="es-ES" sz="2400" dirty="0"/>
              <a:t/>
            </a:r>
            <a:br>
              <a:rPr lang="es-ES" sz="2400" dirty="0"/>
            </a:br>
            <a:r>
              <a:rPr lang="es-ES" sz="2400" dirty="0" smtClean="0"/>
              <a:t>PROBABILIDADES Y ESTADÍSTICA DESCRIPTIVA E INFERENCIAL </a:t>
            </a:r>
            <a:br>
              <a:rPr lang="es-ES" sz="2400" dirty="0" smtClean="0"/>
            </a:br>
            <a:r>
              <a:rPr lang="es-ES" sz="2400" dirty="0" smtClean="0"/>
              <a:t/>
            </a:r>
            <a:br>
              <a:rPr lang="es-ES" sz="2400" dirty="0" smtClean="0"/>
            </a:br>
            <a:r>
              <a:rPr lang="es-ES" sz="2400" dirty="0" smtClean="0"/>
              <a:t>PARA FORMACIÓN DIFERENCIADA </a:t>
            </a:r>
            <a:br>
              <a:rPr lang="es-ES" sz="2400" dirty="0" smtClean="0"/>
            </a:br>
            <a:r>
              <a:rPr lang="es-ES" sz="2400" dirty="0"/>
              <a:t/>
            </a:r>
            <a:br>
              <a:rPr lang="es-ES" sz="2400" dirty="0"/>
            </a:br>
            <a:r>
              <a:rPr lang="es-ES" sz="2400" dirty="0" smtClean="0"/>
              <a:t>3° medio </a:t>
            </a:r>
            <a:br>
              <a:rPr lang="es-ES" sz="2400" dirty="0" smtClean="0"/>
            </a:br>
            <a:endParaRPr lang="es-CL" sz="2400" dirty="0"/>
          </a:p>
        </p:txBody>
      </p:sp>
      <p:sp>
        <p:nvSpPr>
          <p:cNvPr id="3" name="CuadroTexto 2"/>
          <p:cNvSpPr txBox="1"/>
          <p:nvPr/>
        </p:nvSpPr>
        <p:spPr>
          <a:xfrm>
            <a:off x="409433" y="6305266"/>
            <a:ext cx="7315200" cy="369332"/>
          </a:xfrm>
          <a:prstGeom prst="rect">
            <a:avLst/>
          </a:prstGeom>
          <a:noFill/>
        </p:spPr>
        <p:txBody>
          <a:bodyPr wrap="square" rtlCol="0">
            <a:spAutoFit/>
          </a:bodyPr>
          <a:lstStyle/>
          <a:p>
            <a:r>
              <a:rPr lang="es-ES" dirty="0" smtClean="0"/>
              <a:t>Profesora: Elizabeth Luna Miranda</a:t>
            </a:r>
            <a:endParaRPr lang="es-CL" dirty="0"/>
          </a:p>
        </p:txBody>
      </p:sp>
      <p:sp>
        <p:nvSpPr>
          <p:cNvPr id="4" name="CuadroTexto 3"/>
          <p:cNvSpPr txBox="1"/>
          <p:nvPr/>
        </p:nvSpPr>
        <p:spPr>
          <a:xfrm>
            <a:off x="518615" y="3862316"/>
            <a:ext cx="11122925" cy="830997"/>
          </a:xfrm>
          <a:prstGeom prst="rect">
            <a:avLst/>
          </a:prstGeom>
          <a:noFill/>
        </p:spPr>
        <p:txBody>
          <a:bodyPr wrap="square" rtlCol="0">
            <a:spAutoFit/>
          </a:bodyPr>
          <a:lstStyle/>
          <a:p>
            <a:pPr marL="1077913" indent="-1077913"/>
            <a:r>
              <a:rPr lang="es-ES" sz="2400" b="1" dirty="0"/>
              <a:t>Clase 6</a:t>
            </a:r>
            <a:r>
              <a:rPr lang="es-ES" sz="2400" b="1" dirty="0" smtClean="0"/>
              <a:t>: Interpretación </a:t>
            </a:r>
            <a:r>
              <a:rPr lang="es-ES" sz="2400" b="1" dirty="0"/>
              <a:t>de histogramas, polígonos de frecuencia y tablas con datos agrupados.</a:t>
            </a:r>
            <a:endParaRPr lang="es-CL" sz="2400" dirty="0"/>
          </a:p>
        </p:txBody>
      </p:sp>
    </p:spTree>
    <p:extLst>
      <p:ext uri="{BB962C8B-B14F-4D97-AF65-F5344CB8AC3E}">
        <p14:creationId xmlns:p14="http://schemas.microsoft.com/office/powerpoint/2010/main" val="822207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682165" y="105346"/>
            <a:ext cx="7381444" cy="461665"/>
          </a:xfrm>
          <a:prstGeom prst="rect">
            <a:avLst/>
          </a:prstGeom>
        </p:spPr>
        <p:txBody>
          <a:bodyPr wrap="none">
            <a:spAutoFit/>
          </a:bodyPr>
          <a:lstStyle/>
          <a:p>
            <a:r>
              <a:rPr lang="es-ES" sz="2400" b="1" u="sng" dirty="0"/>
              <a:t>Interpretación de histogramas y polígono de frecuencias</a:t>
            </a:r>
            <a:endParaRPr lang="es-CL" sz="2400" b="1" u="sng" dirty="0"/>
          </a:p>
        </p:txBody>
      </p:sp>
      <p:sp>
        <p:nvSpPr>
          <p:cNvPr id="3" name="Rectángulo 2"/>
          <p:cNvSpPr/>
          <p:nvPr/>
        </p:nvSpPr>
        <p:spPr>
          <a:xfrm>
            <a:off x="313898" y="567011"/>
            <a:ext cx="11505063" cy="830997"/>
          </a:xfrm>
          <a:prstGeom prst="rect">
            <a:avLst/>
          </a:prstGeom>
        </p:spPr>
        <p:txBody>
          <a:bodyPr wrap="square">
            <a:spAutoFit/>
          </a:bodyPr>
          <a:lstStyle/>
          <a:p>
            <a:r>
              <a:rPr lang="es-ES" sz="2400" dirty="0"/>
              <a:t>En una prueba realizada a 300 estudiantes de 1° medio se obtuvo el siguiente histograma y polígono de frecuencia. </a:t>
            </a:r>
            <a:endParaRPr lang="es-CL" sz="2400" dirty="0"/>
          </a:p>
        </p:txBody>
      </p:sp>
      <p:pic>
        <p:nvPicPr>
          <p:cNvPr id="4" name="Imagen 3"/>
          <p:cNvPicPr>
            <a:picLocks noChangeAspect="1"/>
          </p:cNvPicPr>
          <p:nvPr/>
        </p:nvPicPr>
        <p:blipFill>
          <a:blip r:embed="rId2"/>
          <a:stretch>
            <a:fillRect/>
          </a:stretch>
        </p:blipFill>
        <p:spPr>
          <a:xfrm>
            <a:off x="7347044" y="2286073"/>
            <a:ext cx="4844956" cy="3657996"/>
          </a:xfrm>
          <a:prstGeom prst="rect">
            <a:avLst/>
          </a:prstGeom>
        </p:spPr>
      </p:pic>
      <p:sp>
        <p:nvSpPr>
          <p:cNvPr id="5" name="Rectángulo 4"/>
          <p:cNvSpPr/>
          <p:nvPr/>
        </p:nvSpPr>
        <p:spPr>
          <a:xfrm>
            <a:off x="438150" y="1616376"/>
            <a:ext cx="6096000" cy="707886"/>
          </a:xfrm>
          <a:prstGeom prst="rect">
            <a:avLst/>
          </a:prstGeom>
        </p:spPr>
        <p:txBody>
          <a:bodyPr>
            <a:spAutoFit/>
          </a:bodyPr>
          <a:lstStyle/>
          <a:p>
            <a:pPr algn="just"/>
            <a:r>
              <a:rPr lang="es-ES" sz="2000" dirty="0"/>
              <a:t>Una manera de interpretar la información que aparece en el </a:t>
            </a:r>
            <a:r>
              <a:rPr lang="es-ES" sz="2000" dirty="0" smtClean="0"/>
              <a:t>histograma </a:t>
            </a:r>
            <a:r>
              <a:rPr lang="es-ES" sz="2000" dirty="0"/>
              <a:t>es a través de los </a:t>
            </a:r>
            <a:r>
              <a:rPr lang="es-ES" sz="2000" dirty="0" smtClean="0"/>
              <a:t>siguientes </a:t>
            </a:r>
            <a:r>
              <a:rPr lang="es-ES" sz="2000" dirty="0"/>
              <a:t>pasos.</a:t>
            </a:r>
            <a:endParaRPr lang="es-CL" sz="2000" dirty="0"/>
          </a:p>
        </p:txBody>
      </p:sp>
      <p:pic>
        <p:nvPicPr>
          <p:cNvPr id="6" name="Imagen 5"/>
          <p:cNvPicPr>
            <a:picLocks noChangeAspect="1"/>
          </p:cNvPicPr>
          <p:nvPr/>
        </p:nvPicPr>
        <p:blipFill>
          <a:blip r:embed="rId3"/>
          <a:stretch>
            <a:fillRect/>
          </a:stretch>
        </p:blipFill>
        <p:spPr>
          <a:xfrm>
            <a:off x="34546" y="2405898"/>
            <a:ext cx="6981825" cy="1295400"/>
          </a:xfrm>
          <a:prstGeom prst="rect">
            <a:avLst/>
          </a:prstGeom>
        </p:spPr>
      </p:pic>
      <p:pic>
        <p:nvPicPr>
          <p:cNvPr id="7" name="Imagen 6"/>
          <p:cNvPicPr>
            <a:picLocks noChangeAspect="1"/>
          </p:cNvPicPr>
          <p:nvPr/>
        </p:nvPicPr>
        <p:blipFill>
          <a:blip r:embed="rId4"/>
          <a:stretch>
            <a:fillRect/>
          </a:stretch>
        </p:blipFill>
        <p:spPr>
          <a:xfrm>
            <a:off x="-28575" y="3906020"/>
            <a:ext cx="7029450" cy="1647825"/>
          </a:xfrm>
          <a:prstGeom prst="rect">
            <a:avLst/>
          </a:prstGeom>
        </p:spPr>
      </p:pic>
      <p:pic>
        <p:nvPicPr>
          <p:cNvPr id="8" name="Imagen 7"/>
          <p:cNvPicPr>
            <a:picLocks noChangeAspect="1"/>
          </p:cNvPicPr>
          <p:nvPr/>
        </p:nvPicPr>
        <p:blipFill>
          <a:blip r:embed="rId5"/>
          <a:stretch>
            <a:fillRect/>
          </a:stretch>
        </p:blipFill>
        <p:spPr>
          <a:xfrm>
            <a:off x="0" y="5758561"/>
            <a:ext cx="7000875" cy="876300"/>
          </a:xfrm>
          <a:prstGeom prst="rect">
            <a:avLst/>
          </a:prstGeom>
        </p:spPr>
      </p:pic>
    </p:spTree>
    <p:extLst>
      <p:ext uri="{BB962C8B-B14F-4D97-AF65-F5344CB8AC3E}">
        <p14:creationId xmlns:p14="http://schemas.microsoft.com/office/powerpoint/2010/main" val="1719232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760811" y="1078173"/>
            <a:ext cx="10440659" cy="3813483"/>
          </a:xfrm>
          <a:prstGeom prst="rect">
            <a:avLst/>
          </a:prstGeom>
        </p:spPr>
      </p:pic>
    </p:spTree>
    <p:extLst>
      <p:ext uri="{BB962C8B-B14F-4D97-AF65-F5344CB8AC3E}">
        <p14:creationId xmlns:p14="http://schemas.microsoft.com/office/powerpoint/2010/main" val="2097244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276554" y="382137"/>
            <a:ext cx="8583828" cy="505891"/>
          </a:xfrm>
          <a:prstGeom prst="rect">
            <a:avLst/>
          </a:prstGeom>
        </p:spPr>
      </p:pic>
      <p:sp>
        <p:nvSpPr>
          <p:cNvPr id="4" name="Rectángulo 3"/>
          <p:cNvSpPr/>
          <p:nvPr/>
        </p:nvSpPr>
        <p:spPr>
          <a:xfrm>
            <a:off x="430448" y="990432"/>
            <a:ext cx="8918268" cy="461665"/>
          </a:xfrm>
          <a:prstGeom prst="rect">
            <a:avLst/>
          </a:prstGeom>
        </p:spPr>
        <p:txBody>
          <a:bodyPr wrap="square">
            <a:spAutoFit/>
          </a:bodyPr>
          <a:lstStyle/>
          <a:p>
            <a:r>
              <a:rPr lang="es-ES" sz="2400" b="1" dirty="0"/>
              <a:t>¿En qué puntaje se concentran el mayor número de estudiantes? </a:t>
            </a:r>
          </a:p>
        </p:txBody>
      </p:sp>
      <p:sp>
        <p:nvSpPr>
          <p:cNvPr id="5" name="Rectángulo 4"/>
          <p:cNvSpPr/>
          <p:nvPr/>
        </p:nvSpPr>
        <p:spPr>
          <a:xfrm>
            <a:off x="430447" y="1607290"/>
            <a:ext cx="6693683" cy="1200329"/>
          </a:xfrm>
          <a:prstGeom prst="rect">
            <a:avLst/>
          </a:prstGeom>
        </p:spPr>
        <p:txBody>
          <a:bodyPr wrap="square">
            <a:spAutoFit/>
          </a:bodyPr>
          <a:lstStyle/>
          <a:p>
            <a:pPr algn="just"/>
            <a:r>
              <a:rPr lang="es-ES" sz="2400" dirty="0"/>
              <a:t>Es posible observar en el polígono de frecuencia que la mayoría de los </a:t>
            </a:r>
            <a:r>
              <a:rPr lang="es-ES" sz="2400" dirty="0" smtClean="0"/>
              <a:t>estudiantes </a:t>
            </a:r>
            <a:r>
              <a:rPr lang="es-ES" sz="2400" dirty="0"/>
              <a:t>(alrededor de 70) obtuvo un puntaje aproximado de 45 </a:t>
            </a:r>
            <a:r>
              <a:rPr lang="es-ES" sz="2400" dirty="0" err="1"/>
              <a:t>punt</a:t>
            </a:r>
            <a:endParaRPr lang="es-CL" sz="2400" dirty="0"/>
          </a:p>
        </p:txBody>
      </p:sp>
      <p:pic>
        <p:nvPicPr>
          <p:cNvPr id="6" name="Imagen 5"/>
          <p:cNvPicPr>
            <a:picLocks noChangeAspect="1"/>
          </p:cNvPicPr>
          <p:nvPr/>
        </p:nvPicPr>
        <p:blipFill>
          <a:blip r:embed="rId3"/>
          <a:stretch>
            <a:fillRect/>
          </a:stretch>
        </p:blipFill>
        <p:spPr>
          <a:xfrm>
            <a:off x="7347044" y="1876640"/>
            <a:ext cx="4844956" cy="3657996"/>
          </a:xfrm>
          <a:prstGeom prst="rect">
            <a:avLst/>
          </a:prstGeom>
        </p:spPr>
      </p:pic>
      <p:sp>
        <p:nvSpPr>
          <p:cNvPr id="7" name="Rectángulo 6"/>
          <p:cNvSpPr/>
          <p:nvPr/>
        </p:nvSpPr>
        <p:spPr>
          <a:xfrm>
            <a:off x="453944" y="3126119"/>
            <a:ext cx="5879879" cy="461665"/>
          </a:xfrm>
          <a:prstGeom prst="rect">
            <a:avLst/>
          </a:prstGeom>
        </p:spPr>
        <p:txBody>
          <a:bodyPr wrap="none">
            <a:spAutoFit/>
          </a:bodyPr>
          <a:lstStyle/>
          <a:p>
            <a:r>
              <a:rPr lang="es-ES" sz="2400" b="1" dirty="0"/>
              <a:t>¿Cómo fue el rendimiento de los estudiantes</a:t>
            </a:r>
            <a:endParaRPr lang="es-CL" sz="2400" b="1" dirty="0"/>
          </a:p>
        </p:txBody>
      </p:sp>
      <p:sp>
        <p:nvSpPr>
          <p:cNvPr id="8" name="Rectángulo 7"/>
          <p:cNvSpPr/>
          <p:nvPr/>
        </p:nvSpPr>
        <p:spPr>
          <a:xfrm>
            <a:off x="550460" y="3705638"/>
            <a:ext cx="6573670" cy="2308324"/>
          </a:xfrm>
          <a:prstGeom prst="rect">
            <a:avLst/>
          </a:prstGeom>
        </p:spPr>
        <p:txBody>
          <a:bodyPr wrap="square">
            <a:spAutoFit/>
          </a:bodyPr>
          <a:lstStyle/>
          <a:p>
            <a:pPr algn="just"/>
            <a:r>
              <a:rPr lang="es-ES" sz="2400" dirty="0"/>
              <a:t>Si se suma la cantidad de estudiantes que obtuvieron un puntaje sobre 45 se obtiene, aproximadamente, 155, en cambio los que obtuvieron menos de 45 puntos fueron 145 estudiantes. Se podría concluir que más del 50% de ellos obtuvo un puntaje sobre el 60% de exigencia</a:t>
            </a:r>
            <a:endParaRPr lang="es-CL" sz="2400" dirty="0"/>
          </a:p>
        </p:txBody>
      </p:sp>
      <p:sp>
        <p:nvSpPr>
          <p:cNvPr id="9" name="Rectángulo 8"/>
          <p:cNvSpPr/>
          <p:nvPr/>
        </p:nvSpPr>
        <p:spPr>
          <a:xfrm>
            <a:off x="276554" y="5966466"/>
            <a:ext cx="11747123" cy="830997"/>
          </a:xfrm>
          <a:prstGeom prst="rect">
            <a:avLst/>
          </a:prstGeom>
        </p:spPr>
        <p:txBody>
          <a:bodyPr wrap="square">
            <a:spAutoFit/>
          </a:bodyPr>
          <a:lstStyle/>
          <a:p>
            <a:pPr algn="ctr"/>
            <a:r>
              <a:rPr lang="es-ES" sz="2400" dirty="0">
                <a:solidFill>
                  <a:srgbClr val="FF0000"/>
                </a:solidFill>
              </a:rPr>
              <a:t>Por lo tanto, los datos están concentrados en el intervalo [40, 50[ y la distribución de los datos es aproximadamente simétrica.</a:t>
            </a:r>
            <a:endParaRPr lang="es-CL" sz="2400" dirty="0">
              <a:solidFill>
                <a:srgbClr val="FF0000"/>
              </a:solidFill>
            </a:endParaRPr>
          </a:p>
        </p:txBody>
      </p:sp>
    </p:spTree>
    <p:extLst>
      <p:ext uri="{BB962C8B-B14F-4D97-AF65-F5344CB8AC3E}">
        <p14:creationId xmlns:p14="http://schemas.microsoft.com/office/powerpoint/2010/main" val="261605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500" fill="hold"/>
                                        <p:tgtEl>
                                          <p:spTgt spid="9"/>
                                        </p:tgtEl>
                                        <p:attrNameLst>
                                          <p:attrName>ppt_w</p:attrName>
                                        </p:attrNameLst>
                                      </p:cBhvr>
                                      <p:tavLst>
                                        <p:tav tm="0">
                                          <p:val>
                                            <p:fltVal val="0"/>
                                          </p:val>
                                        </p:tav>
                                        <p:tav tm="100000">
                                          <p:val>
                                            <p:strVal val="#ppt_w"/>
                                          </p:val>
                                        </p:tav>
                                      </p:tavLst>
                                    </p:anim>
                                    <p:anim calcmode="lin" valueType="num">
                                      <p:cBhvr>
                                        <p:cTn id="23" dur="500" fill="hold"/>
                                        <p:tgtEl>
                                          <p:spTgt spid="9"/>
                                        </p:tgtEl>
                                        <p:attrNameLst>
                                          <p:attrName>ppt_h</p:attrName>
                                        </p:attrNameLst>
                                      </p:cBhvr>
                                      <p:tavLst>
                                        <p:tav tm="0">
                                          <p:val>
                                            <p:fltVal val="0"/>
                                          </p:val>
                                        </p:tav>
                                        <p:tav tm="100000">
                                          <p:val>
                                            <p:strVal val="#ppt_h"/>
                                          </p:val>
                                        </p:tav>
                                      </p:tavLst>
                                    </p:anim>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44281" y="241826"/>
            <a:ext cx="6849439" cy="461665"/>
          </a:xfrm>
          <a:prstGeom prst="rect">
            <a:avLst/>
          </a:prstGeom>
        </p:spPr>
        <p:txBody>
          <a:bodyPr wrap="none">
            <a:spAutoFit/>
          </a:bodyPr>
          <a:lstStyle/>
          <a:p>
            <a:r>
              <a:rPr lang="es-ES" sz="2400" b="1" dirty="0"/>
              <a:t>Interpretación de polígono de frecuencia acumulada</a:t>
            </a:r>
            <a:endParaRPr lang="es-CL" sz="2400" b="1" dirty="0"/>
          </a:p>
        </p:txBody>
      </p:sp>
      <p:sp>
        <p:nvSpPr>
          <p:cNvPr id="3" name="Rectángulo 2"/>
          <p:cNvSpPr/>
          <p:nvPr/>
        </p:nvSpPr>
        <p:spPr>
          <a:xfrm>
            <a:off x="267586" y="703491"/>
            <a:ext cx="11802827" cy="830997"/>
          </a:xfrm>
          <a:prstGeom prst="rect">
            <a:avLst/>
          </a:prstGeom>
        </p:spPr>
        <p:txBody>
          <a:bodyPr wrap="square">
            <a:spAutoFit/>
          </a:bodyPr>
          <a:lstStyle/>
          <a:p>
            <a:pPr algn="just"/>
            <a:r>
              <a:rPr lang="es-ES" sz="2400" dirty="0"/>
              <a:t>El colegio implementará un programa de reforzamiento si la mayoría de los </a:t>
            </a:r>
            <a:r>
              <a:rPr lang="es-ES" sz="2400" dirty="0" smtClean="0"/>
              <a:t>estudiantes </a:t>
            </a:r>
            <a:r>
              <a:rPr lang="es-ES" sz="2400" dirty="0"/>
              <a:t>tienen nota menor o igual a 5,0. El colegio, ¿tendrá que implementar el plan para estos alumnos?</a:t>
            </a:r>
            <a:endParaRPr lang="es-CL" sz="2400" dirty="0"/>
          </a:p>
        </p:txBody>
      </p:sp>
      <p:sp>
        <p:nvSpPr>
          <p:cNvPr id="4" name="Rectángulo 3"/>
          <p:cNvSpPr/>
          <p:nvPr/>
        </p:nvSpPr>
        <p:spPr>
          <a:xfrm>
            <a:off x="267586" y="1741059"/>
            <a:ext cx="8876414" cy="830997"/>
          </a:xfrm>
          <a:prstGeom prst="rect">
            <a:avLst/>
          </a:prstGeom>
        </p:spPr>
        <p:txBody>
          <a:bodyPr wrap="square">
            <a:spAutoFit/>
          </a:bodyPr>
          <a:lstStyle/>
          <a:p>
            <a:r>
              <a:rPr lang="es-ES" sz="2400" dirty="0"/>
              <a:t>Para responder interpretaremos el polígono de frecuencia acumulada asociada a la tabla.</a:t>
            </a:r>
            <a:endParaRPr lang="es-CL" sz="2400" dirty="0"/>
          </a:p>
        </p:txBody>
      </p:sp>
      <p:pic>
        <p:nvPicPr>
          <p:cNvPr id="5" name="Imagen 4"/>
          <p:cNvPicPr>
            <a:picLocks noChangeAspect="1"/>
          </p:cNvPicPr>
          <p:nvPr/>
        </p:nvPicPr>
        <p:blipFill>
          <a:blip r:embed="rId2"/>
          <a:stretch>
            <a:fillRect/>
          </a:stretch>
        </p:blipFill>
        <p:spPr>
          <a:xfrm>
            <a:off x="231702" y="2574286"/>
            <a:ext cx="5395723" cy="3961095"/>
          </a:xfrm>
          <a:prstGeom prst="rect">
            <a:avLst/>
          </a:prstGeom>
        </p:spPr>
      </p:pic>
      <p:sp>
        <p:nvSpPr>
          <p:cNvPr id="6" name="Rectángulo 5"/>
          <p:cNvSpPr/>
          <p:nvPr/>
        </p:nvSpPr>
        <p:spPr>
          <a:xfrm>
            <a:off x="5627425" y="2896905"/>
            <a:ext cx="6442987" cy="1938992"/>
          </a:xfrm>
          <a:prstGeom prst="rect">
            <a:avLst/>
          </a:prstGeom>
        </p:spPr>
        <p:txBody>
          <a:bodyPr wrap="square">
            <a:spAutoFit/>
          </a:bodyPr>
          <a:lstStyle/>
          <a:p>
            <a:pPr algn="just"/>
            <a:r>
              <a:rPr lang="es-ES" sz="2400" dirty="0"/>
              <a:t>Por lo tanto, alrededor de 130 estudiantes obtuvieron calificación menor o igual 5,0 versus 50 estudiantes que obtuvieron sobre esa nota. Entonces, el colegio tendrá que implementar el programa de reforzamiento.</a:t>
            </a:r>
            <a:endParaRPr lang="es-CL" sz="2400" dirty="0"/>
          </a:p>
        </p:txBody>
      </p:sp>
    </p:spTree>
    <p:extLst>
      <p:ext uri="{BB962C8B-B14F-4D97-AF65-F5344CB8AC3E}">
        <p14:creationId xmlns:p14="http://schemas.microsoft.com/office/powerpoint/2010/main" val="4198686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37484" y="2149379"/>
            <a:ext cx="12054516" cy="2176961"/>
          </a:xfrm>
          <a:prstGeom prst="rect">
            <a:avLst/>
          </a:prstGeom>
        </p:spPr>
      </p:pic>
    </p:spTree>
    <p:extLst>
      <p:ext uri="{BB962C8B-B14F-4D97-AF65-F5344CB8AC3E}">
        <p14:creationId xmlns:p14="http://schemas.microsoft.com/office/powerpoint/2010/main" val="9999090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259308" y="477671"/>
            <a:ext cx="2674961" cy="461665"/>
          </a:xfrm>
          <a:prstGeom prst="rect">
            <a:avLst/>
          </a:prstGeom>
          <a:noFill/>
        </p:spPr>
        <p:txBody>
          <a:bodyPr wrap="square" rtlCol="0">
            <a:spAutoFit/>
          </a:bodyPr>
          <a:lstStyle/>
          <a:p>
            <a:r>
              <a:rPr lang="es-ES" sz="2400" b="1" dirty="0" smtClean="0"/>
              <a:t>Practiquemos</a:t>
            </a:r>
            <a:endParaRPr lang="es-CL" sz="2400" b="1" dirty="0"/>
          </a:p>
        </p:txBody>
      </p:sp>
      <p:sp>
        <p:nvSpPr>
          <p:cNvPr id="3" name="Rectángulo 2"/>
          <p:cNvSpPr/>
          <p:nvPr/>
        </p:nvSpPr>
        <p:spPr>
          <a:xfrm>
            <a:off x="259308" y="1101636"/>
            <a:ext cx="6091026" cy="461665"/>
          </a:xfrm>
          <a:prstGeom prst="rect">
            <a:avLst/>
          </a:prstGeom>
        </p:spPr>
        <p:txBody>
          <a:bodyPr wrap="none">
            <a:spAutoFit/>
          </a:bodyPr>
          <a:lstStyle/>
          <a:p>
            <a:r>
              <a:rPr lang="es-ES" sz="2400" dirty="0"/>
              <a:t>1. Analiza el siguiente gráfico. Luego, responde.</a:t>
            </a:r>
            <a:endParaRPr lang="es-CL" sz="2400" dirty="0"/>
          </a:p>
        </p:txBody>
      </p:sp>
      <p:pic>
        <p:nvPicPr>
          <p:cNvPr id="4" name="Imagen 3"/>
          <p:cNvPicPr>
            <a:picLocks noChangeAspect="1"/>
          </p:cNvPicPr>
          <p:nvPr/>
        </p:nvPicPr>
        <p:blipFill>
          <a:blip r:embed="rId2"/>
          <a:stretch>
            <a:fillRect/>
          </a:stretch>
        </p:blipFill>
        <p:spPr>
          <a:xfrm>
            <a:off x="607254" y="1875727"/>
            <a:ext cx="5743080" cy="4654522"/>
          </a:xfrm>
          <a:prstGeom prst="rect">
            <a:avLst/>
          </a:prstGeom>
        </p:spPr>
      </p:pic>
      <p:sp>
        <p:nvSpPr>
          <p:cNvPr id="5" name="Rectángulo 4"/>
          <p:cNvSpPr/>
          <p:nvPr/>
        </p:nvSpPr>
        <p:spPr>
          <a:xfrm>
            <a:off x="6350334" y="1977663"/>
            <a:ext cx="5399748" cy="461665"/>
          </a:xfrm>
          <a:prstGeom prst="rect">
            <a:avLst/>
          </a:prstGeom>
        </p:spPr>
        <p:txBody>
          <a:bodyPr wrap="none">
            <a:spAutoFit/>
          </a:bodyPr>
          <a:lstStyle/>
          <a:p>
            <a:r>
              <a:rPr lang="es-ES" sz="2400" dirty="0"/>
              <a:t>a) ¿En qué meses la variación fue positiva?</a:t>
            </a:r>
            <a:endParaRPr lang="es-CL" sz="2400" dirty="0"/>
          </a:p>
        </p:txBody>
      </p:sp>
      <p:sp>
        <p:nvSpPr>
          <p:cNvPr id="6" name="Rectángulo 5"/>
          <p:cNvSpPr/>
          <p:nvPr/>
        </p:nvSpPr>
        <p:spPr>
          <a:xfrm>
            <a:off x="6356490" y="4447805"/>
            <a:ext cx="5393592" cy="461665"/>
          </a:xfrm>
          <a:prstGeom prst="rect">
            <a:avLst/>
          </a:prstGeom>
        </p:spPr>
        <p:txBody>
          <a:bodyPr wrap="none">
            <a:spAutoFit/>
          </a:bodyPr>
          <a:lstStyle/>
          <a:p>
            <a:r>
              <a:rPr lang="es-ES" sz="2400" dirty="0"/>
              <a:t>b) ¿En qué meses la variación es negativa?</a:t>
            </a:r>
            <a:endParaRPr lang="es-CL" sz="2400" dirty="0"/>
          </a:p>
        </p:txBody>
      </p:sp>
      <p:sp>
        <p:nvSpPr>
          <p:cNvPr id="7" name="Rectángulo 6"/>
          <p:cNvSpPr/>
          <p:nvPr/>
        </p:nvSpPr>
        <p:spPr>
          <a:xfrm>
            <a:off x="6839562" y="2695719"/>
            <a:ext cx="4669035" cy="461665"/>
          </a:xfrm>
          <a:prstGeom prst="rect">
            <a:avLst/>
          </a:prstGeom>
        </p:spPr>
        <p:txBody>
          <a:bodyPr wrap="none">
            <a:spAutoFit/>
          </a:bodyPr>
          <a:lstStyle/>
          <a:p>
            <a:r>
              <a:rPr lang="es-ES" sz="2400" dirty="0">
                <a:solidFill>
                  <a:srgbClr val="FF0000"/>
                </a:solidFill>
              </a:rPr>
              <a:t>No hay meses con variación positiva.</a:t>
            </a:r>
            <a:endParaRPr lang="es-CL" sz="2400" dirty="0">
              <a:solidFill>
                <a:srgbClr val="FF0000"/>
              </a:solidFill>
            </a:endParaRPr>
          </a:p>
        </p:txBody>
      </p:sp>
      <p:sp>
        <p:nvSpPr>
          <p:cNvPr id="8" name="Rectángulo 7"/>
          <p:cNvSpPr/>
          <p:nvPr/>
        </p:nvSpPr>
        <p:spPr>
          <a:xfrm>
            <a:off x="6866301" y="5149223"/>
            <a:ext cx="3494867" cy="461665"/>
          </a:xfrm>
          <a:prstGeom prst="rect">
            <a:avLst/>
          </a:prstGeom>
        </p:spPr>
        <p:txBody>
          <a:bodyPr wrap="none">
            <a:spAutoFit/>
          </a:bodyPr>
          <a:lstStyle/>
          <a:p>
            <a:r>
              <a:rPr lang="es-CL" sz="2400" dirty="0">
                <a:solidFill>
                  <a:srgbClr val="FF0000"/>
                </a:solidFill>
              </a:rPr>
              <a:t>Desde oct 08 hasta oct 09.</a:t>
            </a:r>
          </a:p>
        </p:txBody>
      </p:sp>
    </p:spTree>
    <p:extLst>
      <p:ext uri="{BB962C8B-B14F-4D97-AF65-F5344CB8AC3E}">
        <p14:creationId xmlns:p14="http://schemas.microsoft.com/office/powerpoint/2010/main" val="191489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1279" y="660863"/>
            <a:ext cx="11336740" cy="1200329"/>
          </a:xfrm>
          <a:prstGeom prst="rect">
            <a:avLst/>
          </a:prstGeom>
        </p:spPr>
        <p:txBody>
          <a:bodyPr wrap="square">
            <a:spAutoFit/>
          </a:bodyPr>
          <a:lstStyle/>
          <a:p>
            <a:pPr marL="355600" indent="-355600" algn="just"/>
            <a:r>
              <a:rPr lang="es-ES" sz="2400" dirty="0" smtClean="0"/>
              <a:t>2. Analiza </a:t>
            </a:r>
            <a:r>
              <a:rPr lang="es-ES" sz="2400" dirty="0"/>
              <a:t>el gráfico que muestra la población que puede llegar a sostener una conversación en inglés de acuerdo a la edad, según el Censo 2012 y responde las preguntas.</a:t>
            </a:r>
            <a:endParaRPr lang="es-CL" sz="2400" dirty="0"/>
          </a:p>
        </p:txBody>
      </p:sp>
      <p:pic>
        <p:nvPicPr>
          <p:cNvPr id="3" name="Imagen 2"/>
          <p:cNvPicPr>
            <a:picLocks noChangeAspect="1"/>
          </p:cNvPicPr>
          <p:nvPr/>
        </p:nvPicPr>
        <p:blipFill>
          <a:blip r:embed="rId2"/>
          <a:stretch>
            <a:fillRect/>
          </a:stretch>
        </p:blipFill>
        <p:spPr>
          <a:xfrm>
            <a:off x="770447" y="2234587"/>
            <a:ext cx="5339202" cy="3197222"/>
          </a:xfrm>
          <a:prstGeom prst="rect">
            <a:avLst/>
          </a:prstGeom>
        </p:spPr>
      </p:pic>
      <p:sp>
        <p:nvSpPr>
          <p:cNvPr id="4" name="Rectángulo 3"/>
          <p:cNvSpPr/>
          <p:nvPr/>
        </p:nvSpPr>
        <p:spPr>
          <a:xfrm>
            <a:off x="6214281" y="2437095"/>
            <a:ext cx="5563738" cy="830997"/>
          </a:xfrm>
          <a:prstGeom prst="rect">
            <a:avLst/>
          </a:prstGeom>
        </p:spPr>
        <p:txBody>
          <a:bodyPr wrap="square">
            <a:spAutoFit/>
          </a:bodyPr>
          <a:lstStyle/>
          <a:p>
            <a:pPr marL="355600" indent="-355600" algn="just"/>
            <a:r>
              <a:rPr lang="es-ES" sz="2400" dirty="0"/>
              <a:t>a) ¿Cuántas personas menores de 30 años </a:t>
            </a:r>
            <a:r>
              <a:rPr lang="es-ES" sz="2400" dirty="0" smtClean="0"/>
              <a:t>sostienen </a:t>
            </a:r>
            <a:r>
              <a:rPr lang="es-ES" sz="2400" dirty="0"/>
              <a:t>conversaciones en inglés? </a:t>
            </a:r>
            <a:endParaRPr lang="es-CL" sz="2400" dirty="0"/>
          </a:p>
        </p:txBody>
      </p:sp>
      <p:sp>
        <p:nvSpPr>
          <p:cNvPr id="5" name="Rectángulo 4"/>
          <p:cNvSpPr/>
          <p:nvPr/>
        </p:nvSpPr>
        <p:spPr>
          <a:xfrm>
            <a:off x="6268872" y="4252246"/>
            <a:ext cx="5645623" cy="1200329"/>
          </a:xfrm>
          <a:prstGeom prst="rect">
            <a:avLst/>
          </a:prstGeom>
        </p:spPr>
        <p:txBody>
          <a:bodyPr wrap="square">
            <a:spAutoFit/>
          </a:bodyPr>
          <a:lstStyle/>
          <a:p>
            <a:pPr marL="355600" indent="-355600"/>
            <a:r>
              <a:rPr lang="es-ES" sz="2400" dirty="0"/>
              <a:t>b) ¿Cómo es la distribución de los datos del </a:t>
            </a:r>
            <a:r>
              <a:rPr lang="es-ES" sz="2400" dirty="0" smtClean="0"/>
              <a:t>polígono </a:t>
            </a:r>
            <a:r>
              <a:rPr lang="es-ES" sz="2400" dirty="0"/>
              <a:t>de frecuencias </a:t>
            </a:r>
            <a:r>
              <a:rPr lang="es-ES" sz="2400" dirty="0" smtClean="0"/>
              <a:t>acumuladas. ¿Por qué?</a:t>
            </a:r>
            <a:endParaRPr lang="es-CL" sz="2400" dirty="0"/>
          </a:p>
        </p:txBody>
      </p:sp>
      <p:sp>
        <p:nvSpPr>
          <p:cNvPr id="6" name="Rectángulo 5"/>
          <p:cNvSpPr/>
          <p:nvPr/>
        </p:nvSpPr>
        <p:spPr>
          <a:xfrm>
            <a:off x="6659158" y="3317249"/>
            <a:ext cx="2154757" cy="461665"/>
          </a:xfrm>
          <a:prstGeom prst="rect">
            <a:avLst/>
          </a:prstGeom>
        </p:spPr>
        <p:txBody>
          <a:bodyPr wrap="none">
            <a:spAutoFit/>
          </a:bodyPr>
          <a:lstStyle/>
          <a:p>
            <a:r>
              <a:rPr lang="es-CL" sz="2400" dirty="0">
                <a:solidFill>
                  <a:srgbClr val="FF0000"/>
                </a:solidFill>
              </a:rPr>
              <a:t>Casi 1 000 000</a:t>
            </a:r>
          </a:p>
        </p:txBody>
      </p:sp>
      <p:sp>
        <p:nvSpPr>
          <p:cNvPr id="7" name="Rectángulo 6"/>
          <p:cNvSpPr/>
          <p:nvPr/>
        </p:nvSpPr>
        <p:spPr>
          <a:xfrm>
            <a:off x="6659158" y="5569803"/>
            <a:ext cx="5419111" cy="1200329"/>
          </a:xfrm>
          <a:prstGeom prst="rect">
            <a:avLst/>
          </a:prstGeom>
        </p:spPr>
        <p:txBody>
          <a:bodyPr wrap="square">
            <a:spAutoFit/>
          </a:bodyPr>
          <a:lstStyle/>
          <a:p>
            <a:r>
              <a:rPr lang="es-ES" sz="2400" dirty="0" smtClean="0">
                <a:solidFill>
                  <a:srgbClr val="FF0000"/>
                </a:solidFill>
              </a:rPr>
              <a:t>Una </a:t>
            </a:r>
            <a:r>
              <a:rPr lang="es-ES" sz="2400" dirty="0">
                <a:solidFill>
                  <a:srgbClr val="FF0000"/>
                </a:solidFill>
              </a:rPr>
              <a:t>curva creciente, ya que este tipo de gráfico </a:t>
            </a:r>
            <a:r>
              <a:rPr lang="es-ES" sz="2400" dirty="0" smtClean="0">
                <a:solidFill>
                  <a:srgbClr val="FF0000"/>
                </a:solidFill>
              </a:rPr>
              <a:t>representa </a:t>
            </a:r>
            <a:r>
              <a:rPr lang="es-ES" sz="2400" dirty="0">
                <a:solidFill>
                  <a:srgbClr val="FF0000"/>
                </a:solidFill>
              </a:rPr>
              <a:t>la frecuencia acumulada de datos.</a:t>
            </a:r>
            <a:endParaRPr lang="es-CL" sz="2400" dirty="0">
              <a:solidFill>
                <a:srgbClr val="FF0000"/>
              </a:solidFill>
            </a:endParaRPr>
          </a:p>
        </p:txBody>
      </p:sp>
    </p:spTree>
    <p:extLst>
      <p:ext uri="{BB962C8B-B14F-4D97-AF65-F5344CB8AC3E}">
        <p14:creationId xmlns:p14="http://schemas.microsoft.com/office/powerpoint/2010/main" val="4223556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theme/theme1.xml><?xml version="1.0" encoding="utf-8"?>
<a:theme xmlns:a="http://schemas.openxmlformats.org/drawingml/2006/main" name="Gota">
  <a:themeElements>
    <a:clrScheme name="Got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t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t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TM04033925[[fn=Gota]]</Template>
  <TotalTime>1759</TotalTime>
  <Words>416</Words>
  <Application>Microsoft Office PowerPoint</Application>
  <PresentationFormat>Panorámica</PresentationFormat>
  <Paragraphs>26</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Tw Cen MT</vt:lpstr>
      <vt:lpstr>Gota</vt:lpstr>
      <vt:lpstr>  PROBABILIDADES Y ESTADÍSTICA DESCRIPTIVA E INFERENCIAL   PARA FORMACIÓN DIFERENCIADA   3° medio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PROBABILIDADES Y ESTADÍSTICA DESCRIPTIVA E INFERENCIAL   PARA FORMACIÓN DIFERENCIADA</dc:title>
  <dc:creator>asus</dc:creator>
  <cp:lastModifiedBy>asus</cp:lastModifiedBy>
  <cp:revision>66</cp:revision>
  <dcterms:created xsi:type="dcterms:W3CDTF">2020-03-09T13:38:21Z</dcterms:created>
  <dcterms:modified xsi:type="dcterms:W3CDTF">2021-03-16T12:15:49Z</dcterms:modified>
</cp:coreProperties>
</file>