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5143500" type="screen16x9"/>
  <p:notesSz cx="6858000" cy="9144000"/>
  <p:embeddedFontLst>
    <p:embeddedFont>
      <p:font typeface="Shadows Into Light" panose="020B0604020202020204" charset="0"/>
      <p:regular r:id="rId10"/>
    </p:embeddedFont>
    <p:embeddedFont>
      <p:font typeface="Varela Round" panose="020B0604020202020204" charset="-79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33F77F-E787-4F83-BB23-690C284F30BF}">
  <a:tblStyle styleId="{6733F77F-E787-4F83-BB23-690C284F30B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9006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7389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926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 type="title">
  <p:cSld name="TITLE">
    <p:bg>
      <p:bgPr>
        <a:solidFill>
          <a:schemeClr val="accen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1650450" y="1524982"/>
            <a:ext cx="584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650450" y="2629294"/>
            <a:ext cx="584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1109975" y="1373588"/>
            <a:ext cx="32664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▧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4915550" y="1373588"/>
            <a:ext cx="31554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▧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3120675" y="1149938"/>
            <a:ext cx="3060325" cy="1149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7" y="1117"/>
                  <a:pt x="81609" y="0"/>
                  <a:pt x="12241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Google Shape;34;p6"/>
          <p:cNvSpPr/>
          <p:nvPr/>
        </p:nvSpPr>
        <p:spPr>
          <a:xfrm>
            <a:off x="3068250" y="1183294"/>
            <a:ext cx="3226850" cy="11906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9" y="635"/>
                  <a:pt x="129074" y="635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24550" y="593531"/>
            <a:ext cx="75477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70325" y="1438988"/>
            <a:ext cx="7056300" cy="30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arela Round"/>
              <a:buChar char="▧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English class!</a:t>
            </a:r>
            <a:br>
              <a:rPr lang="en" dirty="0"/>
            </a:br>
            <a:r>
              <a:rPr lang="en" dirty="0"/>
              <a:t>March sixteenth</a:t>
            </a:r>
            <a:endParaRPr dirty="0"/>
          </a:p>
        </p:txBody>
      </p:sp>
      <p:sp>
        <p:nvSpPr>
          <p:cNvPr id="59" name="Google Shape;59;p11"/>
          <p:cNvSpPr/>
          <p:nvPr/>
        </p:nvSpPr>
        <p:spPr>
          <a:xfrm rot="-3774511">
            <a:off x="2588275" y="1038066"/>
            <a:ext cx="316447" cy="1133981"/>
          </a:xfrm>
          <a:custGeom>
            <a:avLst/>
            <a:gdLst/>
            <a:ahLst/>
            <a:cxnLst/>
            <a:rect l="l" t="t" r="r" b="b"/>
            <a:pathLst>
              <a:path w="30959" h="89819" extrusionOk="0">
                <a:moveTo>
                  <a:pt x="0" y="0"/>
                </a:moveTo>
                <a:cubicBezTo>
                  <a:pt x="5134" y="6918"/>
                  <a:pt x="29561" y="26535"/>
                  <a:pt x="30804" y="41505"/>
                </a:cubicBezTo>
                <a:cubicBezTo>
                  <a:pt x="32047" y="56475"/>
                  <a:pt x="11349" y="81767"/>
                  <a:pt x="7458" y="89819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60" name="Google Shape;60;p11"/>
          <p:cNvSpPr/>
          <p:nvPr/>
        </p:nvSpPr>
        <p:spPr>
          <a:xfrm>
            <a:off x="2496775" y="3413119"/>
            <a:ext cx="3153375" cy="25875"/>
          </a:xfrm>
          <a:custGeom>
            <a:avLst/>
            <a:gdLst/>
            <a:ahLst/>
            <a:cxnLst/>
            <a:rect l="l" t="t" r="r" b="b"/>
            <a:pathLst>
              <a:path w="126135" h="1380" extrusionOk="0">
                <a:moveTo>
                  <a:pt x="0" y="973"/>
                </a:moveTo>
                <a:cubicBezTo>
                  <a:pt x="29075" y="973"/>
                  <a:pt x="58158" y="273"/>
                  <a:pt x="87224" y="973"/>
                </a:cubicBezTo>
                <a:cubicBezTo>
                  <a:pt x="100195" y="1285"/>
                  <a:pt x="113312" y="1974"/>
                  <a:pt x="126135" y="0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Google Shape;61;p11"/>
          <p:cNvSpPr/>
          <p:nvPr/>
        </p:nvSpPr>
        <p:spPr>
          <a:xfrm>
            <a:off x="2423800" y="3448933"/>
            <a:ext cx="3177700" cy="31069"/>
          </a:xfrm>
          <a:custGeom>
            <a:avLst/>
            <a:gdLst/>
            <a:ahLst/>
            <a:cxnLst/>
            <a:rect l="l" t="t" r="r" b="b"/>
            <a:pathLst>
              <a:path w="127108" h="1657" extrusionOk="0">
                <a:moveTo>
                  <a:pt x="0" y="1657"/>
                </a:moveTo>
                <a:cubicBezTo>
                  <a:pt x="42250" y="-1532"/>
                  <a:pt x="84738" y="1008"/>
                  <a:pt x="127108" y="1008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62" name="Google Shape;62;p11"/>
          <p:cNvCxnSpPr/>
          <p:nvPr/>
        </p:nvCxnSpPr>
        <p:spPr>
          <a:xfrm rot="10800000" flipH="1">
            <a:off x="3927513" y="1508700"/>
            <a:ext cx="291900" cy="4071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dash"/>
            <a:round/>
            <a:headEnd type="stealth" w="med" len="med"/>
            <a:tailEnd type="none" w="med" len="med"/>
          </a:ln>
        </p:spPr>
      </p:cxnSp>
      <p:sp>
        <p:nvSpPr>
          <p:cNvPr id="63" name="Google Shape;63;p11"/>
          <p:cNvSpPr/>
          <p:nvPr/>
        </p:nvSpPr>
        <p:spPr>
          <a:xfrm>
            <a:off x="4984591" y="1712250"/>
            <a:ext cx="1233817" cy="768825"/>
          </a:xfrm>
          <a:custGeom>
            <a:avLst/>
            <a:gdLst/>
            <a:ahLst/>
            <a:cxnLst/>
            <a:rect l="l" t="t" r="r" b="b"/>
            <a:pathLst>
              <a:path w="53808" h="41004" extrusionOk="0">
                <a:moveTo>
                  <a:pt x="33350" y="2267"/>
                </a:moveTo>
                <a:cubicBezTo>
                  <a:pt x="29864" y="1271"/>
                  <a:pt x="26130" y="-694"/>
                  <a:pt x="22650" y="321"/>
                </a:cubicBezTo>
                <a:cubicBezTo>
                  <a:pt x="10877" y="3755"/>
                  <a:pt x="-4823" y="20013"/>
                  <a:pt x="1573" y="30477"/>
                </a:cubicBezTo>
                <a:cubicBezTo>
                  <a:pt x="7822" y="40701"/>
                  <a:pt x="25332" y="42678"/>
                  <a:pt x="36593" y="38583"/>
                </a:cubicBezTo>
                <a:cubicBezTo>
                  <a:pt x="46488" y="34985"/>
                  <a:pt x="56460" y="21659"/>
                  <a:pt x="53130" y="11670"/>
                </a:cubicBezTo>
                <a:cubicBezTo>
                  <a:pt x="49952" y="2137"/>
                  <a:pt x="34186" y="-1056"/>
                  <a:pt x="24595" y="1943"/>
                </a:cubicBezTo>
                <a:cubicBezTo>
                  <a:pt x="14087" y="5228"/>
                  <a:pt x="2158" y="13742"/>
                  <a:pt x="600" y="24641"/>
                </a:cubicBezTo>
                <a:cubicBezTo>
                  <a:pt x="-77" y="29379"/>
                  <a:pt x="2605" y="35237"/>
                  <a:pt x="6761" y="37611"/>
                </a:cubicBezTo>
                <a:cubicBezTo>
                  <a:pt x="15326" y="42505"/>
                  <a:pt x="29293" y="42316"/>
                  <a:pt x="36268" y="35341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Route</a:t>
            </a:r>
            <a:endParaRPr dirty="0"/>
          </a:p>
        </p:txBody>
      </p:sp>
      <p:sp>
        <p:nvSpPr>
          <p:cNvPr id="69" name="Google Shape;69;p12"/>
          <p:cNvSpPr txBox="1"/>
          <p:nvPr/>
        </p:nvSpPr>
        <p:spPr>
          <a:xfrm>
            <a:off x="1101075" y="1355063"/>
            <a:ext cx="3185700" cy="16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3"/>
                </a:solidFill>
                <a:latin typeface="Varela Round"/>
                <a:ea typeface="Varela Round"/>
                <a:cs typeface="Varela Round"/>
                <a:sym typeface="Varela Round"/>
              </a:rPr>
              <a:t>1.</a:t>
            </a:r>
            <a:endParaRPr lang="en-US" sz="1800" dirty="0">
              <a:solidFill>
                <a:schemeClr val="accent3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rPr>
              <a:t>Objective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800" dirty="0">
              <a:solidFill>
                <a:srgbClr val="50567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3"/>
                </a:solidFill>
                <a:latin typeface="Varela Round"/>
                <a:ea typeface="Varela Round"/>
                <a:cs typeface="Varela Round"/>
                <a:sym typeface="Varela Round"/>
              </a:rPr>
              <a:t>2.</a:t>
            </a:r>
            <a:endParaRPr lang="en-US" sz="1800" dirty="0">
              <a:solidFill>
                <a:schemeClr val="accent3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rPr>
              <a:t>Review of vocabulary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>
              <a:solidFill>
                <a:srgbClr val="50567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0" name="Google Shape;70;p12"/>
          <p:cNvSpPr txBox="1"/>
          <p:nvPr/>
        </p:nvSpPr>
        <p:spPr>
          <a:xfrm>
            <a:off x="4622426" y="1355063"/>
            <a:ext cx="3324900" cy="16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chemeClr val="accent3"/>
                </a:solidFill>
                <a:latin typeface="Varela Round"/>
                <a:ea typeface="Varela Round"/>
                <a:cs typeface="Varela Round"/>
                <a:sym typeface="Varela Round"/>
              </a:rPr>
              <a:t>3.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800" dirty="0" err="1">
                <a:solidFill>
                  <a:schemeClr val="tx1"/>
                </a:solidFill>
                <a:latin typeface="Varela Round"/>
                <a:ea typeface="Varela Round"/>
                <a:cs typeface="Varela Round"/>
                <a:sym typeface="Varela Round"/>
              </a:rPr>
              <a:t>Quizizz</a:t>
            </a:r>
            <a:r>
              <a:rPr lang="es-ES" sz="1800" dirty="0">
                <a:solidFill>
                  <a:schemeClr val="tx1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es-ES" sz="1800" dirty="0" err="1">
                <a:solidFill>
                  <a:schemeClr val="tx1"/>
                </a:solidFill>
                <a:latin typeface="Varela Round"/>
                <a:ea typeface="Varela Round"/>
                <a:cs typeface="Varela Round"/>
                <a:sym typeface="Varela Round"/>
              </a:rPr>
              <a:t>activity</a:t>
            </a:r>
            <a:endParaRPr lang="es-ES" sz="1800" dirty="0">
              <a:solidFill>
                <a:schemeClr val="tx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s-ES" sz="1800" dirty="0">
              <a:solidFill>
                <a:schemeClr val="tx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rgbClr val="00B0F0"/>
                </a:solidFill>
                <a:latin typeface="Varela Round"/>
                <a:ea typeface="Varela Round"/>
                <a:cs typeface="Varela Round"/>
                <a:sym typeface="Varela Round"/>
              </a:rPr>
              <a:t>4.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800" dirty="0" err="1">
                <a:solidFill>
                  <a:schemeClr val="tx1"/>
                </a:solidFill>
                <a:latin typeface="Varela Round"/>
                <a:ea typeface="Varela Round"/>
                <a:cs typeface="Varela Round"/>
                <a:sym typeface="Varela Round"/>
              </a:rPr>
              <a:t>Quizizz</a:t>
            </a:r>
            <a:r>
              <a:rPr lang="es-ES" sz="1800" dirty="0">
                <a:solidFill>
                  <a:schemeClr val="tx1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r>
              <a:rPr lang="es-ES" sz="1800" dirty="0" err="1">
                <a:solidFill>
                  <a:schemeClr val="tx1"/>
                </a:solidFill>
                <a:latin typeface="Varela Round"/>
                <a:ea typeface="Varela Round"/>
                <a:cs typeface="Varela Round"/>
                <a:sym typeface="Varela Round"/>
              </a:rPr>
              <a:t>activity</a:t>
            </a:r>
            <a:r>
              <a:rPr lang="es-ES" sz="1800" dirty="0">
                <a:solidFill>
                  <a:schemeClr val="tx1"/>
                </a:solidFill>
                <a:latin typeface="Varela Round"/>
                <a:ea typeface="Varela Round"/>
                <a:cs typeface="Varela Round"/>
                <a:sym typeface="Varela Round"/>
              </a:rPr>
              <a:t> 2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s-ES" sz="1800" b="1" dirty="0">
              <a:solidFill>
                <a:schemeClr val="accent3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>
              <a:spcBef>
                <a:spcPts val="600"/>
              </a:spcBef>
            </a:pPr>
            <a:r>
              <a:rPr lang="es-ES" sz="1800" b="1" dirty="0">
                <a:solidFill>
                  <a:schemeClr val="accent3"/>
                </a:solidFill>
                <a:latin typeface="Varela Round"/>
                <a:ea typeface="Varela Round"/>
                <a:cs typeface="Varela Round"/>
                <a:sym typeface="Varela Round"/>
              </a:rPr>
              <a:t>5.</a:t>
            </a:r>
          </a:p>
          <a:p>
            <a:pPr>
              <a:spcBef>
                <a:spcPts val="600"/>
              </a:spcBef>
            </a:pPr>
            <a:r>
              <a:rPr lang="es-ES" sz="1800" dirty="0" err="1">
                <a:solidFill>
                  <a:schemeClr val="tx1"/>
                </a:solidFill>
                <a:latin typeface="Varela Round"/>
                <a:ea typeface="Varela Round"/>
                <a:cs typeface="Varela Round"/>
                <a:sym typeface="Varela Round"/>
              </a:rPr>
              <a:t>Questions</a:t>
            </a:r>
            <a:endParaRPr lang="es-ES" sz="1800" dirty="0">
              <a:solidFill>
                <a:schemeClr val="tx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chemeClr val="accent3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s-ES" sz="1200" b="1" dirty="0">
              <a:solidFill>
                <a:schemeClr val="accent3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1" name="Google Shape;71;p12"/>
          <p:cNvSpPr txBox="1"/>
          <p:nvPr/>
        </p:nvSpPr>
        <p:spPr>
          <a:xfrm>
            <a:off x="1043323" y="3558707"/>
            <a:ext cx="6941700" cy="6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chemeClr val="accent4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ctrTitle" idx="4294967295"/>
          </p:nvPr>
        </p:nvSpPr>
        <p:spPr>
          <a:xfrm>
            <a:off x="3031774" y="983869"/>
            <a:ext cx="4961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>
                <a:solidFill>
                  <a:schemeClr val="accent3"/>
                </a:solidFill>
              </a:rPr>
              <a:t>1. Objective:</a:t>
            </a:r>
            <a:endParaRPr sz="9600" dirty="0">
              <a:solidFill>
                <a:schemeClr val="accent3"/>
              </a:solidFill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4294967295"/>
          </p:nvPr>
        </p:nvSpPr>
        <p:spPr>
          <a:xfrm>
            <a:off x="3031839" y="2662538"/>
            <a:ext cx="4961100" cy="15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2400" dirty="0" err="1">
                <a:solidFill>
                  <a:schemeClr val="accent3"/>
                </a:solidFill>
              </a:rPr>
              <a:t>To</a:t>
            </a:r>
            <a:r>
              <a:rPr lang="es-ES" sz="2400" dirty="0">
                <a:solidFill>
                  <a:schemeClr val="accent3"/>
                </a:solidFill>
              </a:rPr>
              <a:t> </a:t>
            </a:r>
            <a:r>
              <a:rPr lang="es-ES" sz="2400" dirty="0" err="1">
                <a:solidFill>
                  <a:schemeClr val="accent3"/>
                </a:solidFill>
              </a:rPr>
              <a:t>practice</a:t>
            </a:r>
            <a:r>
              <a:rPr lang="es-ES" sz="2400" dirty="0">
                <a:solidFill>
                  <a:schemeClr val="accent3"/>
                </a:solidFill>
              </a:rPr>
              <a:t> </a:t>
            </a:r>
            <a:r>
              <a:rPr lang="es-ES" sz="2400" dirty="0" err="1">
                <a:solidFill>
                  <a:schemeClr val="accent3"/>
                </a:solidFill>
              </a:rPr>
              <a:t>last</a:t>
            </a:r>
            <a:r>
              <a:rPr lang="es-ES" sz="2400" dirty="0">
                <a:solidFill>
                  <a:schemeClr val="accent3"/>
                </a:solidFill>
              </a:rPr>
              <a:t> </a:t>
            </a:r>
            <a:r>
              <a:rPr lang="es-ES" sz="2400" dirty="0" err="1">
                <a:solidFill>
                  <a:schemeClr val="accent3"/>
                </a:solidFill>
              </a:rPr>
              <a:t>year</a:t>
            </a:r>
            <a:r>
              <a:rPr lang="es-ES" sz="2400" dirty="0">
                <a:solidFill>
                  <a:schemeClr val="accent3"/>
                </a:solidFill>
              </a:rPr>
              <a:t> </a:t>
            </a:r>
            <a:r>
              <a:rPr lang="es-ES" sz="2400" dirty="0" err="1">
                <a:solidFill>
                  <a:schemeClr val="accent3"/>
                </a:solidFill>
              </a:rPr>
              <a:t>vocabulary</a:t>
            </a:r>
            <a:r>
              <a:rPr lang="es-ES" sz="2400" dirty="0">
                <a:solidFill>
                  <a:schemeClr val="accent3"/>
                </a:solidFill>
              </a:rPr>
              <a:t>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accent3"/>
                </a:solidFill>
              </a:rPr>
              <a:t>Ordinal </a:t>
            </a:r>
            <a:r>
              <a:rPr lang="es-ES" dirty="0" err="1">
                <a:solidFill>
                  <a:schemeClr val="accent3"/>
                </a:solidFill>
              </a:rPr>
              <a:t>numbers</a:t>
            </a:r>
            <a:r>
              <a:rPr lang="es-ES" dirty="0">
                <a:solidFill>
                  <a:schemeClr val="accent3"/>
                </a:solidFill>
              </a:rPr>
              <a:t>, </a:t>
            </a:r>
            <a:r>
              <a:rPr lang="es-ES" dirty="0" err="1">
                <a:solidFill>
                  <a:schemeClr val="accent3"/>
                </a:solidFill>
              </a:rPr>
              <a:t>physical</a:t>
            </a:r>
            <a:r>
              <a:rPr lang="es-ES" dirty="0">
                <a:solidFill>
                  <a:schemeClr val="accent3"/>
                </a:solidFill>
              </a:rPr>
              <a:t> and </a:t>
            </a:r>
            <a:r>
              <a:rPr lang="es-ES" dirty="0" err="1">
                <a:solidFill>
                  <a:schemeClr val="accent3"/>
                </a:solidFill>
              </a:rPr>
              <a:t>personality</a:t>
            </a:r>
            <a:r>
              <a:rPr lang="es-ES" dirty="0">
                <a:solidFill>
                  <a:schemeClr val="accent3"/>
                </a:solidFill>
              </a:rPr>
              <a:t> </a:t>
            </a:r>
            <a:r>
              <a:rPr lang="es-ES" dirty="0" err="1">
                <a:solidFill>
                  <a:schemeClr val="accent3"/>
                </a:solidFill>
              </a:rPr>
              <a:t>descriptions</a:t>
            </a:r>
            <a:r>
              <a:rPr lang="es-ES" dirty="0">
                <a:solidFill>
                  <a:schemeClr val="accent3"/>
                </a:solidFill>
              </a:rPr>
              <a:t> and </a:t>
            </a:r>
            <a:r>
              <a:rPr lang="es-ES" dirty="0" err="1">
                <a:solidFill>
                  <a:schemeClr val="accent3"/>
                </a:solidFill>
              </a:rPr>
              <a:t>questions</a:t>
            </a:r>
            <a:r>
              <a:rPr lang="es-ES" dirty="0">
                <a:solidFill>
                  <a:schemeClr val="accent3"/>
                </a:solidFill>
              </a:rPr>
              <a:t>.</a:t>
            </a:r>
            <a:endParaRPr sz="2400" dirty="0">
              <a:solidFill>
                <a:schemeClr val="accent3"/>
              </a:solidFill>
            </a:endParaRPr>
          </a:p>
        </p:txBody>
      </p:sp>
      <p:sp>
        <p:nvSpPr>
          <p:cNvPr id="81" name="Google Shape;81;p13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041EB3-30D2-4C95-B118-6F69F11CD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87" y="843507"/>
            <a:ext cx="2305604" cy="11598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ctrTitle"/>
          </p:nvPr>
        </p:nvSpPr>
        <p:spPr>
          <a:xfrm>
            <a:off x="1650450" y="1524982"/>
            <a:ext cx="584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accent5"/>
                </a:solidFill>
              </a:rPr>
              <a:t>2.</a:t>
            </a:r>
            <a:endParaRPr sz="6000" dirty="0">
              <a:solidFill>
                <a:schemeClr val="accent5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Review of vocabulary</a:t>
            </a:r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A9612-8C08-4B4B-81A1-EA311ECD7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https://www.baamboozle.com/game/392448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ctrTitle"/>
          </p:nvPr>
        </p:nvSpPr>
        <p:spPr>
          <a:xfrm>
            <a:off x="1650450" y="1524982"/>
            <a:ext cx="584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rgbClr val="FF0000"/>
                </a:solidFill>
              </a:rPr>
              <a:t>3.</a:t>
            </a:r>
            <a:endParaRPr sz="6000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Quizizz activity</a:t>
            </a:r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A9612-8C08-4B4B-81A1-EA311ECD7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https://quizizz.com/join?gc=13392834</a:t>
            </a:r>
          </a:p>
        </p:txBody>
      </p:sp>
    </p:spTree>
    <p:extLst>
      <p:ext uri="{BB962C8B-B14F-4D97-AF65-F5344CB8AC3E}">
        <p14:creationId xmlns:p14="http://schemas.microsoft.com/office/powerpoint/2010/main" val="2753102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ctrTitle"/>
          </p:nvPr>
        </p:nvSpPr>
        <p:spPr>
          <a:xfrm>
            <a:off x="1650450" y="1524982"/>
            <a:ext cx="584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rgbClr val="FF0000"/>
                </a:solidFill>
              </a:rPr>
              <a:t>4.</a:t>
            </a:r>
            <a:endParaRPr sz="6000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Quizizz activity</a:t>
            </a:r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A9612-8C08-4B4B-81A1-EA311ECD7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https://quizizz.com/join?gc=27130818</a:t>
            </a:r>
          </a:p>
        </p:txBody>
      </p:sp>
    </p:spTree>
    <p:extLst>
      <p:ext uri="{BB962C8B-B14F-4D97-AF65-F5344CB8AC3E}">
        <p14:creationId xmlns:p14="http://schemas.microsoft.com/office/powerpoint/2010/main" val="360772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ctrTitle"/>
          </p:nvPr>
        </p:nvSpPr>
        <p:spPr>
          <a:xfrm>
            <a:off x="1799482" y="736375"/>
            <a:ext cx="5645888" cy="86734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rgbClr val="FFC000"/>
                </a:solidFill>
              </a:rPr>
              <a:t>5.</a:t>
            </a:r>
            <a:br>
              <a:rPr lang="es-ES" sz="3200" dirty="0">
                <a:solidFill>
                  <a:srgbClr val="FFC000"/>
                </a:solidFill>
              </a:rPr>
            </a:br>
            <a:r>
              <a:rPr lang="es-ES" sz="3200" dirty="0" err="1">
                <a:solidFill>
                  <a:srgbClr val="FFC000"/>
                </a:solidFill>
              </a:rPr>
              <a:t>Questions</a:t>
            </a:r>
            <a:r>
              <a:rPr lang="es-ES" sz="3200" dirty="0">
                <a:solidFill>
                  <a:srgbClr val="FFC000"/>
                </a:solidFill>
              </a:rPr>
              <a:t> </a:t>
            </a:r>
            <a:endParaRPr sz="3200" dirty="0">
              <a:solidFill>
                <a:srgbClr val="FFC000"/>
              </a:solidFill>
            </a:endParaRPr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A9612-8C08-4B4B-81A1-EA311ECD7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0450" y="1603719"/>
            <a:ext cx="5843100" cy="784800"/>
          </a:xfrm>
        </p:spPr>
        <p:txBody>
          <a:bodyPr/>
          <a:lstStyle/>
          <a:p>
            <a:r>
              <a:rPr lang="es-ES" dirty="0" err="1">
                <a:solidFill>
                  <a:srgbClr val="000000"/>
                </a:solidFill>
              </a:rPr>
              <a:t>On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your</a:t>
            </a:r>
            <a:r>
              <a:rPr lang="es-ES" dirty="0">
                <a:solidFill>
                  <a:srgbClr val="000000"/>
                </a:solidFill>
              </a:rPr>
              <a:t> notebooks </a:t>
            </a:r>
            <a:r>
              <a:rPr lang="es-ES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es-ES" dirty="0">
                <a:solidFill>
                  <a:srgbClr val="000000"/>
                </a:solidFill>
              </a:rPr>
              <a:t> and </a:t>
            </a:r>
            <a:r>
              <a:rPr lang="es-ES" dirty="0" err="1">
                <a:solidFill>
                  <a:srgbClr val="000000"/>
                </a:solidFill>
              </a:rPr>
              <a:t>answer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these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questions</a:t>
            </a:r>
            <a:r>
              <a:rPr lang="es-ES" dirty="0">
                <a:solidFill>
                  <a:srgbClr val="000000"/>
                </a:solidFill>
              </a:rPr>
              <a:t>:</a:t>
            </a:r>
          </a:p>
          <a:p>
            <a:endParaRPr lang="es-ES" dirty="0">
              <a:solidFill>
                <a:srgbClr val="000000"/>
              </a:solidFill>
            </a:endParaRPr>
          </a:p>
          <a:p>
            <a:pPr>
              <a:buAutoNum type="arabicPeriod"/>
            </a:pPr>
            <a:r>
              <a:rPr lang="es-ES" dirty="0" err="1">
                <a:solidFill>
                  <a:srgbClr val="000000"/>
                </a:solidFill>
              </a:rPr>
              <a:t>How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old</a:t>
            </a:r>
            <a:r>
              <a:rPr lang="es-ES" dirty="0">
                <a:solidFill>
                  <a:srgbClr val="000000"/>
                </a:solidFill>
              </a:rPr>
              <a:t> are </a:t>
            </a:r>
            <a:r>
              <a:rPr lang="es-ES" dirty="0" err="1">
                <a:solidFill>
                  <a:srgbClr val="000000"/>
                </a:solidFill>
              </a:rPr>
              <a:t>you</a:t>
            </a:r>
            <a:r>
              <a:rPr lang="es-ES" dirty="0">
                <a:solidFill>
                  <a:srgbClr val="000000"/>
                </a:solidFill>
              </a:rPr>
              <a:t>?</a:t>
            </a:r>
          </a:p>
          <a:p>
            <a:pPr>
              <a:buAutoNum type="arabicPeriod"/>
            </a:pPr>
            <a:r>
              <a:rPr lang="es-ES" dirty="0">
                <a:solidFill>
                  <a:srgbClr val="000000"/>
                </a:solidFill>
              </a:rPr>
              <a:t>Who </a:t>
            </a:r>
            <a:r>
              <a:rPr lang="es-ES" dirty="0" err="1">
                <a:solidFill>
                  <a:srgbClr val="000000"/>
                </a:solidFill>
              </a:rPr>
              <a:t>is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your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best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friend</a:t>
            </a:r>
            <a:r>
              <a:rPr lang="es-ES" dirty="0">
                <a:solidFill>
                  <a:srgbClr val="000000"/>
                </a:solidFill>
              </a:rPr>
              <a:t>?</a:t>
            </a:r>
          </a:p>
          <a:p>
            <a:pPr>
              <a:buAutoNum type="arabicPeriod"/>
            </a:pPr>
            <a:r>
              <a:rPr lang="es-ES" dirty="0" err="1">
                <a:solidFill>
                  <a:srgbClr val="000000"/>
                </a:solidFill>
              </a:rPr>
              <a:t>How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old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is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your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best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friend</a:t>
            </a:r>
            <a:r>
              <a:rPr lang="es-ES" dirty="0">
                <a:solidFill>
                  <a:srgbClr val="000000"/>
                </a:solidFill>
              </a:rPr>
              <a:t>?</a:t>
            </a:r>
          </a:p>
          <a:p>
            <a:pPr>
              <a:buAutoNum type="arabicPeriod"/>
            </a:pPr>
            <a:r>
              <a:rPr lang="es-ES" dirty="0" err="1">
                <a:solidFill>
                  <a:srgbClr val="000000"/>
                </a:solidFill>
              </a:rPr>
              <a:t>Where</a:t>
            </a:r>
            <a:r>
              <a:rPr lang="es-ES" dirty="0">
                <a:solidFill>
                  <a:srgbClr val="000000"/>
                </a:solidFill>
              </a:rPr>
              <a:t> do </a:t>
            </a:r>
            <a:r>
              <a:rPr lang="es-ES" dirty="0" err="1">
                <a:solidFill>
                  <a:srgbClr val="000000"/>
                </a:solidFill>
              </a:rPr>
              <a:t>you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live</a:t>
            </a:r>
            <a:r>
              <a:rPr lang="es-ES" dirty="0">
                <a:solidFill>
                  <a:srgbClr val="000000"/>
                </a:solidFill>
              </a:rPr>
              <a:t>?</a:t>
            </a:r>
          </a:p>
          <a:p>
            <a:pPr>
              <a:buAutoNum type="arabicPeriod"/>
            </a:pPr>
            <a:r>
              <a:rPr lang="es-ES" dirty="0" err="1">
                <a:solidFill>
                  <a:srgbClr val="000000"/>
                </a:solidFill>
              </a:rPr>
              <a:t>When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is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your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birthday</a:t>
            </a:r>
            <a:r>
              <a:rPr lang="es-ES" dirty="0">
                <a:solidFill>
                  <a:srgbClr val="000000"/>
                </a:solidFill>
              </a:rPr>
              <a:t>?</a:t>
            </a:r>
          </a:p>
          <a:p>
            <a:pPr>
              <a:buAutoNum type="arabicPeriod"/>
            </a:pPr>
            <a:r>
              <a:rPr lang="es-ES" dirty="0" err="1">
                <a:solidFill>
                  <a:srgbClr val="000000"/>
                </a:solidFill>
              </a:rPr>
              <a:t>What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does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your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best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friend</a:t>
            </a:r>
            <a:r>
              <a:rPr lang="es-ES" dirty="0">
                <a:solidFill>
                  <a:srgbClr val="000000"/>
                </a:solidFill>
              </a:rPr>
              <a:t> look </a:t>
            </a:r>
            <a:r>
              <a:rPr lang="es-ES" dirty="0" err="1">
                <a:solidFill>
                  <a:srgbClr val="000000"/>
                </a:solidFill>
              </a:rPr>
              <a:t>like</a:t>
            </a:r>
            <a:r>
              <a:rPr lang="es-ES" dirty="0">
                <a:solidFill>
                  <a:srgbClr val="000000"/>
                </a:solidFill>
              </a:rPr>
              <a:t>?</a:t>
            </a:r>
          </a:p>
          <a:p>
            <a:pPr>
              <a:buAutoNum type="arabicPeriod"/>
            </a:pPr>
            <a:r>
              <a:rPr lang="es-ES" dirty="0" err="1">
                <a:solidFill>
                  <a:srgbClr val="000000"/>
                </a:solidFill>
              </a:rPr>
              <a:t>What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is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your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best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friend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like</a:t>
            </a:r>
            <a:r>
              <a:rPr lang="es-ES" dirty="0">
                <a:solidFill>
                  <a:srgbClr val="000000"/>
                </a:solidFill>
              </a:rPr>
              <a:t>?</a:t>
            </a:r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58530"/>
      </p:ext>
    </p:extLst>
  </p:cSld>
  <p:clrMapOvr>
    <a:masterClrMapping/>
  </p:clrMapOvr>
</p:sld>
</file>

<file path=ppt/theme/theme1.xml><?xml version="1.0" encoding="utf-8"?>
<a:theme xmlns:a="http://schemas.openxmlformats.org/drawingml/2006/main" name="Trinculo template">
  <a:themeElements>
    <a:clrScheme name="Custom 347">
      <a:dk1>
        <a:srgbClr val="505670"/>
      </a:dk1>
      <a:lt1>
        <a:srgbClr val="FFFFFF"/>
      </a:lt1>
      <a:dk2>
        <a:srgbClr val="979CB8"/>
      </a:dk2>
      <a:lt2>
        <a:srgbClr val="EFF0F4"/>
      </a:lt2>
      <a:accent1>
        <a:srgbClr val="F9AC08"/>
      </a:accent1>
      <a:accent2>
        <a:srgbClr val="C48706"/>
      </a:accent2>
      <a:accent3>
        <a:srgbClr val="01ABCF"/>
      </a:accent3>
      <a:accent4>
        <a:srgbClr val="00839F"/>
      </a:accent4>
      <a:accent5>
        <a:srgbClr val="AACF20"/>
      </a:accent5>
      <a:accent6>
        <a:srgbClr val="EA3A68"/>
      </a:accent6>
      <a:hlink>
        <a:srgbClr val="50567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156</Words>
  <Application>Microsoft Office PowerPoint</Application>
  <PresentationFormat>On-screen Show (16:9)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Shadows Into Light</vt:lpstr>
      <vt:lpstr>Arial</vt:lpstr>
      <vt:lpstr>Varela Round</vt:lpstr>
      <vt:lpstr>Trinculo template</vt:lpstr>
      <vt:lpstr>English class! March sixteenth</vt:lpstr>
      <vt:lpstr>Route</vt:lpstr>
      <vt:lpstr>1. Objective:</vt:lpstr>
      <vt:lpstr>2. Review of vocabulary</vt:lpstr>
      <vt:lpstr>3. Quizizz activity</vt:lpstr>
      <vt:lpstr>4. Quizizz activity</vt:lpstr>
      <vt:lpstr>5.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class! March twelfth</dc:title>
  <dc:creator>Miguel</dc:creator>
  <cp:lastModifiedBy>Miguel</cp:lastModifiedBy>
  <cp:revision>11</cp:revision>
  <dcterms:modified xsi:type="dcterms:W3CDTF">2021-03-16T14:14:10Z</dcterms:modified>
</cp:coreProperties>
</file>