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6967-5FEF-4A8B-AF5C-61E07B51DED5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914C-A940-4F06-8871-D69BCE0B63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733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6967-5FEF-4A8B-AF5C-61E07B51DED5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914C-A940-4F06-8871-D69BCE0B63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809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6967-5FEF-4A8B-AF5C-61E07B51DED5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914C-A940-4F06-8871-D69BCE0B63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9080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6967-5FEF-4A8B-AF5C-61E07B51DED5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914C-A940-4F06-8871-D69BCE0B6359}" type="slidenum">
              <a:rPr lang="es-CL" smtClean="0"/>
              <a:t>‹Nº›</a:t>
            </a:fld>
            <a:endParaRPr lang="es-CL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2901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6967-5FEF-4A8B-AF5C-61E07B51DED5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914C-A940-4F06-8871-D69BCE0B63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4970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6967-5FEF-4A8B-AF5C-61E07B51DED5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914C-A940-4F06-8871-D69BCE0B63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5084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6967-5FEF-4A8B-AF5C-61E07B51DED5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914C-A940-4F06-8871-D69BCE0B63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6179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6967-5FEF-4A8B-AF5C-61E07B51DED5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914C-A940-4F06-8871-D69BCE0B63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196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6967-5FEF-4A8B-AF5C-61E07B51DED5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914C-A940-4F06-8871-D69BCE0B63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755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6967-5FEF-4A8B-AF5C-61E07B51DED5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914C-A940-4F06-8871-D69BCE0B63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0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6967-5FEF-4A8B-AF5C-61E07B51DED5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914C-A940-4F06-8871-D69BCE0B63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131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6967-5FEF-4A8B-AF5C-61E07B51DED5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914C-A940-4F06-8871-D69BCE0B63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8698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6967-5FEF-4A8B-AF5C-61E07B51DED5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914C-A940-4F06-8871-D69BCE0B63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7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6967-5FEF-4A8B-AF5C-61E07B51DED5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914C-A940-4F06-8871-D69BCE0B63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092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6967-5FEF-4A8B-AF5C-61E07B51DED5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914C-A940-4F06-8871-D69BCE0B63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494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6967-5FEF-4A8B-AF5C-61E07B51DED5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914C-A940-4F06-8871-D69BCE0B63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5737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6967-5FEF-4A8B-AF5C-61E07B51DED5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914C-A940-4F06-8871-D69BCE0B63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879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F456967-5FEF-4A8B-AF5C-61E07B51DED5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A95914C-A940-4F06-8871-D69BCE0B63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530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65523" y="816211"/>
            <a:ext cx="10829107" cy="2009296"/>
          </a:xfrm>
        </p:spPr>
        <p:txBody>
          <a:bodyPr>
            <a:normAutofit fontScale="90000"/>
          </a:bodyPr>
          <a:lstStyle/>
          <a:p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 smtClean="0"/>
              <a:t>PROBABILIDADES Y ESTADÍSTICA DESCRIPTIVA E INFERENCIAL </a:t>
            </a:r>
            <a:br>
              <a:rPr lang="es-ES" sz="24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PARA FORMACIÓN DIFERENCIADA </a:t>
            </a:r>
            <a:br>
              <a:rPr lang="es-ES" sz="2400" dirty="0" smtClean="0"/>
            </a:b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 smtClean="0"/>
              <a:t>3° medio </a:t>
            </a:r>
            <a:br>
              <a:rPr lang="es-ES" sz="2400" dirty="0" smtClean="0"/>
            </a:br>
            <a:endParaRPr lang="es-CL" sz="2400" dirty="0"/>
          </a:p>
        </p:txBody>
      </p:sp>
      <p:sp>
        <p:nvSpPr>
          <p:cNvPr id="3" name="CuadroTexto 2"/>
          <p:cNvSpPr txBox="1"/>
          <p:nvPr/>
        </p:nvSpPr>
        <p:spPr>
          <a:xfrm>
            <a:off x="409433" y="6305266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Profesora: Elizabeth Luna Miranda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518615" y="3862316"/>
            <a:ext cx="11122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7913" indent="-1077913"/>
            <a:r>
              <a:rPr lang="es-ES" sz="2400" b="1" dirty="0"/>
              <a:t>Clase </a:t>
            </a:r>
            <a:r>
              <a:rPr lang="es-ES" sz="2400" b="1" dirty="0" smtClean="0"/>
              <a:t>7: Medidas de Tendencia Central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8222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160" y="4957128"/>
            <a:ext cx="3011572" cy="71918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98227" y="3537448"/>
            <a:ext cx="2997958" cy="1015663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sz="2000" dirty="0" smtClean="0"/>
              <a:t>O promedio: </a:t>
            </a:r>
            <a:r>
              <a:rPr lang="es-ES" sz="2000" dirty="0"/>
              <a:t>es el valor central (no la mitad) del conjunto de datos.</a:t>
            </a:r>
            <a:endParaRPr lang="es-CL" sz="2000" dirty="0"/>
          </a:p>
        </p:txBody>
      </p:sp>
      <p:sp>
        <p:nvSpPr>
          <p:cNvPr id="6" name="Rectángulo 5"/>
          <p:cNvSpPr/>
          <p:nvPr/>
        </p:nvSpPr>
        <p:spPr>
          <a:xfrm>
            <a:off x="3981765" y="3529285"/>
            <a:ext cx="3816825" cy="1015663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sz="2000" dirty="0" smtClean="0"/>
              <a:t>Valor </a:t>
            </a:r>
            <a:r>
              <a:rPr lang="es-ES" sz="2000" dirty="0"/>
              <a:t>que más se repite (que tiene la mayor frecuencia) dentro de un conjunto de datos</a:t>
            </a:r>
            <a:endParaRPr lang="es-CL" sz="2000" dirty="0"/>
          </a:p>
        </p:txBody>
      </p:sp>
      <p:sp>
        <p:nvSpPr>
          <p:cNvPr id="7" name="Rectángulo 6"/>
          <p:cNvSpPr/>
          <p:nvPr/>
        </p:nvSpPr>
        <p:spPr>
          <a:xfrm>
            <a:off x="8135200" y="3529286"/>
            <a:ext cx="3862318" cy="255454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sz="2000" dirty="0" smtClean="0"/>
              <a:t>Valor </a:t>
            </a:r>
            <a:r>
              <a:rPr lang="es-ES" sz="2000" dirty="0"/>
              <a:t>que se ubica en el centro del conjunto de datos cuando éstos fueron previamente ordenados de menor a mayor o de mayor a menor, de manera que el 50 % de ellos son menores o iguales que la mediana, y el otro 50 % son mayores o iguales.</a:t>
            </a:r>
            <a:endParaRPr lang="es-CL" sz="2000" dirty="0"/>
          </a:p>
        </p:txBody>
      </p:sp>
      <p:grpSp>
        <p:nvGrpSpPr>
          <p:cNvPr id="30" name="Grupo 29"/>
          <p:cNvGrpSpPr/>
          <p:nvPr/>
        </p:nvGrpSpPr>
        <p:grpSpPr>
          <a:xfrm>
            <a:off x="943971" y="234897"/>
            <a:ext cx="10275625" cy="2887840"/>
            <a:chOff x="943970" y="232012"/>
            <a:chExt cx="10275625" cy="2887840"/>
          </a:xfrm>
        </p:grpSpPr>
        <p:sp>
          <p:nvSpPr>
            <p:cNvPr id="3" name="Rectángulo redondeado 2"/>
            <p:cNvSpPr/>
            <p:nvPr/>
          </p:nvSpPr>
          <p:spPr>
            <a:xfrm>
              <a:off x="2722725" y="232012"/>
              <a:ext cx="5766179" cy="155584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" name="CuadroTexto 1"/>
            <p:cNvSpPr txBox="1"/>
            <p:nvPr/>
          </p:nvSpPr>
          <p:spPr>
            <a:xfrm>
              <a:off x="2913791" y="779101"/>
              <a:ext cx="55751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 smtClean="0"/>
                <a:t>PARA  DATOS ORGNIZADOS EN TABLAS</a:t>
              </a:r>
              <a:endParaRPr lang="es-CL" sz="2400" b="1" dirty="0"/>
            </a:p>
          </p:txBody>
        </p:sp>
        <p:grpSp>
          <p:nvGrpSpPr>
            <p:cNvPr id="10" name="Grupo 9"/>
            <p:cNvGrpSpPr/>
            <p:nvPr/>
          </p:nvGrpSpPr>
          <p:grpSpPr>
            <a:xfrm>
              <a:off x="943970" y="2375628"/>
              <a:ext cx="2306472" cy="736979"/>
              <a:chOff x="921223" y="1613146"/>
              <a:chExt cx="2306472" cy="736979"/>
            </a:xfrm>
          </p:grpSpPr>
          <p:sp>
            <p:nvSpPr>
              <p:cNvPr id="8" name="Rectángulo redondeado 7"/>
              <p:cNvSpPr/>
              <p:nvPr/>
            </p:nvSpPr>
            <p:spPr>
              <a:xfrm>
                <a:off x="921223" y="1613146"/>
                <a:ext cx="2306472" cy="736979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sp>
            <p:nvSpPr>
              <p:cNvPr id="9" name="CuadroTexto 8"/>
              <p:cNvSpPr txBox="1"/>
              <p:nvPr/>
            </p:nvSpPr>
            <p:spPr>
              <a:xfrm>
                <a:off x="992874" y="1783321"/>
                <a:ext cx="21631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b="1" dirty="0" smtClean="0"/>
                  <a:t>MEDIA  ARITMÉTICA</a:t>
                </a:r>
                <a:endParaRPr lang="es-CL" b="1" dirty="0"/>
              </a:p>
            </p:txBody>
          </p:sp>
        </p:grpSp>
        <p:grpSp>
          <p:nvGrpSpPr>
            <p:cNvPr id="12" name="Grupo 11"/>
            <p:cNvGrpSpPr/>
            <p:nvPr/>
          </p:nvGrpSpPr>
          <p:grpSpPr>
            <a:xfrm>
              <a:off x="4660710" y="2382873"/>
              <a:ext cx="2306472" cy="736979"/>
              <a:chOff x="846161" y="1583140"/>
              <a:chExt cx="2306472" cy="736979"/>
            </a:xfrm>
          </p:grpSpPr>
          <p:sp>
            <p:nvSpPr>
              <p:cNvPr id="13" name="Rectángulo redondeado 12"/>
              <p:cNvSpPr/>
              <p:nvPr/>
            </p:nvSpPr>
            <p:spPr>
              <a:xfrm>
                <a:off x="846161" y="1583140"/>
                <a:ext cx="2306472" cy="736979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sp>
            <p:nvSpPr>
              <p:cNvPr id="14" name="CuadroTexto 13"/>
              <p:cNvSpPr txBox="1"/>
              <p:nvPr/>
            </p:nvSpPr>
            <p:spPr>
              <a:xfrm>
                <a:off x="1656496" y="1766963"/>
                <a:ext cx="11566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b="1" dirty="0" smtClean="0"/>
                  <a:t>MODA</a:t>
                </a:r>
                <a:endParaRPr lang="es-CL" b="1" dirty="0"/>
              </a:p>
            </p:txBody>
          </p:sp>
        </p:grpSp>
        <p:grpSp>
          <p:nvGrpSpPr>
            <p:cNvPr id="15" name="Grupo 14"/>
            <p:cNvGrpSpPr/>
            <p:nvPr/>
          </p:nvGrpSpPr>
          <p:grpSpPr>
            <a:xfrm>
              <a:off x="8913123" y="2382873"/>
              <a:ext cx="2306472" cy="736979"/>
              <a:chOff x="846161" y="1583140"/>
              <a:chExt cx="2306472" cy="736979"/>
            </a:xfrm>
          </p:grpSpPr>
          <p:sp>
            <p:nvSpPr>
              <p:cNvPr id="16" name="Rectángulo redondeado 15"/>
              <p:cNvSpPr/>
              <p:nvPr/>
            </p:nvSpPr>
            <p:spPr>
              <a:xfrm>
                <a:off x="846161" y="1583140"/>
                <a:ext cx="2306472" cy="736979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sp>
            <p:nvSpPr>
              <p:cNvPr id="17" name="CuadroTexto 16"/>
              <p:cNvSpPr txBox="1"/>
              <p:nvPr/>
            </p:nvSpPr>
            <p:spPr>
              <a:xfrm>
                <a:off x="1533667" y="1770622"/>
                <a:ext cx="11566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b="1" dirty="0" smtClean="0"/>
                  <a:t>MEDIANA</a:t>
                </a:r>
                <a:endParaRPr lang="es-CL" b="1" dirty="0"/>
              </a:p>
            </p:txBody>
          </p:sp>
        </p:grpSp>
        <p:cxnSp>
          <p:nvCxnSpPr>
            <p:cNvPr id="19" name="Conector recto 18"/>
            <p:cNvCxnSpPr>
              <a:stCxn id="3" idx="2"/>
            </p:cNvCxnSpPr>
            <p:nvPr/>
          </p:nvCxnSpPr>
          <p:spPr>
            <a:xfrm flipH="1">
              <a:off x="5605814" y="1787857"/>
              <a:ext cx="1" cy="464024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>
            <a:xfrm>
              <a:off x="2074460" y="1937982"/>
              <a:ext cx="7970292" cy="27296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/>
          </p:nvCxnSpPr>
          <p:spPr>
            <a:xfrm>
              <a:off x="2074460" y="1937982"/>
              <a:ext cx="0" cy="313899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/>
            <p:cNvCxnSpPr/>
            <p:nvPr/>
          </p:nvCxnSpPr>
          <p:spPr>
            <a:xfrm>
              <a:off x="10060675" y="1965278"/>
              <a:ext cx="0" cy="313899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Conector recto 25"/>
          <p:cNvCxnSpPr/>
          <p:nvPr/>
        </p:nvCxnSpPr>
        <p:spPr>
          <a:xfrm>
            <a:off x="2074460" y="3112607"/>
            <a:ext cx="0" cy="31389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5813946" y="3133498"/>
            <a:ext cx="0" cy="31389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>
            <a:off x="10065225" y="3119852"/>
            <a:ext cx="0" cy="31389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2063087" y="4649608"/>
            <a:ext cx="0" cy="31389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agen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83829"/>
            <a:ext cx="4360281" cy="746741"/>
          </a:xfrm>
          <a:prstGeom prst="rect">
            <a:avLst/>
          </a:prstGeom>
        </p:spPr>
      </p:pic>
      <p:cxnSp>
        <p:nvCxnSpPr>
          <p:cNvPr id="35" name="Conector recto 34"/>
          <p:cNvCxnSpPr/>
          <p:nvPr/>
        </p:nvCxnSpPr>
        <p:spPr>
          <a:xfrm>
            <a:off x="2063087" y="5607447"/>
            <a:ext cx="0" cy="31389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48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6662" y="256625"/>
            <a:ext cx="1083681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OSERVACIÓN: </a:t>
            </a:r>
            <a:endParaRPr lang="es-ES" sz="2000" b="1" dirty="0" smtClean="0"/>
          </a:p>
          <a:p>
            <a:r>
              <a:rPr lang="es-ES" sz="2000" dirty="0" smtClean="0"/>
              <a:t>La </a:t>
            </a:r>
            <a:r>
              <a:rPr lang="es-ES" sz="2000" dirty="0"/>
              <a:t>muestra puede ser: </a:t>
            </a:r>
            <a:endParaRPr lang="es-ES" sz="2000" dirty="0" smtClean="0"/>
          </a:p>
          <a:p>
            <a:endParaRPr lang="es-ES" sz="2000" dirty="0"/>
          </a:p>
          <a:p>
            <a:r>
              <a:rPr lang="es-ES" sz="2000" u="sng" dirty="0" err="1" smtClean="0"/>
              <a:t>Amodal</a:t>
            </a:r>
            <a:r>
              <a:rPr lang="es-ES" sz="2000" u="sng" dirty="0"/>
              <a:t>: </a:t>
            </a:r>
            <a:r>
              <a:rPr lang="es-ES" sz="2000" dirty="0"/>
              <a:t>Si no hay un dato que tenga mayor frecuencia. </a:t>
            </a:r>
            <a:endParaRPr lang="es-ES" sz="2000" dirty="0" smtClean="0"/>
          </a:p>
          <a:p>
            <a:endParaRPr lang="es-ES" sz="800" dirty="0"/>
          </a:p>
          <a:p>
            <a:r>
              <a:rPr lang="es-ES" sz="2000" u="sng" dirty="0" err="1" smtClean="0"/>
              <a:t>Unimodal</a:t>
            </a:r>
            <a:r>
              <a:rPr lang="es-ES" sz="2000" dirty="0"/>
              <a:t>: Si existe un solo dato que tenga mayor frecuencia. </a:t>
            </a:r>
            <a:endParaRPr lang="es-ES" sz="2000" dirty="0" smtClean="0"/>
          </a:p>
          <a:p>
            <a:endParaRPr lang="es-ES" sz="800" dirty="0"/>
          </a:p>
          <a:p>
            <a:r>
              <a:rPr lang="es-ES" sz="2000" u="sng" dirty="0" smtClean="0"/>
              <a:t>Bimoda</a:t>
            </a:r>
            <a:r>
              <a:rPr lang="es-ES" sz="2000" dirty="0" smtClean="0"/>
              <a:t>l </a:t>
            </a:r>
            <a:r>
              <a:rPr lang="es-ES" sz="2000" dirty="0"/>
              <a:t>(o Polimodal): Si existen dos (o más) datos que tienen la misma frecuencia y corresponda a la mayor de estas. </a:t>
            </a:r>
            <a:endParaRPr lang="es-CL" sz="2000" dirty="0"/>
          </a:p>
        </p:txBody>
      </p:sp>
      <p:sp>
        <p:nvSpPr>
          <p:cNvPr id="3" name="Rectángulo 2"/>
          <p:cNvSpPr/>
          <p:nvPr/>
        </p:nvSpPr>
        <p:spPr>
          <a:xfrm>
            <a:off x="276662" y="2893864"/>
            <a:ext cx="1183093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Ejemplo:</a:t>
            </a:r>
          </a:p>
          <a:p>
            <a:r>
              <a:rPr lang="es-ES" sz="2000" dirty="0" smtClean="0"/>
              <a:t>En </a:t>
            </a:r>
            <a:r>
              <a:rPr lang="es-ES" sz="2000" dirty="0"/>
              <a:t>el siguiente conjunto de datos: 4 - 6 - 2 - 8 - 4 - 2 - 5 - 4. ¿Cuál(es) de las siguientes afirmaciones es (son) verdadera(s)? </a:t>
            </a:r>
            <a:endParaRPr lang="es-ES" sz="2000" dirty="0" smtClean="0"/>
          </a:p>
          <a:p>
            <a:r>
              <a:rPr lang="es-ES" sz="2000" dirty="0"/>
              <a:t>	</a:t>
            </a:r>
            <a:r>
              <a:rPr lang="es-ES" sz="2000" dirty="0" smtClean="0"/>
              <a:t>I</a:t>
            </a:r>
            <a:r>
              <a:rPr lang="es-ES" sz="2000" dirty="0"/>
              <a:t>) La moda es 4. </a:t>
            </a:r>
            <a:endParaRPr lang="es-ES" sz="2000" dirty="0" smtClean="0"/>
          </a:p>
          <a:p>
            <a:r>
              <a:rPr lang="es-ES" sz="2000" dirty="0"/>
              <a:t>	</a:t>
            </a:r>
            <a:r>
              <a:rPr lang="es-ES" sz="2000" dirty="0" smtClean="0"/>
              <a:t>II</a:t>
            </a:r>
            <a:r>
              <a:rPr lang="es-ES" sz="2000" dirty="0"/>
              <a:t>) Si se agrega un 2, el conjunto de datos es bimodal. </a:t>
            </a:r>
            <a:endParaRPr lang="es-ES" sz="2000" dirty="0" smtClean="0"/>
          </a:p>
          <a:p>
            <a:r>
              <a:rPr lang="es-ES" sz="2000" dirty="0"/>
              <a:t>	</a:t>
            </a:r>
            <a:r>
              <a:rPr lang="es-ES" sz="2000" dirty="0" smtClean="0"/>
              <a:t>III</a:t>
            </a:r>
            <a:r>
              <a:rPr lang="es-ES" sz="2000" dirty="0"/>
              <a:t>) El promedio de los datos es, aproximado a la décima por redondeo, 4,4. </a:t>
            </a:r>
            <a:endParaRPr lang="es-ES" sz="2000" dirty="0" smtClean="0"/>
          </a:p>
          <a:p>
            <a:endParaRPr lang="es-ES" sz="2000" dirty="0"/>
          </a:p>
          <a:p>
            <a:r>
              <a:rPr lang="es-ES" sz="2000" dirty="0" smtClean="0"/>
              <a:t>	A</a:t>
            </a:r>
            <a:r>
              <a:rPr lang="es-ES" sz="2000" dirty="0"/>
              <a:t>) Solo I </a:t>
            </a:r>
            <a:endParaRPr lang="es-ES" sz="2000" dirty="0" smtClean="0"/>
          </a:p>
          <a:p>
            <a:r>
              <a:rPr lang="es-ES" sz="2000" dirty="0"/>
              <a:t>	</a:t>
            </a:r>
            <a:r>
              <a:rPr lang="es-ES" sz="2000" dirty="0" smtClean="0"/>
              <a:t>B</a:t>
            </a:r>
            <a:r>
              <a:rPr lang="es-ES" sz="2000" dirty="0"/>
              <a:t>) Solo II </a:t>
            </a:r>
            <a:endParaRPr lang="es-ES" sz="2000" dirty="0" smtClean="0"/>
          </a:p>
          <a:p>
            <a:r>
              <a:rPr lang="es-ES" sz="2000" dirty="0"/>
              <a:t>	</a:t>
            </a:r>
            <a:r>
              <a:rPr lang="es-ES" sz="2000" dirty="0" smtClean="0"/>
              <a:t>C</a:t>
            </a:r>
            <a:r>
              <a:rPr lang="es-ES" sz="2000" dirty="0"/>
              <a:t>) Solo III </a:t>
            </a:r>
            <a:endParaRPr lang="es-ES" sz="2000" dirty="0" smtClean="0"/>
          </a:p>
          <a:p>
            <a:r>
              <a:rPr lang="es-ES" sz="2000" dirty="0"/>
              <a:t>	</a:t>
            </a:r>
            <a:r>
              <a:rPr lang="es-ES" sz="2000" dirty="0" smtClean="0"/>
              <a:t>D</a:t>
            </a:r>
            <a:r>
              <a:rPr lang="es-ES" sz="2000" dirty="0"/>
              <a:t>) Solo I y II </a:t>
            </a:r>
            <a:endParaRPr lang="es-ES" sz="2000" dirty="0" smtClean="0"/>
          </a:p>
          <a:p>
            <a:r>
              <a:rPr lang="es-ES" sz="2000" dirty="0"/>
              <a:t>	</a:t>
            </a:r>
            <a:r>
              <a:rPr lang="es-ES" sz="2000" dirty="0" smtClean="0"/>
              <a:t>E</a:t>
            </a:r>
            <a:r>
              <a:rPr lang="es-ES" sz="2000" dirty="0"/>
              <a:t>) I, II y III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14298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0394" y="872641"/>
            <a:ext cx="101615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s-ES" sz="2000" dirty="0" smtClean="0"/>
              <a:t>La </a:t>
            </a:r>
            <a:r>
              <a:rPr lang="es-ES" sz="2000" dirty="0"/>
              <a:t>media aritmética del siguiente conjunto de datos: 10; 8; 6; 0; 8; 3; 2; 2; 8; 0, </a:t>
            </a:r>
            <a:r>
              <a:rPr lang="es-ES" sz="2000" dirty="0" smtClean="0"/>
              <a:t>es</a:t>
            </a:r>
          </a:p>
          <a:p>
            <a:r>
              <a:rPr lang="es-ES" sz="2000" dirty="0" smtClean="0"/>
              <a:t> </a:t>
            </a:r>
          </a:p>
          <a:p>
            <a:r>
              <a:rPr lang="es-ES" sz="2000" dirty="0"/>
              <a:t>	</a:t>
            </a:r>
            <a:r>
              <a:rPr lang="es-ES" sz="2000" dirty="0" smtClean="0"/>
              <a:t>A</a:t>
            </a:r>
            <a:r>
              <a:rPr lang="es-ES" sz="2000" dirty="0"/>
              <a:t>) 8 </a:t>
            </a:r>
            <a:endParaRPr lang="es-ES" sz="2000" dirty="0" smtClean="0"/>
          </a:p>
          <a:p>
            <a:r>
              <a:rPr lang="es-ES" sz="2000" dirty="0"/>
              <a:t>	</a:t>
            </a:r>
            <a:r>
              <a:rPr lang="es-ES" sz="2000" dirty="0" smtClean="0"/>
              <a:t>B</a:t>
            </a:r>
            <a:r>
              <a:rPr lang="es-ES" sz="2000" dirty="0"/>
              <a:t>) 6 </a:t>
            </a:r>
            <a:endParaRPr lang="es-ES" sz="2000" dirty="0" smtClean="0"/>
          </a:p>
          <a:p>
            <a:r>
              <a:rPr lang="es-ES" sz="2000" dirty="0"/>
              <a:t>	</a:t>
            </a:r>
            <a:r>
              <a:rPr lang="es-ES" sz="2000" dirty="0" smtClean="0"/>
              <a:t>C</a:t>
            </a:r>
            <a:r>
              <a:rPr lang="es-ES" sz="2000" dirty="0"/>
              <a:t>) 5,9 </a:t>
            </a:r>
            <a:endParaRPr lang="es-ES" sz="2000" dirty="0" smtClean="0"/>
          </a:p>
          <a:p>
            <a:r>
              <a:rPr lang="es-ES" sz="2000" dirty="0"/>
              <a:t>	</a:t>
            </a:r>
            <a:r>
              <a:rPr lang="es-ES" sz="2000" dirty="0" smtClean="0"/>
              <a:t>D</a:t>
            </a:r>
            <a:r>
              <a:rPr lang="es-ES" sz="2000" dirty="0"/>
              <a:t>) 4,5 </a:t>
            </a:r>
            <a:endParaRPr lang="es-ES" sz="2000" dirty="0" smtClean="0"/>
          </a:p>
          <a:p>
            <a:r>
              <a:rPr lang="es-ES" sz="2000" dirty="0"/>
              <a:t>	</a:t>
            </a:r>
            <a:r>
              <a:rPr lang="es-ES" sz="2000" dirty="0" smtClean="0"/>
              <a:t>E</a:t>
            </a:r>
            <a:r>
              <a:rPr lang="es-ES" sz="2000" dirty="0"/>
              <a:t>) 4,7 </a:t>
            </a:r>
            <a:endParaRPr lang="es-CL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ángulo 2"/>
              <p:cNvSpPr/>
              <p:nvPr/>
            </p:nvSpPr>
            <p:spPr>
              <a:xfrm>
                <a:off x="384167" y="3208434"/>
                <a:ext cx="11624603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AutoNum type="arabicPeriod" startAt="2"/>
                </a:pPr>
                <a:r>
                  <a:rPr lang="es-ES" sz="2000" dirty="0" smtClean="0"/>
                  <a:t>La </a:t>
                </a:r>
                <a:r>
                  <a:rPr lang="es-ES" sz="2000" dirty="0"/>
                  <a:t>tabla de </a:t>
                </a:r>
                <a:r>
                  <a:rPr lang="es-ES" sz="2000" dirty="0" smtClean="0"/>
                  <a:t>frecuencia </a:t>
                </a:r>
                <a:r>
                  <a:rPr lang="es-ES" sz="2000" dirty="0"/>
                  <a:t>corresponde a la estatura de 10 personas. </a:t>
                </a:r>
                <a:r>
                  <a:rPr lang="es-ES" sz="2000" dirty="0" smtClean="0"/>
                  <a:t> ¿</a:t>
                </a:r>
                <a:r>
                  <a:rPr lang="es-ES" sz="2000" dirty="0"/>
                  <a:t>Cuál es la media aritmética de las estaturas? </a:t>
                </a:r>
                <a:endParaRPr lang="es-ES" sz="2000" dirty="0" smtClean="0"/>
              </a:p>
              <a:p>
                <a:endParaRPr lang="es-ES" sz="2000" dirty="0" smtClean="0"/>
              </a:p>
              <a:p>
                <a:r>
                  <a:rPr lang="es-ES" sz="2000" dirty="0"/>
                  <a:t>	</a:t>
                </a:r>
                <a:r>
                  <a:rPr lang="es-ES" sz="2000" dirty="0" smtClean="0"/>
                  <a:t>A</a:t>
                </a:r>
                <a:r>
                  <a:rPr lang="es-ES" sz="2000" dirty="0"/>
                  <a:t>) 1,60 m </a:t>
                </a:r>
                <a:endParaRPr lang="es-ES" sz="2000" dirty="0" smtClean="0"/>
              </a:p>
              <a:p>
                <a:r>
                  <a:rPr lang="es-ES" sz="2000" dirty="0"/>
                  <a:t>	</a:t>
                </a:r>
                <a:r>
                  <a:rPr lang="es-ES" sz="2000" dirty="0" smtClean="0"/>
                  <a:t>B</a:t>
                </a:r>
                <a:r>
                  <a:rPr lang="es-ES" sz="2000" dirty="0"/>
                  <a:t>) 1,62 m </a:t>
                </a:r>
                <a14:m>
                  <m:oMath xmlns:m="http://schemas.openxmlformats.org/officeDocument/2006/math">
                    <m:r>
                      <a:rPr lang="es-ES" sz="2000" b="0" i="0" smtClean="0">
                        <a:latin typeface="Cambria Math" panose="02040503050406030204" pitchFamily="18" charset="0"/>
                      </a:rPr>
                      <m:t>                                                                               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1,50      1,50      1,50    1,60   1,60  …………. </m:t>
                    </m:r>
                  </m:oMath>
                </a14:m>
                <a:endParaRPr lang="es-ES" sz="2000" dirty="0" smtClean="0"/>
              </a:p>
              <a:p>
                <a:r>
                  <a:rPr lang="es-ES" sz="2000" dirty="0"/>
                  <a:t>	</a:t>
                </a:r>
                <a:r>
                  <a:rPr lang="es-ES" sz="2000" dirty="0" smtClean="0"/>
                  <a:t>C</a:t>
                </a:r>
                <a:r>
                  <a:rPr lang="es-ES" sz="2000" dirty="0"/>
                  <a:t>) 1,65 </a:t>
                </a:r>
                <a:r>
                  <a:rPr lang="es-ES" sz="2000" dirty="0" smtClean="0"/>
                  <a:t>m</a:t>
                </a:r>
                <a:endParaRPr lang="es-ES" sz="2000" dirty="0" smtClean="0"/>
              </a:p>
              <a:p>
                <a:r>
                  <a:rPr lang="es-ES" sz="2000" dirty="0"/>
                  <a:t>	</a:t>
                </a:r>
                <a:r>
                  <a:rPr lang="es-ES" sz="2000" dirty="0" smtClean="0"/>
                  <a:t>D</a:t>
                </a:r>
                <a:r>
                  <a:rPr lang="es-ES" sz="2000" dirty="0"/>
                  <a:t>) 1,68 m </a:t>
                </a:r>
                <a:endParaRPr lang="es-ES" sz="2000" dirty="0" smtClean="0"/>
              </a:p>
              <a:p>
                <a:r>
                  <a:rPr lang="es-ES" sz="2000" dirty="0"/>
                  <a:t>	</a:t>
                </a:r>
                <a:r>
                  <a:rPr lang="es-ES" sz="2000" dirty="0" smtClean="0"/>
                  <a:t>E</a:t>
                </a:r>
                <a:r>
                  <a:rPr lang="es-ES" sz="2000" dirty="0"/>
                  <a:t>) 1,70 m </a:t>
                </a:r>
                <a:endParaRPr lang="es-CL" sz="2000" dirty="0"/>
              </a:p>
            </p:txBody>
          </p:sp>
        </mc:Choice>
        <mc:Fallback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67" y="3208434"/>
                <a:ext cx="11624603" cy="2554545"/>
              </a:xfrm>
              <a:prstGeom prst="rect">
                <a:avLst/>
              </a:prstGeom>
              <a:blipFill>
                <a:blip r:embed="rId2"/>
                <a:stretch>
                  <a:fillRect l="-420" t="-1193" b="-334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2634" y="4216801"/>
            <a:ext cx="2228850" cy="151447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063704" y="247862"/>
            <a:ext cx="193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EJERCICIOS</a:t>
            </a:r>
            <a:endParaRPr lang="es-CL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/>
              <p:cNvSpPr txBox="1"/>
              <p:nvPr/>
            </p:nvSpPr>
            <p:spPr>
              <a:xfrm>
                <a:off x="2605649" y="1749597"/>
                <a:ext cx="499393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10+8+6+0+8+3+2+2+8+0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=4,7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649" y="1749597"/>
                <a:ext cx="4993931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/>
              <p:cNvSpPr txBox="1"/>
              <p:nvPr/>
            </p:nvSpPr>
            <p:spPr>
              <a:xfrm>
                <a:off x="5301175" y="4974038"/>
                <a:ext cx="6855018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1,50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∙3+1,60∙2+1,70∙5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4,50+3,20+8,50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16,2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1,62</m:t>
                      </m:r>
                    </m:oMath>
                  </m:oMathPara>
                </a14:m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1175" y="4974038"/>
                <a:ext cx="6855018" cy="5259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369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2914" y="512761"/>
            <a:ext cx="95488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3.   La </a:t>
            </a:r>
            <a:r>
              <a:rPr lang="es-ES" sz="2000" dirty="0"/>
              <a:t>moda del siguiente conjunto de datos: 3, 7, 6, 5, 5, 7, 6, 8, 7 es </a:t>
            </a:r>
            <a:endParaRPr lang="es-ES" sz="2000" dirty="0" smtClean="0"/>
          </a:p>
          <a:p>
            <a:r>
              <a:rPr lang="es-ES" sz="2000" dirty="0"/>
              <a:t>	</a:t>
            </a:r>
            <a:r>
              <a:rPr lang="es-ES" sz="2000" dirty="0" smtClean="0"/>
              <a:t>A</a:t>
            </a:r>
            <a:r>
              <a:rPr lang="es-ES" sz="2000" dirty="0"/>
              <a:t>) 3 </a:t>
            </a:r>
            <a:endParaRPr lang="es-ES" sz="2000" dirty="0" smtClean="0"/>
          </a:p>
          <a:p>
            <a:r>
              <a:rPr lang="es-ES" sz="2000" dirty="0"/>
              <a:t>	</a:t>
            </a:r>
            <a:r>
              <a:rPr lang="es-ES" sz="2000" dirty="0" smtClean="0"/>
              <a:t>B</a:t>
            </a:r>
            <a:r>
              <a:rPr lang="es-ES" sz="2000" dirty="0"/>
              <a:t>) 5 </a:t>
            </a:r>
            <a:endParaRPr lang="es-ES" sz="2000" dirty="0" smtClean="0"/>
          </a:p>
          <a:p>
            <a:r>
              <a:rPr lang="es-ES" sz="2000" dirty="0"/>
              <a:t>	</a:t>
            </a:r>
            <a:r>
              <a:rPr lang="es-ES" sz="2000" dirty="0" smtClean="0"/>
              <a:t>C</a:t>
            </a:r>
            <a:r>
              <a:rPr lang="es-ES" sz="2000" dirty="0"/>
              <a:t>) 6 </a:t>
            </a:r>
            <a:endParaRPr lang="es-ES" sz="2000" dirty="0" smtClean="0"/>
          </a:p>
          <a:p>
            <a:r>
              <a:rPr lang="es-ES" sz="2000" dirty="0"/>
              <a:t>	</a:t>
            </a:r>
            <a:r>
              <a:rPr lang="es-ES" sz="2000" dirty="0" smtClean="0"/>
              <a:t>D</a:t>
            </a:r>
            <a:r>
              <a:rPr lang="es-ES" sz="2000" dirty="0"/>
              <a:t>) 7 </a:t>
            </a:r>
            <a:endParaRPr lang="es-ES" sz="2000" dirty="0" smtClean="0"/>
          </a:p>
          <a:p>
            <a:r>
              <a:rPr lang="es-ES" sz="2000" dirty="0"/>
              <a:t>	</a:t>
            </a:r>
            <a:r>
              <a:rPr lang="es-ES" sz="2000" dirty="0" smtClean="0"/>
              <a:t>E</a:t>
            </a:r>
            <a:r>
              <a:rPr lang="es-ES" sz="2000" dirty="0"/>
              <a:t>) 8</a:t>
            </a:r>
            <a:endParaRPr lang="es-CL" sz="2000" dirty="0"/>
          </a:p>
        </p:txBody>
      </p:sp>
      <p:sp>
        <p:nvSpPr>
          <p:cNvPr id="3" name="Rectángulo 2"/>
          <p:cNvSpPr/>
          <p:nvPr/>
        </p:nvSpPr>
        <p:spPr>
          <a:xfrm>
            <a:off x="222914" y="2789913"/>
            <a:ext cx="1151416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/>
            <a:r>
              <a:rPr lang="es-ES" sz="2000" dirty="0" smtClean="0"/>
              <a:t>4.  La </a:t>
            </a:r>
            <a:r>
              <a:rPr lang="es-ES" sz="2000" dirty="0"/>
              <a:t>tabla </a:t>
            </a:r>
            <a:r>
              <a:rPr lang="es-ES" sz="2000" dirty="0" smtClean="0"/>
              <a:t>muestra </a:t>
            </a:r>
            <a:r>
              <a:rPr lang="es-ES" sz="2000" dirty="0"/>
              <a:t>los resultados de una encuesta realizada a 100 personas respecto al número de hermanos. ¿Cuál es la moda? </a:t>
            </a:r>
            <a:endParaRPr lang="es-ES" sz="2000" dirty="0" smtClean="0"/>
          </a:p>
          <a:p>
            <a:pPr algn="just"/>
            <a:r>
              <a:rPr lang="es-ES" sz="2000" dirty="0"/>
              <a:t>	</a:t>
            </a:r>
            <a:r>
              <a:rPr lang="es-ES" sz="2000" dirty="0" smtClean="0"/>
              <a:t>A</a:t>
            </a:r>
            <a:r>
              <a:rPr lang="es-ES" sz="2000" dirty="0"/>
              <a:t>) 20 </a:t>
            </a:r>
            <a:endParaRPr lang="es-ES" sz="2000" dirty="0" smtClean="0"/>
          </a:p>
          <a:p>
            <a:pPr algn="just"/>
            <a:r>
              <a:rPr lang="es-ES" sz="2000" dirty="0"/>
              <a:t>	</a:t>
            </a:r>
            <a:r>
              <a:rPr lang="es-ES" sz="2000" dirty="0" smtClean="0"/>
              <a:t>B</a:t>
            </a:r>
            <a:r>
              <a:rPr lang="es-ES" sz="2000" dirty="0"/>
              <a:t>) 19 </a:t>
            </a:r>
            <a:endParaRPr lang="es-ES" sz="2000" dirty="0" smtClean="0"/>
          </a:p>
          <a:p>
            <a:pPr algn="just"/>
            <a:r>
              <a:rPr lang="es-ES" sz="2000" dirty="0"/>
              <a:t>	</a:t>
            </a:r>
            <a:r>
              <a:rPr lang="es-ES" sz="2000" dirty="0" smtClean="0"/>
              <a:t>C</a:t>
            </a:r>
            <a:r>
              <a:rPr lang="es-ES" sz="2000" dirty="0"/>
              <a:t>) 4 </a:t>
            </a:r>
            <a:endParaRPr lang="es-ES" sz="2000" dirty="0" smtClean="0"/>
          </a:p>
          <a:p>
            <a:pPr algn="just"/>
            <a:r>
              <a:rPr lang="es-ES" sz="2000" dirty="0"/>
              <a:t>	</a:t>
            </a:r>
            <a:r>
              <a:rPr lang="es-ES" sz="2000" dirty="0" smtClean="0"/>
              <a:t>D</a:t>
            </a:r>
            <a:r>
              <a:rPr lang="es-ES" sz="2000" dirty="0"/>
              <a:t>) 2 </a:t>
            </a:r>
            <a:endParaRPr lang="es-ES" sz="2000" dirty="0" smtClean="0"/>
          </a:p>
          <a:p>
            <a:pPr algn="just"/>
            <a:r>
              <a:rPr lang="es-ES" sz="2000" dirty="0"/>
              <a:t>	</a:t>
            </a:r>
            <a:r>
              <a:rPr lang="es-ES" sz="2000" dirty="0" smtClean="0"/>
              <a:t>E</a:t>
            </a:r>
            <a:r>
              <a:rPr lang="es-ES" sz="2000" dirty="0"/>
              <a:t>) 0</a:t>
            </a:r>
            <a:endParaRPr lang="es-CL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9994" y="3374592"/>
            <a:ext cx="2505075" cy="2000250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1132764" y="1774208"/>
            <a:ext cx="382137" cy="35484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Elipse 5"/>
          <p:cNvSpPr/>
          <p:nvPr/>
        </p:nvSpPr>
        <p:spPr>
          <a:xfrm>
            <a:off x="1121388" y="4042011"/>
            <a:ext cx="382137" cy="35484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338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27629" y="660864"/>
            <a:ext cx="107561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5"/>
            </a:pPr>
            <a:r>
              <a:rPr lang="es-ES" sz="2000" dirty="0" smtClean="0"/>
              <a:t>Se </a:t>
            </a:r>
            <a:r>
              <a:rPr lang="es-ES" sz="2000" dirty="0"/>
              <a:t>encuestaron 8 familias y el número de personas por familia dio los siguientes resultados: </a:t>
            </a:r>
            <a:endParaRPr lang="es-ES" sz="2000" dirty="0" smtClean="0"/>
          </a:p>
          <a:p>
            <a:r>
              <a:rPr lang="es-ES" sz="2000" dirty="0"/>
              <a:t> </a:t>
            </a:r>
            <a:r>
              <a:rPr lang="es-ES" sz="2000" dirty="0" smtClean="0"/>
              <a:t>      7</a:t>
            </a:r>
            <a:r>
              <a:rPr lang="es-ES" sz="2000" dirty="0"/>
              <a:t>, 3, 6, 2, 4, 6, 4, 6. Entonces, la mediana es </a:t>
            </a:r>
            <a:endParaRPr lang="es-ES" sz="2000" dirty="0" smtClean="0"/>
          </a:p>
          <a:p>
            <a:endParaRPr lang="es-ES" sz="2000" dirty="0" smtClean="0"/>
          </a:p>
          <a:p>
            <a:pPr>
              <a:tabLst>
                <a:tab pos="450850" algn="l"/>
              </a:tabLst>
            </a:pPr>
            <a:r>
              <a:rPr lang="es-ES" sz="2000" dirty="0"/>
              <a:t>	</a:t>
            </a:r>
            <a:r>
              <a:rPr lang="es-ES" sz="2000" dirty="0" smtClean="0"/>
              <a:t>A</a:t>
            </a:r>
            <a:r>
              <a:rPr lang="es-ES" sz="2000" dirty="0"/>
              <a:t>) 2 </a:t>
            </a:r>
            <a:endParaRPr lang="es-ES" sz="2000" dirty="0" smtClean="0"/>
          </a:p>
          <a:p>
            <a:pPr>
              <a:tabLst>
                <a:tab pos="450850" algn="l"/>
              </a:tabLst>
            </a:pPr>
            <a:r>
              <a:rPr lang="es-ES" sz="2000" dirty="0"/>
              <a:t>	</a:t>
            </a:r>
            <a:r>
              <a:rPr lang="es-ES" sz="2000" dirty="0" smtClean="0"/>
              <a:t>B</a:t>
            </a:r>
            <a:r>
              <a:rPr lang="es-ES" sz="2000" dirty="0"/>
              <a:t>) 3 </a:t>
            </a:r>
            <a:endParaRPr lang="es-ES" sz="2000" dirty="0" smtClean="0"/>
          </a:p>
          <a:p>
            <a:pPr>
              <a:tabLst>
                <a:tab pos="450850" algn="l"/>
              </a:tabLst>
            </a:pPr>
            <a:r>
              <a:rPr lang="es-ES" sz="2000" dirty="0"/>
              <a:t>	</a:t>
            </a:r>
            <a:r>
              <a:rPr lang="es-ES" sz="2000" dirty="0" smtClean="0"/>
              <a:t>C</a:t>
            </a:r>
            <a:r>
              <a:rPr lang="es-ES" sz="2000" dirty="0"/>
              <a:t>) 4 </a:t>
            </a:r>
            <a:endParaRPr lang="es-ES" sz="2000" dirty="0" smtClean="0"/>
          </a:p>
          <a:p>
            <a:pPr>
              <a:tabLst>
                <a:tab pos="450850" algn="l"/>
              </a:tabLst>
            </a:pPr>
            <a:r>
              <a:rPr lang="es-ES" sz="2000" dirty="0"/>
              <a:t>	</a:t>
            </a:r>
            <a:r>
              <a:rPr lang="es-ES" sz="2000" dirty="0" smtClean="0"/>
              <a:t>D</a:t>
            </a:r>
            <a:r>
              <a:rPr lang="es-ES" sz="2000" dirty="0"/>
              <a:t>) 5 </a:t>
            </a:r>
            <a:endParaRPr lang="es-ES" sz="2000" dirty="0" smtClean="0"/>
          </a:p>
          <a:p>
            <a:pPr>
              <a:tabLst>
                <a:tab pos="450850" algn="l"/>
              </a:tabLst>
            </a:pPr>
            <a:r>
              <a:rPr lang="es-ES" sz="2000" dirty="0"/>
              <a:t>	</a:t>
            </a:r>
            <a:r>
              <a:rPr lang="es-ES" sz="2000" dirty="0" smtClean="0"/>
              <a:t>E</a:t>
            </a:r>
            <a:r>
              <a:rPr lang="es-ES" sz="2000" dirty="0"/>
              <a:t>) </a:t>
            </a:r>
            <a:r>
              <a:rPr lang="es-ES" sz="2000" dirty="0" smtClean="0"/>
              <a:t>6</a:t>
            </a:r>
            <a:endParaRPr lang="es-CL" sz="2000" dirty="0"/>
          </a:p>
        </p:txBody>
      </p:sp>
      <p:sp>
        <p:nvSpPr>
          <p:cNvPr id="3" name="Rectángulo 2"/>
          <p:cNvSpPr/>
          <p:nvPr/>
        </p:nvSpPr>
        <p:spPr>
          <a:xfrm>
            <a:off x="427628" y="3400020"/>
            <a:ext cx="1124120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6"/>
            </a:pPr>
            <a:r>
              <a:rPr lang="es-ES" sz="2000" dirty="0" smtClean="0"/>
              <a:t>La tabla </a:t>
            </a:r>
            <a:r>
              <a:rPr lang="es-ES" sz="2000" dirty="0"/>
              <a:t>representa las edades de un grupo de personas. Con respecto a estos datos </a:t>
            </a:r>
            <a:r>
              <a:rPr lang="es-ES" sz="2000" b="1" dirty="0"/>
              <a:t>es falso </a:t>
            </a:r>
            <a:r>
              <a:rPr lang="es-ES" sz="2000" dirty="0"/>
              <a:t>que </a:t>
            </a:r>
            <a:endParaRPr lang="es-ES" sz="2000" dirty="0" smtClean="0"/>
          </a:p>
          <a:p>
            <a:endParaRPr lang="es-ES" sz="2000" dirty="0" smtClean="0"/>
          </a:p>
          <a:p>
            <a:pPr>
              <a:tabLst>
                <a:tab pos="450850" algn="l"/>
              </a:tabLst>
            </a:pPr>
            <a:r>
              <a:rPr lang="es-ES" sz="2000" dirty="0"/>
              <a:t>	</a:t>
            </a:r>
            <a:r>
              <a:rPr lang="es-ES" sz="2000" dirty="0" smtClean="0"/>
              <a:t>A</a:t>
            </a:r>
            <a:r>
              <a:rPr lang="es-ES" sz="2000" dirty="0"/>
              <a:t>) 22 personas tienen 19 años o menos </a:t>
            </a:r>
            <a:endParaRPr lang="es-ES" sz="2000" dirty="0" smtClean="0"/>
          </a:p>
          <a:p>
            <a:pPr>
              <a:tabLst>
                <a:tab pos="450850" algn="l"/>
              </a:tabLst>
            </a:pPr>
            <a:r>
              <a:rPr lang="es-ES" sz="2000" dirty="0"/>
              <a:t>	</a:t>
            </a:r>
            <a:r>
              <a:rPr lang="es-ES" sz="2000" dirty="0" smtClean="0"/>
              <a:t>B</a:t>
            </a:r>
            <a:r>
              <a:rPr lang="es-ES" sz="2000" dirty="0"/>
              <a:t>) la moda es 18 años </a:t>
            </a:r>
            <a:endParaRPr lang="es-ES" sz="2000" dirty="0" smtClean="0"/>
          </a:p>
          <a:p>
            <a:pPr>
              <a:tabLst>
                <a:tab pos="450850" algn="l"/>
              </a:tabLst>
            </a:pPr>
            <a:r>
              <a:rPr lang="es-ES" sz="2000" dirty="0"/>
              <a:t>	</a:t>
            </a:r>
            <a:r>
              <a:rPr lang="es-ES" sz="2000" dirty="0" smtClean="0"/>
              <a:t>C</a:t>
            </a:r>
            <a:r>
              <a:rPr lang="es-ES" sz="2000" dirty="0"/>
              <a:t>) el 33,3% tiene 18 </a:t>
            </a:r>
            <a:r>
              <a:rPr lang="es-ES" sz="2000" dirty="0" smtClean="0"/>
              <a:t>años</a:t>
            </a:r>
          </a:p>
          <a:p>
            <a:pPr>
              <a:tabLst>
                <a:tab pos="450850" algn="l"/>
              </a:tabLst>
            </a:pPr>
            <a:r>
              <a:rPr lang="es-ES" sz="2000" dirty="0"/>
              <a:t>	</a:t>
            </a:r>
            <a:r>
              <a:rPr lang="es-ES" sz="2000" dirty="0" smtClean="0"/>
              <a:t>D</a:t>
            </a:r>
            <a:r>
              <a:rPr lang="es-ES" sz="2000" dirty="0"/>
              <a:t>) la media aritmética es 18,6 años </a:t>
            </a:r>
            <a:endParaRPr lang="es-ES" sz="2000" dirty="0" smtClean="0"/>
          </a:p>
          <a:p>
            <a:pPr>
              <a:tabLst>
                <a:tab pos="450850" algn="l"/>
              </a:tabLst>
            </a:pPr>
            <a:r>
              <a:rPr lang="es-ES" sz="2000" dirty="0"/>
              <a:t>	</a:t>
            </a:r>
            <a:r>
              <a:rPr lang="es-ES" sz="2000" dirty="0" smtClean="0"/>
              <a:t>E</a:t>
            </a:r>
            <a:r>
              <a:rPr lang="es-ES" sz="2000" dirty="0"/>
              <a:t>) la mediana es 18 años </a:t>
            </a:r>
            <a:endParaRPr lang="es-CL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4748" y="3995140"/>
            <a:ext cx="3204748" cy="229696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330053" y="1568804"/>
            <a:ext cx="373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70C0"/>
                </a:solidFill>
              </a:rPr>
              <a:t>2 , 3 , 4 </a:t>
            </a:r>
            <a:r>
              <a:rPr lang="es-ES" dirty="0" smtClean="0"/>
              <a:t>, 4, 6 </a:t>
            </a:r>
            <a:r>
              <a:rPr lang="es-ES" dirty="0" smtClean="0">
                <a:solidFill>
                  <a:srgbClr val="0070C0"/>
                </a:solidFill>
              </a:rPr>
              <a:t>, 6, 6, 7</a:t>
            </a:r>
            <a:endParaRPr lang="es-CL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/>
              <p:cNvSpPr txBox="1"/>
              <p:nvPr/>
            </p:nvSpPr>
            <p:spPr>
              <a:xfrm>
                <a:off x="4203511" y="2104132"/>
                <a:ext cx="596317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4+6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511" y="2104132"/>
                <a:ext cx="596317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lipse 6"/>
          <p:cNvSpPr/>
          <p:nvPr/>
        </p:nvSpPr>
        <p:spPr>
          <a:xfrm>
            <a:off x="900752" y="2568144"/>
            <a:ext cx="545911" cy="2233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407276"/>
              </p:ext>
            </p:extLst>
          </p:nvPr>
        </p:nvGraphicFramePr>
        <p:xfrm>
          <a:off x="8487212" y="4031102"/>
          <a:ext cx="2362757" cy="222504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62757">
                  <a:extLst>
                    <a:ext uri="{9D8B030D-6E8A-4147-A177-3AD203B41FA5}">
                      <a16:colId xmlns:a16="http://schemas.microsoft.com/office/drawing/2014/main" val="5083778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fr</a:t>
                      </a:r>
                      <a:r>
                        <a:rPr lang="es-ES" dirty="0" smtClean="0"/>
                        <a:t> 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058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5/30 x 100=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48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10/30 x 100= 33,3%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922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515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006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100%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929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83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1973</TotalTime>
  <Words>397</Words>
  <Application>Microsoft Office PowerPoint</Application>
  <PresentationFormat>Panorámica</PresentationFormat>
  <Paragraphs>79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Tw Cen MT</vt:lpstr>
      <vt:lpstr>Gota</vt:lpstr>
      <vt:lpstr>  PROBABILIDADES Y ESTADÍSTICA DESCRIPTIVA E INFERENCIAL   PARA FORMACIÓN DIFERENCIADA   3° medio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PROBABILIDADES Y ESTADÍSTICA DESCRIPTIVA E INFERENCIAL   PARA FORMACIÓN DIFERENCIADA</dc:title>
  <dc:creator>asus</dc:creator>
  <cp:lastModifiedBy>asus</cp:lastModifiedBy>
  <cp:revision>83</cp:revision>
  <dcterms:created xsi:type="dcterms:W3CDTF">2020-03-09T13:38:21Z</dcterms:created>
  <dcterms:modified xsi:type="dcterms:W3CDTF">2021-03-17T14:27:36Z</dcterms:modified>
</cp:coreProperties>
</file>