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9" r:id="rId3"/>
    <p:sldId id="360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42" r:id="rId12"/>
    <p:sldId id="357" r:id="rId13"/>
    <p:sldId id="358" r:id="rId14"/>
    <p:sldId id="285" r:id="rId15"/>
  </p:sldIdLst>
  <p:sldSz cx="9144000" cy="5143500" type="screen16x9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529" autoAdjust="0"/>
    <p:restoredTop sz="94660"/>
  </p:normalViewPr>
  <p:slideViewPr>
    <p:cSldViewPr>
      <p:cViewPr>
        <p:scale>
          <a:sx n="100" d="100"/>
          <a:sy n="100" d="100"/>
        </p:scale>
        <p:origin x="-804" y="-54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297E4-47E1-4028-BB8C-6F9EEB95FD31}" type="datetimeFigureOut">
              <a:rPr lang="es-CL" smtClean="0"/>
              <a:pPr/>
              <a:t>17-03-2021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AC651-3D3E-4B1B-B041-FD63C850FB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420014259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FE41D-846C-4A16-8828-8B3B4D939E10}" type="datetimeFigureOut">
              <a:rPr lang="es-CL" smtClean="0"/>
              <a:pPr/>
              <a:t>17-03-2021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7A7C2-B8C9-4DB6-9B40-AE267DB9AD0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ae668094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ae668094f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2343151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720000" y="38585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720000" y="1097025"/>
            <a:ext cx="7704000" cy="347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171701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28860" y="1607338"/>
            <a:ext cx="6172200" cy="142077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Asignatura: Matemáticas </a:t>
            </a:r>
            <a:br>
              <a:rPr lang="es-CL" dirty="0" smtClean="0"/>
            </a:br>
            <a:r>
              <a:rPr lang="es-CL" dirty="0" smtClean="0"/>
              <a:t>Estadística</a:t>
            </a:r>
            <a:br>
              <a:rPr lang="es-CL" dirty="0" smtClean="0"/>
            </a:br>
            <a:r>
              <a:rPr lang="es-CL" dirty="0" smtClean="0"/>
              <a:t>Curso: 3°Medio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14612" y="3571882"/>
            <a:ext cx="5000660" cy="434144"/>
          </a:xfrm>
        </p:spPr>
        <p:txBody>
          <a:bodyPr>
            <a:normAutofit fontScale="55000" lnSpcReduction="20000"/>
          </a:bodyPr>
          <a:lstStyle/>
          <a:p>
            <a:r>
              <a:rPr lang="es-CL" sz="2900" dirty="0" smtClean="0"/>
              <a:t>Objetivo: </a:t>
            </a:r>
            <a:r>
              <a:rPr lang="es-CL" sz="2900" b="0" dirty="0" smtClean="0"/>
              <a:t>Organizar datos en tablas de frecuencia.</a:t>
            </a:r>
          </a:p>
          <a:p>
            <a:endParaRPr lang="es-CL" b="0" dirty="0" smtClean="0"/>
          </a:p>
          <a:p>
            <a:endParaRPr lang="es-CL" dirty="0"/>
          </a:p>
        </p:txBody>
      </p:sp>
      <p:pic>
        <p:nvPicPr>
          <p:cNvPr id="4" name="Picture 2" descr="C:\Users\User\Downloads\logo-numancia-cuad.png"/>
          <p:cNvPicPr>
            <a:picLocks noChangeAspect="1" noChangeArrowheads="1"/>
          </p:cNvPicPr>
          <p:nvPr/>
        </p:nvPicPr>
        <p:blipFill>
          <a:blip r:embed="rId3" cstate="print"/>
          <a:srcRect l="21687" t="13432" r="20481" b="10755"/>
          <a:stretch>
            <a:fillRect/>
          </a:stretch>
        </p:blipFill>
        <p:spPr bwMode="auto">
          <a:xfrm>
            <a:off x="4071936" y="357172"/>
            <a:ext cx="757245" cy="85725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214679" y="1146519"/>
            <a:ext cx="2746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Colegio Numancia</a:t>
            </a:r>
            <a:endParaRPr lang="es-CL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835696" y="4659982"/>
            <a:ext cx="4003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Profesor: Elías </a:t>
            </a:r>
            <a:r>
              <a:rPr lang="es-CL" sz="1400" dirty="0" err="1" smtClean="0"/>
              <a:t>Devia</a:t>
            </a:r>
            <a:r>
              <a:rPr lang="es-CL" sz="1400" dirty="0" smtClean="0"/>
              <a:t> R.</a:t>
            </a:r>
            <a:endParaRPr lang="es-CL" sz="1400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1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10</a:t>
            </a:fld>
            <a:endParaRPr lang="es-CL"/>
          </a:p>
        </p:txBody>
      </p:sp>
      <p:sp>
        <p:nvSpPr>
          <p:cNvPr id="4" name="3 Rectángulo"/>
          <p:cNvSpPr/>
          <p:nvPr/>
        </p:nvSpPr>
        <p:spPr>
          <a:xfrm>
            <a:off x="357158" y="214296"/>
            <a:ext cx="3268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/>
              <a:t>Se obtiene la siguiente tabla:</a:t>
            </a:r>
            <a:endParaRPr lang="es-CL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714612" y="642924"/>
            <a:ext cx="571504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142844" y="857238"/>
            <a:ext cx="2286016" cy="101566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s-CL" sz="1200" dirty="0" smtClean="0"/>
              <a:t>En el intervalo </a:t>
            </a:r>
            <a:r>
              <a:rPr lang="es-CL" sz="1200" b="1" dirty="0" smtClean="0"/>
              <a:t>[1,60; 1,65[</a:t>
            </a:r>
            <a:r>
              <a:rPr lang="es-CL" sz="1200" dirty="0" smtClean="0"/>
              <a:t>, </a:t>
            </a:r>
            <a:r>
              <a:rPr lang="es-CL" sz="1200" b="1" dirty="0" smtClean="0"/>
              <a:t>1,60</a:t>
            </a:r>
            <a:r>
              <a:rPr lang="es-CL" sz="1200" dirty="0" smtClean="0"/>
              <a:t> es el límite inferior y se considera, y </a:t>
            </a:r>
            <a:r>
              <a:rPr lang="es-CL" sz="1200" b="1" dirty="0" smtClean="0"/>
              <a:t>1,65</a:t>
            </a:r>
            <a:r>
              <a:rPr lang="es-CL" sz="1200" dirty="0" smtClean="0"/>
              <a:t> es el límite superior del intervalo y no</a:t>
            </a:r>
          </a:p>
          <a:p>
            <a:r>
              <a:rPr lang="es-CL" sz="1200" dirty="0" smtClean="0"/>
              <a:t>se considera.</a:t>
            </a:r>
            <a:endParaRPr lang="es-CL" sz="1200" dirty="0"/>
          </a:p>
        </p:txBody>
      </p:sp>
      <p:sp>
        <p:nvSpPr>
          <p:cNvPr id="7" name="6 Elipse"/>
          <p:cNvSpPr/>
          <p:nvPr/>
        </p:nvSpPr>
        <p:spPr>
          <a:xfrm>
            <a:off x="2857488" y="1214428"/>
            <a:ext cx="107157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9" name="8 Conector recto de flecha"/>
          <p:cNvCxnSpPr>
            <a:stCxn id="7" idx="2"/>
          </p:cNvCxnSpPr>
          <p:nvPr/>
        </p:nvCxnSpPr>
        <p:spPr>
          <a:xfrm rot="10800000">
            <a:off x="2428860" y="1214428"/>
            <a:ext cx="428628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142844" y="2500312"/>
            <a:ext cx="2428892" cy="156966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s-CL" sz="1200" b="1" dirty="0" smtClean="0"/>
              <a:t>Rango</a:t>
            </a:r>
            <a:r>
              <a:rPr lang="es-CL" sz="1200" dirty="0" smtClean="0"/>
              <a:t> es la diferencia entre el mayor (1,88) y el menor (1,62) valor. En este caso, es 0,26. Mientras que la </a:t>
            </a:r>
            <a:r>
              <a:rPr lang="es-CL" sz="1200" b="1" dirty="0" smtClean="0"/>
              <a:t>amplitud del intervalo </a:t>
            </a:r>
            <a:r>
              <a:rPr lang="es-CL" sz="1200" dirty="0" smtClean="0"/>
              <a:t>es la diferencia entre el límite superior y el inferior.</a:t>
            </a:r>
          </a:p>
          <a:p>
            <a:r>
              <a:rPr lang="es-CL" sz="1200" dirty="0" smtClean="0"/>
              <a:t>En este caso, 1,70 – 1,65 = 0,05.</a:t>
            </a:r>
            <a:endParaRPr lang="es-CL" sz="1200" dirty="0"/>
          </a:p>
        </p:txBody>
      </p:sp>
      <p:sp>
        <p:nvSpPr>
          <p:cNvPr id="11" name="10 Elipse"/>
          <p:cNvSpPr/>
          <p:nvPr/>
        </p:nvSpPr>
        <p:spPr>
          <a:xfrm>
            <a:off x="2857488" y="1714494"/>
            <a:ext cx="1071570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2" name="11 Conector recto de flecha"/>
          <p:cNvCxnSpPr/>
          <p:nvPr/>
        </p:nvCxnSpPr>
        <p:spPr>
          <a:xfrm rot="10800000" flipV="1">
            <a:off x="2500298" y="2071684"/>
            <a:ext cx="500066" cy="4286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14 Tabla"/>
          <p:cNvGraphicFramePr>
            <a:graphicFrameLocks noGrp="1"/>
          </p:cNvGraphicFramePr>
          <p:nvPr/>
        </p:nvGraphicFramePr>
        <p:xfrm>
          <a:off x="2714612" y="4429138"/>
          <a:ext cx="57150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285884"/>
                <a:gridCol w="1285884"/>
                <a:gridCol w="1785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Total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80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80/80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100%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44" y="0"/>
            <a:ext cx="7467600" cy="508383"/>
          </a:xfrm>
        </p:spPr>
        <p:txBody>
          <a:bodyPr>
            <a:normAutofit fontScale="90000"/>
          </a:bodyPr>
          <a:lstStyle/>
          <a:p>
            <a:r>
              <a:rPr lang="es-CL" b="1" dirty="0" smtClean="0"/>
              <a:t>Revisión… Ejercicio</a:t>
            </a:r>
            <a:endParaRPr lang="es-CL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11</a:t>
            </a:fld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142844" y="428610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Se preguntó a un grupo de personas por el tiempo que dedica a realizar actividades físicas y se registraron sus respuestas.</a:t>
            </a:r>
            <a:endParaRPr lang="es-CL" dirty="0"/>
          </a:p>
        </p:txBody>
      </p:sp>
      <p:pic>
        <p:nvPicPr>
          <p:cNvPr id="8" name="7 Imagen"/>
          <p:cNvPicPr/>
          <p:nvPr/>
        </p:nvPicPr>
        <p:blipFill>
          <a:blip r:embed="rId2">
            <a:lum bright="-20000" contrast="40000"/>
          </a:blip>
          <a:srcRect b="70940"/>
          <a:stretch>
            <a:fillRect/>
          </a:stretch>
        </p:blipFill>
        <p:spPr bwMode="auto">
          <a:xfrm>
            <a:off x="1857356" y="1071552"/>
            <a:ext cx="43148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357290" y="2071684"/>
          <a:ext cx="5715040" cy="2460639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198815"/>
                <a:gridCol w="1330346"/>
                <a:gridCol w="2013563"/>
                <a:gridCol w="1172316"/>
              </a:tblGrid>
              <a:tr h="24606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b="1" dirty="0"/>
                        <a:t>Horas semanales dedicadas a realizar actividad física</a:t>
                      </a:r>
                      <a:endParaRPr lang="es-C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21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/>
                        <a:t>Tiempo</a:t>
                      </a:r>
                      <a:endParaRPr lang="es-CL" sz="1200" dirty="0"/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/>
                        <a:t>(horas)</a:t>
                      </a:r>
                      <a:endParaRPr lang="es-C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/>
                        <a:t>Frecuencia absoluta (f)</a:t>
                      </a:r>
                      <a:endParaRPr lang="es-C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/>
                        <a:t>Frecuencia relativa (</a:t>
                      </a:r>
                      <a:r>
                        <a:rPr lang="es-ES_tradnl" sz="1200" dirty="0" err="1"/>
                        <a:t>f</a:t>
                      </a:r>
                      <a:r>
                        <a:rPr lang="es-ES_tradnl" sz="1200" baseline="-25000" dirty="0" err="1"/>
                        <a:t>r</a:t>
                      </a:r>
                      <a:r>
                        <a:rPr lang="es-ES_tradnl" sz="1200" dirty="0"/>
                        <a:t> %)</a:t>
                      </a:r>
                      <a:endParaRPr lang="es-C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/>
                        <a:t>Frecuencia acumulada (F)</a:t>
                      </a:r>
                      <a:endParaRPr lang="es-C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/>
                        <a:t>[2, 4[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1/32 x 100 = 3,1%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/>
                        <a:t>[4, 6[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4/32 x 100 = 12,5%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/>
                        <a:t>[6, 8[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7/32 x 100 =</a:t>
                      </a:r>
                      <a:r>
                        <a:rPr lang="es-CL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21,8%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/>
                        <a:t>[8, 10[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8/32 x 100 = 25%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/>
                        <a:t>[10, 12[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6/32 x 100 = 18,8%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/>
                        <a:t>[12, 14[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6/32 x 100 = 18,8%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Total</a:t>
                      </a:r>
                      <a:endParaRPr lang="es-CL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42858"/>
            <a:ext cx="7467600" cy="579821"/>
          </a:xfrm>
        </p:spPr>
        <p:txBody>
          <a:bodyPr/>
          <a:lstStyle/>
          <a:p>
            <a:r>
              <a:rPr lang="es-CL" b="1" dirty="0" smtClean="0"/>
              <a:t>Actividad.</a:t>
            </a:r>
            <a:endParaRPr lang="es-CL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12</a:t>
            </a:fld>
            <a:endParaRPr lang="es-CL"/>
          </a:p>
        </p:txBody>
      </p:sp>
      <p:sp>
        <p:nvSpPr>
          <p:cNvPr id="5" name="4 Rectángulo"/>
          <p:cNvSpPr/>
          <p:nvPr/>
        </p:nvSpPr>
        <p:spPr>
          <a:xfrm>
            <a:off x="214282" y="642924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Para la elección de presidente de curso se presentan Ana, José, Ema y Juan. Las votaciones son las siguientes:</a:t>
            </a:r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42"/>
            <a:ext cx="3981450" cy="242887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</p:pic>
      <p:sp>
        <p:nvSpPr>
          <p:cNvPr id="7" name="6 Rectángulo"/>
          <p:cNvSpPr/>
          <p:nvPr/>
        </p:nvSpPr>
        <p:spPr>
          <a:xfrm>
            <a:off x="214282" y="4143386"/>
            <a:ext cx="5286412" cy="73866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s-CL" sz="1400" dirty="0" smtClean="0"/>
              <a:t>a. Construye una tabla de frecuencias absolutas y relativas.</a:t>
            </a:r>
          </a:p>
          <a:p>
            <a:r>
              <a:rPr lang="es-CL" sz="1400" dirty="0" smtClean="0"/>
              <a:t>b. En la votación de presidente de curso, ¿qué porcentaje obtuvo cada candidato?</a:t>
            </a:r>
            <a:endParaRPr lang="es-CL" sz="1400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4500562" y="1500180"/>
          <a:ext cx="428628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8760"/>
                <a:gridCol w="928694"/>
                <a:gridCol w="1928826"/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Candidato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f.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err="1" smtClean="0"/>
                        <a:t>fr</a:t>
                      </a:r>
                      <a:r>
                        <a:rPr lang="es-CL" dirty="0" smtClean="0"/>
                        <a:t>%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Ana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4/40 x 100 = 10%</a:t>
                      </a:r>
                      <a:endParaRPr lang="es-C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José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12/40 x 100 = 30%</a:t>
                      </a:r>
                      <a:endParaRPr lang="es-C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Ema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18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18/40 x 100 = 45%</a:t>
                      </a:r>
                      <a:endParaRPr lang="es-C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Juan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6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6/40 x 100 = 15%</a:t>
                      </a:r>
                      <a:endParaRPr lang="es-C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 smtClean="0"/>
                        <a:t>Total</a:t>
                      </a:r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40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smtClean="0"/>
                        <a:t>100%</a:t>
                      </a:r>
                      <a:endParaRPr lang="es-CL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13</a:t>
            </a:fld>
            <a:endParaRPr lang="es-CL"/>
          </a:p>
        </p:txBody>
      </p:sp>
      <p:sp>
        <p:nvSpPr>
          <p:cNvPr id="5" name="4 Rectángulo"/>
          <p:cNvSpPr/>
          <p:nvPr/>
        </p:nvSpPr>
        <p:spPr>
          <a:xfrm>
            <a:off x="214282" y="500048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Cierto estudio muestra las edades de ingreso a una institución de educación superior. Para ello, la información recopilada se ha resumido en la siguiente tabla de frecuencias. </a:t>
            </a:r>
            <a:r>
              <a:rPr lang="es-CL" b="1" dirty="0" smtClean="0"/>
              <a:t>Completa la tabla. </a:t>
            </a:r>
            <a:endParaRPr lang="es-CL" b="1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571604" y="2071684"/>
          <a:ext cx="5080373" cy="225025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15629"/>
                <a:gridCol w="1016186"/>
                <a:gridCol w="1016186"/>
                <a:gridCol w="1016186"/>
                <a:gridCol w="1016186"/>
              </a:tblGrid>
              <a:tr h="472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/>
                        <a:t>Edad</a:t>
                      </a:r>
                      <a:endParaRPr lang="es-CL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/>
                        <a:t>Frecuencia absoluta (f)</a:t>
                      </a:r>
                      <a:endParaRPr lang="es-CL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/>
                        <a:t>Frecuencia acumulada (F)</a:t>
                      </a:r>
                      <a:endParaRPr lang="es-CL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/>
                        <a:t>Frecuencia relativa (</a:t>
                      </a:r>
                      <a:r>
                        <a:rPr lang="es-CL" sz="1000" b="1" dirty="0" err="1"/>
                        <a:t>f</a:t>
                      </a:r>
                      <a:r>
                        <a:rPr lang="es-CL" sz="1000" b="1" baseline="-25000" dirty="0" err="1"/>
                        <a:t>r</a:t>
                      </a:r>
                      <a:r>
                        <a:rPr lang="es-CL" sz="1000" b="1" dirty="0"/>
                        <a:t>)</a:t>
                      </a:r>
                      <a:endParaRPr lang="es-CL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000" b="1" dirty="0"/>
                        <a:t>Frecuencia relativa porcentual (f%)</a:t>
                      </a:r>
                      <a:endParaRPr lang="es-CL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</a:tr>
              <a:tr h="1573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[17; 19[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b="1" dirty="0" smtClean="0">
                          <a:solidFill>
                            <a:srgbClr val="FF0000"/>
                          </a:solidFill>
                        </a:rPr>
                        <a:t>150</a:t>
                      </a:r>
                      <a:endParaRPr lang="es-CL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150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es-CL" sz="1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</a:tr>
              <a:tr h="1573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[19; 21[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b="1" dirty="0">
                          <a:solidFill>
                            <a:srgbClr val="FF0000"/>
                          </a:solidFill>
                        </a:rPr>
                        <a:t>250</a:t>
                      </a:r>
                      <a:endParaRPr lang="es-CL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es-CL" sz="1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</a:tr>
              <a:tr h="1573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[21; 23[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dirty="0" smtClean="0"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b="1" dirty="0" smtClean="0">
                          <a:solidFill>
                            <a:srgbClr val="FF0000"/>
                          </a:solidFill>
                        </a:rPr>
                        <a:t>90/405</a:t>
                      </a:r>
                      <a:endParaRPr lang="es-CL" sz="14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es-CL" sz="1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</a:tr>
              <a:tr h="1573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[23; 25[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b="1" dirty="0">
                          <a:solidFill>
                            <a:srgbClr val="FF0000"/>
                          </a:solidFill>
                        </a:rPr>
                        <a:t>380</a:t>
                      </a:r>
                      <a:endParaRPr lang="es-CL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es-CL" sz="1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</a:tr>
              <a:tr h="1573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[25; 27[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b="1" dirty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s-CL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es-C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es-CL" sz="1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</a:tr>
              <a:tr h="1573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/>
                        <a:t>[27; 29[</a:t>
                      </a:r>
                      <a:endParaRPr lang="es-C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es-CL" sz="1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es-CL" sz="1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es-CL" sz="1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es-CL" sz="1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</a:tr>
              <a:tr h="1573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b="1" dirty="0"/>
                        <a:t>Total:</a:t>
                      </a:r>
                      <a:endParaRPr lang="es-C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s-CL" sz="14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405</a:t>
                      </a:r>
                      <a:endParaRPr lang="es-CL" sz="1400" dirty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es-CL" sz="140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es-CL" sz="140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endParaRPr lang="es-CL" sz="1400" dirty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169" marR="60169" marT="0" marB="0"/>
                </a:tc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214282" y="142858"/>
            <a:ext cx="8643998" cy="436945"/>
          </a:xfrm>
        </p:spPr>
        <p:txBody>
          <a:bodyPr>
            <a:normAutofit fontScale="90000"/>
          </a:bodyPr>
          <a:lstStyle/>
          <a:p>
            <a:r>
              <a:rPr lang="es-CL" b="1" dirty="0" smtClean="0"/>
              <a:t>Actividad.</a:t>
            </a:r>
            <a:endParaRPr lang="es-CL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6786579" y="1233812"/>
            <a:ext cx="185738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TERMINAR</a:t>
            </a:r>
            <a:endParaRPr lang="es-CL" dirty="0"/>
          </a:p>
        </p:txBody>
      </p:sp>
      <p:sp>
        <p:nvSpPr>
          <p:cNvPr id="9" name="8 Flecha abajo"/>
          <p:cNvSpPr/>
          <p:nvPr/>
        </p:nvSpPr>
        <p:spPr>
          <a:xfrm rot="2668612">
            <a:off x="7347854" y="1682658"/>
            <a:ext cx="500066" cy="58312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80"/>
            <a:ext cx="7467600" cy="436945"/>
          </a:xfrm>
        </p:spPr>
        <p:txBody>
          <a:bodyPr>
            <a:normAutofit/>
          </a:bodyPr>
          <a:lstStyle/>
          <a:p>
            <a:r>
              <a:rPr lang="es-CL" sz="2000" b="1" dirty="0" smtClean="0"/>
              <a:t>En resumen…</a:t>
            </a:r>
            <a:endParaRPr lang="es-CL" sz="2000" b="1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14</a:t>
            </a:fld>
            <a:endParaRPr lang="es-CL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14281" y="1155132"/>
            <a:ext cx="8253661" cy="2071702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214282" y="785800"/>
            <a:ext cx="2786082" cy="369332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 smtClean="0"/>
              <a:t>Tablas de frecuencia</a:t>
            </a: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7467600" cy="436946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Ruta de aprendizaje.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803660"/>
            <a:ext cx="8647968" cy="3600450"/>
          </a:xfrm>
        </p:spPr>
        <p:txBody>
          <a:bodyPr>
            <a:normAutofit fontScale="92500" lnSpcReduction="10000"/>
          </a:bodyPr>
          <a:lstStyle/>
          <a:p>
            <a:r>
              <a:rPr lang="es-CL" b="1" dirty="0" smtClean="0"/>
              <a:t>Necesito recordar</a:t>
            </a:r>
            <a:r>
              <a:rPr lang="es-CL" dirty="0" smtClean="0"/>
              <a:t>...</a:t>
            </a:r>
            <a:r>
              <a:rPr lang="es-MX" dirty="0" smtClean="0"/>
              <a:t>. </a:t>
            </a:r>
            <a:r>
              <a:rPr lang="es-MX" b="1" dirty="0" smtClean="0"/>
              <a:t>Ejemplos</a:t>
            </a:r>
          </a:p>
          <a:p>
            <a:endParaRPr lang="es-CL" b="1" dirty="0" smtClean="0"/>
          </a:p>
          <a:p>
            <a:r>
              <a:rPr lang="es-CL" b="1" dirty="0" smtClean="0"/>
              <a:t>Organizar datos en tablas de frecuencia. </a:t>
            </a:r>
          </a:p>
          <a:p>
            <a:r>
              <a:rPr lang="es-CL" dirty="0" smtClean="0"/>
              <a:t>Frecuencia absoluta</a:t>
            </a:r>
          </a:p>
          <a:p>
            <a:r>
              <a:rPr lang="es-CL" dirty="0" smtClean="0"/>
              <a:t>Frecuencia relativa</a:t>
            </a:r>
          </a:p>
          <a:p>
            <a:r>
              <a:rPr lang="es-CL" dirty="0" smtClean="0"/>
              <a:t>Frecuencia Acumulada </a:t>
            </a:r>
          </a:p>
          <a:p>
            <a:r>
              <a:rPr lang="es-MX" b="1" dirty="0" smtClean="0"/>
              <a:t>Ejercicios </a:t>
            </a:r>
          </a:p>
          <a:p>
            <a:endParaRPr lang="es-MX" b="1" dirty="0" smtClean="0"/>
          </a:p>
          <a:p>
            <a:r>
              <a:rPr lang="es-MX" dirty="0" smtClean="0"/>
              <a:t>Resumen y cierre </a:t>
            </a:r>
            <a:endParaRPr lang="es-CL" dirty="0" smtClean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2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28596" y="214296"/>
            <a:ext cx="7715304" cy="572700"/>
          </a:xfrm>
        </p:spPr>
        <p:txBody>
          <a:bodyPr/>
          <a:lstStyle/>
          <a:p>
            <a:r>
              <a:rPr lang="es-CL" b="1" dirty="0" smtClean="0"/>
              <a:t>Desafío… Calcula la secuencia. </a:t>
            </a:r>
            <a:endParaRPr lang="es-CL" b="1" dirty="0"/>
          </a:p>
        </p:txBody>
      </p:sp>
      <p:pic>
        <p:nvPicPr>
          <p:cNvPr id="120836" name="Picture 4" descr="Tengo miedo Cando yo miro películas de miedo | Emoji, Cool emoji, Emoji  fac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201037">
            <a:off x="7327131" y="302397"/>
            <a:ext cx="1514472" cy="1514473"/>
          </a:xfrm>
          <a:prstGeom prst="rect">
            <a:avLst/>
          </a:prstGeom>
          <a:noFill/>
        </p:spPr>
      </p:pic>
      <p:pic>
        <p:nvPicPr>
          <p:cNvPr id="13" name="Picture 2" descr="El “florido” desafío matemático chino que revoluciona internet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66" t="11484" r="1660" b="8133"/>
          <a:stretch/>
        </p:blipFill>
        <p:spPr bwMode="auto">
          <a:xfrm>
            <a:off x="1979712" y="915566"/>
            <a:ext cx="4176464" cy="37634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285984" y="78580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20       20           20</a:t>
            </a:r>
            <a:endParaRPr lang="es-CL" dirty="0"/>
          </a:p>
        </p:txBody>
      </p:sp>
      <p:sp>
        <p:nvSpPr>
          <p:cNvPr id="6" name="5 CuadroTexto"/>
          <p:cNvSpPr txBox="1"/>
          <p:nvPr/>
        </p:nvSpPr>
        <p:spPr>
          <a:xfrm>
            <a:off x="2285984" y="171449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20          5              5</a:t>
            </a:r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2214546" y="257175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5     -      2</a:t>
            </a:r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2214546" y="4429138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             20    x      4  =   81 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436945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Ordenando la información</a:t>
            </a:r>
            <a:endParaRPr lang="es-CL" b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4</a:t>
            </a:fld>
            <a:endParaRPr lang="es-CL"/>
          </a:p>
        </p:txBody>
      </p:sp>
      <p:sp>
        <p:nvSpPr>
          <p:cNvPr id="4" name="3 Rectángulo"/>
          <p:cNvSpPr/>
          <p:nvPr/>
        </p:nvSpPr>
        <p:spPr>
          <a:xfrm>
            <a:off x="500034" y="785800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 smtClean="0"/>
              <a:t>Para organizar datos muy numerosos, es usual agruparlos en clases o categorías. Al determinar cuántos datos pertenecen a cada clase, se puede establecer la frecuencia. Así, se construye una tabla de datos llamada tabla de frecuencias.</a:t>
            </a:r>
            <a:endParaRPr lang="es-C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043890" cy="436945"/>
          </a:xfrm>
        </p:spPr>
        <p:txBody>
          <a:bodyPr>
            <a:normAutofit fontScale="90000"/>
          </a:bodyPr>
          <a:lstStyle/>
          <a:p>
            <a:pPr lvl="0"/>
            <a:r>
              <a:rPr lang="es-CL" b="1" dirty="0" smtClean="0"/>
              <a:t>Construcción de tablas de frecuencias</a:t>
            </a:r>
            <a:endParaRPr lang="es-CL" b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5</a:t>
            </a:fld>
            <a:endParaRPr lang="es-CL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714362"/>
            <a:ext cx="835821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Tabla de frecuencias: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es un tipo de representación que permite organizar datos.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Frecuencia absoluta (f):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es el número de veces que se repite un dato o el número de datos incluidos en un determinado intervalo.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Frecuencia absoluta acumulada (F):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es la suma de las frecuencias absolutas de los valores menores o iguales al valor de la variable en cuestión. El último valor de esta debe ser igual al número total de datos.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Frecuencia relativa (</a:t>
            </a:r>
            <a:r>
              <a:rPr kumimoji="0" lang="es-CL" sz="1600" b="1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f</a:t>
            </a:r>
            <a:r>
              <a:rPr kumimoji="0" lang="es-CL" sz="1600" b="1" i="0" u="none" strike="noStrike" cap="none" normalizeH="0" baseline="-30000" dirty="0" err="1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r</a:t>
            </a: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):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es el cociente entre la frecuencia absoluta y el número total de datos o tamaño de la muestra.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Frecuencia relativa porcentual (f%):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es el porcentaje de la frecuencia absoluta con respecto al tamaño de la muestra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ea typeface="Calibri" pitchFamily="34" charset="0"/>
                <a:cs typeface="Arial" pitchFamily="34" charset="0"/>
              </a:rPr>
              <a:t>.</a:t>
            </a: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436945"/>
          </a:xfrm>
        </p:spPr>
        <p:txBody>
          <a:bodyPr>
            <a:normAutofit fontScale="90000"/>
          </a:bodyPr>
          <a:lstStyle/>
          <a:p>
            <a:r>
              <a:rPr lang="es-CL" b="1" dirty="0" smtClean="0"/>
              <a:t>Ejemplo.</a:t>
            </a:r>
            <a:endParaRPr lang="es-CL" b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6</a:t>
            </a:fld>
            <a:endParaRPr lang="es-CL"/>
          </a:p>
        </p:txBody>
      </p:sp>
      <p:sp>
        <p:nvSpPr>
          <p:cNvPr id="4" name="3 Rectángulo"/>
          <p:cNvSpPr/>
          <p:nvPr/>
        </p:nvSpPr>
        <p:spPr>
          <a:xfrm>
            <a:off x="214282" y="571486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El </a:t>
            </a:r>
            <a:r>
              <a:rPr lang="es-CL" dirty="0" err="1" smtClean="0"/>
              <a:t>Sernatur</a:t>
            </a:r>
            <a:r>
              <a:rPr lang="es-CL" dirty="0" smtClean="0"/>
              <a:t> quiere dar a conocer la cantidad de hoteles, según su calidad, en términos de estrellas. La información recolectada es:</a:t>
            </a:r>
            <a:endParaRPr lang="es-CL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214414" y="1500180"/>
            <a:ext cx="6385457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436945"/>
          </a:xfrm>
        </p:spPr>
        <p:txBody>
          <a:bodyPr>
            <a:normAutofit fontScale="90000"/>
          </a:bodyPr>
          <a:lstStyle/>
          <a:p>
            <a:r>
              <a:rPr lang="es-CL" b="1" dirty="0" smtClean="0"/>
              <a:t>Tabla de Frecuencia</a:t>
            </a:r>
            <a:endParaRPr lang="es-CL" b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7</a:t>
            </a:fld>
            <a:endParaRPr lang="es-CL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14348" y="785800"/>
          <a:ext cx="7429552" cy="249428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928694"/>
                <a:gridCol w="1214446"/>
                <a:gridCol w="1143008"/>
                <a:gridCol w="1285884"/>
                <a:gridCol w="2000264"/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100" dirty="0" smtClean="0"/>
                        <a:t>N° de estrellas</a:t>
                      </a:r>
                      <a:endParaRPr lang="es-CL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f. absoluta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err="1" smtClean="0"/>
                        <a:t>f</a:t>
                      </a:r>
                      <a:r>
                        <a:rPr lang="es-CL" baseline="-25000" dirty="0" err="1" smtClean="0"/>
                        <a:t>rel</a:t>
                      </a:r>
                      <a:r>
                        <a:rPr lang="es-CL" baseline="-25000" dirty="0" smtClean="0"/>
                        <a:t>.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err="1" smtClean="0"/>
                        <a:t>f</a:t>
                      </a:r>
                      <a:r>
                        <a:rPr lang="es-CL" baseline="-25000" dirty="0" err="1" smtClean="0"/>
                        <a:t>rel</a:t>
                      </a:r>
                      <a:r>
                        <a:rPr lang="es-CL" baseline="-25000" dirty="0" smtClean="0"/>
                        <a:t>. decimal</a:t>
                      </a:r>
                      <a:endParaRPr lang="es-CL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f</a:t>
                      </a:r>
                      <a:r>
                        <a:rPr lang="es-CL" baseline="-25000" dirty="0" smtClean="0"/>
                        <a:t>%</a:t>
                      </a:r>
                      <a:r>
                        <a:rPr lang="es-CL" dirty="0" smtClean="0"/>
                        <a:t> 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F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2</a:t>
                      </a:r>
                      <a:endParaRPr lang="es-C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8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8/84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0,095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0,095 x 100 = 9,5%</a:t>
                      </a:r>
                      <a:endParaRPr lang="es-C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8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3</a:t>
                      </a:r>
                      <a:endParaRPr lang="es-C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45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45/84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0,536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0,536 x 100 = 53,6%</a:t>
                      </a:r>
                      <a:endParaRPr lang="es-C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53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4</a:t>
                      </a:r>
                      <a:endParaRPr lang="es-C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23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23/84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0,274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0,274 x 100 = 27,4%</a:t>
                      </a:r>
                      <a:endParaRPr lang="es-C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76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5</a:t>
                      </a:r>
                      <a:endParaRPr lang="es-C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8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8/84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0,095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 smtClean="0"/>
                        <a:t>0,095 x 100 = 9,5%</a:t>
                      </a:r>
                      <a:endParaRPr lang="es-C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84</a:t>
                      </a:r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Total</a:t>
                      </a:r>
                      <a:endParaRPr lang="es-C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84</a:t>
                      </a:r>
                      <a:endParaRPr lang="es-C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84/84</a:t>
                      </a:r>
                      <a:endParaRPr lang="es-C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1</a:t>
                      </a:r>
                      <a:endParaRPr lang="es-C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b="1" dirty="0" smtClean="0"/>
                        <a:t>100%</a:t>
                      </a:r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5214942" y="3643320"/>
            <a:ext cx="2247900" cy="97155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</p:spPr>
      </p:pic>
      <p:cxnSp>
        <p:nvCxnSpPr>
          <p:cNvPr id="7" name="6 Conector recto de flecha"/>
          <p:cNvCxnSpPr/>
          <p:nvPr/>
        </p:nvCxnSpPr>
        <p:spPr>
          <a:xfrm rot="5400000">
            <a:off x="5965041" y="3392493"/>
            <a:ext cx="50006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928676"/>
            <a:ext cx="7467600" cy="500066"/>
          </a:xfrm>
        </p:spPr>
        <p:txBody>
          <a:bodyPr>
            <a:normAutofit fontScale="90000"/>
          </a:bodyPr>
          <a:lstStyle/>
          <a:p>
            <a:r>
              <a:rPr lang="es-CL" b="1" dirty="0" smtClean="0"/>
              <a:t>Ejemplo 2.</a:t>
            </a:r>
            <a:endParaRPr lang="es-CL" b="1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8</a:t>
            </a:fld>
            <a:endParaRPr lang="es-CL"/>
          </a:p>
        </p:txBody>
      </p:sp>
      <p:sp>
        <p:nvSpPr>
          <p:cNvPr id="4" name="3 Rectángulo"/>
          <p:cNvSpPr/>
          <p:nvPr/>
        </p:nvSpPr>
        <p:spPr>
          <a:xfrm>
            <a:off x="142844" y="214296"/>
            <a:ext cx="8715436" cy="646331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s-CL" dirty="0" smtClean="0"/>
              <a:t>En ocasiones, el agrupar los datos en intervalos para construir una tabla de frecuencias, nos puede ayudar para realizar un mejor análisis de ellos.</a:t>
            </a:r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214282" y="1428742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Consideremos los siguientes datos, expresados en metros, correspondientes</a:t>
            </a:r>
          </a:p>
          <a:p>
            <a:r>
              <a:rPr lang="es-CL" dirty="0" smtClean="0"/>
              <a:t>a las estaturas de ochenta estudiantes de Cuarto Medio.</a:t>
            </a:r>
            <a:endParaRPr lang="es-CL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785918" y="2030687"/>
            <a:ext cx="5086340" cy="3041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44" y="205979"/>
            <a:ext cx="8643998" cy="436945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Pasos para construir una tabla de frecuencia</a:t>
            </a:r>
            <a:endParaRPr lang="es-CL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9</a:t>
            </a:fld>
            <a:endParaRPr lang="es-CL"/>
          </a:p>
        </p:txBody>
      </p:sp>
      <p:sp>
        <p:nvSpPr>
          <p:cNvPr id="4" name="3 Rectángulo"/>
          <p:cNvSpPr/>
          <p:nvPr/>
        </p:nvSpPr>
        <p:spPr>
          <a:xfrm>
            <a:off x="2500298" y="1000114"/>
            <a:ext cx="63579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Paso1</a:t>
            </a:r>
            <a:r>
              <a:rPr lang="es-CL" dirty="0" smtClean="0"/>
              <a:t>. Estatura mayor: 1,88 m; estatura menor: 1,62 m;</a:t>
            </a:r>
          </a:p>
          <a:p>
            <a:r>
              <a:rPr lang="es-CL" b="1" dirty="0" smtClean="0"/>
              <a:t>rango: </a:t>
            </a:r>
            <a:r>
              <a:rPr lang="es-CL" dirty="0" smtClean="0"/>
              <a:t>1,88 – 1,62 = 0,26 m. </a:t>
            </a:r>
          </a:p>
          <a:p>
            <a:r>
              <a:rPr lang="es-CL" dirty="0" smtClean="0"/>
              <a:t>Luego, el rango es de 26 cm.</a:t>
            </a:r>
          </a:p>
          <a:p>
            <a:endParaRPr lang="es-CL" dirty="0" smtClean="0"/>
          </a:p>
          <a:p>
            <a:r>
              <a:rPr lang="es-CL" b="1" dirty="0" smtClean="0">
                <a:solidFill>
                  <a:srgbClr val="FF0000"/>
                </a:solidFill>
              </a:rPr>
              <a:t>Paso 2. </a:t>
            </a:r>
            <a:r>
              <a:rPr lang="es-CL" dirty="0" smtClean="0"/>
              <a:t>Si se quieren formar seis intervalos. </a:t>
            </a:r>
          </a:p>
          <a:p>
            <a:r>
              <a:rPr lang="es-CL" dirty="0" smtClean="0"/>
              <a:t>Para calcular el tamaño de cada uno, podemos calcular </a:t>
            </a:r>
          </a:p>
          <a:p>
            <a:r>
              <a:rPr lang="es-CL" dirty="0" smtClean="0"/>
              <a:t>26 : 6 = 4,3333… , lo que nos indica que el tamaño o </a:t>
            </a:r>
            <a:r>
              <a:rPr lang="es-CL" b="1" dirty="0" smtClean="0"/>
              <a:t>amplitud</a:t>
            </a:r>
            <a:r>
              <a:rPr lang="es-CL" dirty="0" smtClean="0"/>
              <a:t> de cada intervalo puede ser 5 cm, o bien 0,05m.</a:t>
            </a:r>
            <a:endParaRPr lang="es-CL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42844" y="1142990"/>
            <a:ext cx="2147850" cy="642942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</p:spPr>
      </p:pic>
      <p:cxnSp>
        <p:nvCxnSpPr>
          <p:cNvPr id="7" name="6 Conector recto de flecha"/>
          <p:cNvCxnSpPr/>
          <p:nvPr/>
        </p:nvCxnSpPr>
        <p:spPr>
          <a:xfrm>
            <a:off x="2285984" y="1500180"/>
            <a:ext cx="28575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21053</TotalTime>
  <Words>914</Words>
  <Application>Microsoft Office PowerPoint</Application>
  <PresentationFormat>Presentación en pantalla (16:9)</PresentationFormat>
  <Paragraphs>186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Mirador</vt:lpstr>
      <vt:lpstr>Asignatura: Matemáticas  Estadística Curso: 3°Medio</vt:lpstr>
      <vt:lpstr>Ruta de aprendizaje. </vt:lpstr>
      <vt:lpstr>Desafío… Calcula la secuencia. </vt:lpstr>
      <vt:lpstr>Ordenando la información</vt:lpstr>
      <vt:lpstr>Construcción de tablas de frecuencias</vt:lpstr>
      <vt:lpstr>Ejemplo.</vt:lpstr>
      <vt:lpstr>Tabla de Frecuencia</vt:lpstr>
      <vt:lpstr>Ejemplo 2.</vt:lpstr>
      <vt:lpstr>Pasos para construir una tabla de frecuencia</vt:lpstr>
      <vt:lpstr>Diapositiva 10</vt:lpstr>
      <vt:lpstr>Revisión… Ejercicio</vt:lpstr>
      <vt:lpstr>Actividad.</vt:lpstr>
      <vt:lpstr>Actividad.</vt:lpstr>
      <vt:lpstr>En resumen…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Asignatura: Matemáticas  Raíz Cuadrada  Curso: 2°Medio A</dc:title>
  <dc:creator>User</dc:creator>
  <cp:lastModifiedBy>User</cp:lastModifiedBy>
  <cp:revision>142</cp:revision>
  <dcterms:created xsi:type="dcterms:W3CDTF">2020-06-28T23:31:03Z</dcterms:created>
  <dcterms:modified xsi:type="dcterms:W3CDTF">2021-03-18T15:35:43Z</dcterms:modified>
</cp:coreProperties>
</file>