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3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99CF"/>
    <a:srgbClr val="00CC00"/>
    <a:srgbClr val="CCFF99"/>
    <a:srgbClr val="00FF00"/>
    <a:srgbClr val="B8F9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9" d="100"/>
          <a:sy n="79" d="100"/>
        </p:scale>
        <p:origin x="336" y="-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8073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476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056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172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2849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273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68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79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4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940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942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399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69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31243" y="1654628"/>
            <a:ext cx="8361229" cy="1404737"/>
          </a:xfrm>
        </p:spPr>
        <p:txBody>
          <a:bodyPr>
            <a:normAutofit/>
          </a:bodyPr>
          <a:lstStyle/>
          <a:p>
            <a:r>
              <a:rPr lang="es-ES" sz="4800" b="1" dirty="0" smtClean="0"/>
              <a:t>Matemáticas</a:t>
            </a:r>
            <a:br>
              <a:rPr lang="es-ES" sz="4800" b="1" dirty="0" smtClean="0"/>
            </a:br>
            <a:r>
              <a:rPr lang="es-ES" sz="4800" b="1" dirty="0" smtClean="0"/>
              <a:t>8° básico</a:t>
            </a:r>
            <a:endParaRPr lang="es-CL" sz="48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Clase 11 : “Reforzar operatoria en Z”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191043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5639" y="1193126"/>
            <a:ext cx="113477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/>
            <a:r>
              <a:rPr lang="es-ES" sz="2000" dirty="0" smtClean="0"/>
              <a:t>1.  Agrupa </a:t>
            </a:r>
            <a:r>
              <a:rPr lang="es-ES" sz="2000" dirty="0"/>
              <a:t>en pares las fichas numeradas, de manera que en cada par se pueda obtener una división exacta con cociente negativo.</a:t>
            </a:r>
            <a:endParaRPr lang="es-CL" sz="2000" dirty="0"/>
          </a:p>
        </p:txBody>
      </p:sp>
      <p:sp>
        <p:nvSpPr>
          <p:cNvPr id="3" name="CuadroTexto 2"/>
          <p:cNvSpPr txBox="1"/>
          <p:nvPr/>
        </p:nvSpPr>
        <p:spPr>
          <a:xfrm>
            <a:off x="375639" y="490886"/>
            <a:ext cx="3614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/>
              <a:t>PRACTICA   FINAL</a:t>
            </a:r>
            <a:endParaRPr lang="es-CL" sz="32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546" y="4422911"/>
            <a:ext cx="798068" cy="78597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706" y="5460113"/>
            <a:ext cx="859362" cy="82776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899" y="3284464"/>
            <a:ext cx="810620" cy="792197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37663" y="3279702"/>
            <a:ext cx="830648" cy="837087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51210" y="2177703"/>
            <a:ext cx="822988" cy="816456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48719" y="4358119"/>
            <a:ext cx="906795" cy="879927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37663" y="5456267"/>
            <a:ext cx="846393" cy="839622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8546" y="2143329"/>
            <a:ext cx="887745" cy="867415"/>
          </a:xfrm>
          <a:prstGeom prst="rect">
            <a:avLst/>
          </a:prstGeom>
        </p:spPr>
      </p:pic>
      <p:sp>
        <p:nvSpPr>
          <p:cNvPr id="12" name="CuadroTexto 11"/>
          <p:cNvSpPr txBox="1"/>
          <p:nvPr/>
        </p:nvSpPr>
        <p:spPr>
          <a:xfrm>
            <a:off x="1556291" y="2282849"/>
            <a:ext cx="423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/>
              <a:t>:</a:t>
            </a:r>
            <a:endParaRPr lang="es-CL" sz="3600" b="1" dirty="0"/>
          </a:p>
        </p:txBody>
      </p:sp>
      <p:sp>
        <p:nvSpPr>
          <p:cNvPr id="13" name="CuadroTexto 12"/>
          <p:cNvSpPr txBox="1"/>
          <p:nvPr/>
        </p:nvSpPr>
        <p:spPr>
          <a:xfrm>
            <a:off x="1518068" y="3361266"/>
            <a:ext cx="461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/>
              <a:t>:</a:t>
            </a:r>
            <a:endParaRPr lang="es-CL" sz="3600" b="1" dirty="0"/>
          </a:p>
        </p:txBody>
      </p:sp>
      <p:sp>
        <p:nvSpPr>
          <p:cNvPr id="14" name="CuadroTexto 13"/>
          <p:cNvSpPr txBox="1"/>
          <p:nvPr/>
        </p:nvSpPr>
        <p:spPr>
          <a:xfrm>
            <a:off x="2898252" y="3337907"/>
            <a:ext cx="1728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/>
              <a:t>= -3</a:t>
            </a:r>
            <a:endParaRPr lang="es-CL" sz="3600" b="1" dirty="0"/>
          </a:p>
        </p:txBody>
      </p:sp>
      <p:sp>
        <p:nvSpPr>
          <p:cNvPr id="15" name="CuadroTexto 14"/>
          <p:cNvSpPr txBox="1"/>
          <p:nvPr/>
        </p:nvSpPr>
        <p:spPr>
          <a:xfrm>
            <a:off x="2898252" y="2189390"/>
            <a:ext cx="1728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/>
              <a:t>= -2</a:t>
            </a:r>
            <a:endParaRPr lang="es-CL" sz="3600" b="1" dirty="0"/>
          </a:p>
        </p:txBody>
      </p:sp>
      <p:sp>
        <p:nvSpPr>
          <p:cNvPr id="16" name="CuadroTexto 15"/>
          <p:cNvSpPr txBox="1"/>
          <p:nvPr/>
        </p:nvSpPr>
        <p:spPr>
          <a:xfrm>
            <a:off x="1459051" y="4454268"/>
            <a:ext cx="461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/>
              <a:t>:</a:t>
            </a:r>
            <a:endParaRPr lang="es-CL" sz="3600" b="1" dirty="0"/>
          </a:p>
        </p:txBody>
      </p:sp>
      <p:sp>
        <p:nvSpPr>
          <p:cNvPr id="17" name="CuadroTexto 16"/>
          <p:cNvSpPr txBox="1"/>
          <p:nvPr/>
        </p:nvSpPr>
        <p:spPr>
          <a:xfrm>
            <a:off x="2839235" y="4430909"/>
            <a:ext cx="1728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/>
              <a:t>= -4</a:t>
            </a:r>
            <a:endParaRPr lang="es-CL" sz="3600" b="1" dirty="0"/>
          </a:p>
        </p:txBody>
      </p:sp>
      <p:sp>
        <p:nvSpPr>
          <p:cNvPr id="18" name="CuadroTexto 17"/>
          <p:cNvSpPr txBox="1"/>
          <p:nvPr/>
        </p:nvSpPr>
        <p:spPr>
          <a:xfrm>
            <a:off x="1466614" y="5542712"/>
            <a:ext cx="461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/>
              <a:t>:</a:t>
            </a:r>
            <a:endParaRPr lang="es-CL" sz="3600" b="1" dirty="0"/>
          </a:p>
        </p:txBody>
      </p:sp>
      <p:sp>
        <p:nvSpPr>
          <p:cNvPr id="19" name="CuadroTexto 18"/>
          <p:cNvSpPr txBox="1"/>
          <p:nvPr/>
        </p:nvSpPr>
        <p:spPr>
          <a:xfrm>
            <a:off x="2846798" y="5519353"/>
            <a:ext cx="1728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/>
              <a:t>= -1</a:t>
            </a:r>
            <a:endParaRPr lang="es-CL" sz="3600" b="1" dirty="0"/>
          </a:p>
        </p:txBody>
      </p:sp>
    </p:spTree>
    <p:extLst>
      <p:ext uri="{BB962C8B-B14F-4D97-AF65-F5344CB8AC3E}">
        <p14:creationId xmlns:p14="http://schemas.microsoft.com/office/powerpoint/2010/main" val="321728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783" y="1619493"/>
            <a:ext cx="4552950" cy="1704975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454274" y="625286"/>
            <a:ext cx="88682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 smtClean="0"/>
              <a:t>2.    Calcula </a:t>
            </a:r>
            <a:r>
              <a:rPr lang="es-ES" sz="2000" dirty="0"/>
              <a:t>los números que faltan según las operaciones indicadas</a:t>
            </a:r>
            <a:endParaRPr lang="es-CL" sz="20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2421" y="1619493"/>
            <a:ext cx="4524375" cy="1743075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456597" y="3493827"/>
            <a:ext cx="8598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Arial Black" panose="020B0A04020102020204" pitchFamily="34" charset="0"/>
              </a:rPr>
              <a:t>80</a:t>
            </a:r>
            <a:endParaRPr lang="es-CL" sz="2000" b="1" dirty="0">
              <a:latin typeface="Arial Black" panose="020B0A040201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728113" y="3493827"/>
            <a:ext cx="8598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Arial Black" panose="020B0A04020102020204" pitchFamily="34" charset="0"/>
              </a:rPr>
              <a:t>16</a:t>
            </a:r>
            <a:endParaRPr lang="es-CL" sz="2000" b="1" dirty="0">
              <a:latin typeface="Arial Black" panose="020B0A040201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109027" y="3493827"/>
            <a:ext cx="64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Arial Black" panose="020B0A04020102020204" pitchFamily="34" charset="0"/>
              </a:rPr>
              <a:t>-2</a:t>
            </a:r>
            <a:endParaRPr lang="es-CL" sz="2000" b="1" dirty="0">
              <a:latin typeface="Arial Black" panose="020B0A040201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7924799" y="3489166"/>
            <a:ext cx="8598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Arial Black" panose="020B0A04020102020204" pitchFamily="34" charset="0"/>
              </a:rPr>
              <a:t>35</a:t>
            </a:r>
            <a:endParaRPr lang="es-CL" sz="2000" b="1" dirty="0">
              <a:latin typeface="Arial Black" panose="020B0A040201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9196315" y="3489166"/>
            <a:ext cx="8598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Arial Black" panose="020B0A04020102020204" pitchFamily="34" charset="0"/>
              </a:rPr>
              <a:t>-35</a:t>
            </a:r>
            <a:endParaRPr lang="es-CL" sz="2000" b="1" dirty="0">
              <a:latin typeface="Arial Black" panose="020B0A040201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0467831" y="3478950"/>
            <a:ext cx="8598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Arial Black" panose="020B0A04020102020204" pitchFamily="34" charset="0"/>
              </a:rPr>
              <a:t>7</a:t>
            </a:r>
            <a:endParaRPr lang="es-CL" sz="20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43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45743" y="454126"/>
            <a:ext cx="112412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 algn="just"/>
            <a:r>
              <a:rPr lang="es-ES" sz="2000" dirty="0" smtClean="0"/>
              <a:t>3. En </a:t>
            </a:r>
            <a:r>
              <a:rPr lang="es-ES" sz="2000" dirty="0"/>
              <a:t>la siguiente máquina se ingresan números enteros para ser sometidos a un proceso de transformación, luego del cual salen nuevamente de la máquina. Calcula el número de salida para cada número de entrada ingresado.</a:t>
            </a:r>
            <a:endParaRPr lang="es-CL" sz="20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5743" y="1772876"/>
            <a:ext cx="6618774" cy="3632347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227806"/>
              </p:ext>
            </p:extLst>
          </p:nvPr>
        </p:nvGraphicFramePr>
        <p:xfrm>
          <a:off x="6964517" y="1971069"/>
          <a:ext cx="5018220" cy="32359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003644">
                  <a:extLst>
                    <a:ext uri="{9D8B030D-6E8A-4147-A177-3AD203B41FA5}">
                      <a16:colId xmlns:a16="http://schemas.microsoft.com/office/drawing/2014/main" val="823954247"/>
                    </a:ext>
                  </a:extLst>
                </a:gridCol>
                <a:gridCol w="1003644">
                  <a:extLst>
                    <a:ext uri="{9D8B030D-6E8A-4147-A177-3AD203B41FA5}">
                      <a16:colId xmlns:a16="http://schemas.microsoft.com/office/drawing/2014/main" val="2090173911"/>
                    </a:ext>
                  </a:extLst>
                </a:gridCol>
                <a:gridCol w="1003644">
                  <a:extLst>
                    <a:ext uri="{9D8B030D-6E8A-4147-A177-3AD203B41FA5}">
                      <a16:colId xmlns:a16="http://schemas.microsoft.com/office/drawing/2014/main" val="3238826470"/>
                    </a:ext>
                  </a:extLst>
                </a:gridCol>
                <a:gridCol w="1003644">
                  <a:extLst>
                    <a:ext uri="{9D8B030D-6E8A-4147-A177-3AD203B41FA5}">
                      <a16:colId xmlns:a16="http://schemas.microsoft.com/office/drawing/2014/main" val="2329018910"/>
                    </a:ext>
                  </a:extLst>
                </a:gridCol>
                <a:gridCol w="1003644">
                  <a:extLst>
                    <a:ext uri="{9D8B030D-6E8A-4147-A177-3AD203B41FA5}">
                      <a16:colId xmlns:a16="http://schemas.microsoft.com/office/drawing/2014/main" val="21807311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Entrada</a:t>
                      </a:r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x 2</a:t>
                      </a:r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x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smtClean="0"/>
                        <a:t>(-1)</a:t>
                      </a:r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x(-5)</a:t>
                      </a:r>
                    </a:p>
                    <a:p>
                      <a:pPr algn="ctr"/>
                      <a:r>
                        <a:rPr lang="es-ES" dirty="0" smtClean="0"/>
                        <a:t>x (-4)</a:t>
                      </a:r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Salida</a:t>
                      </a:r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279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-1</a:t>
                      </a:r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-2</a:t>
                      </a:r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 x -5</a:t>
                      </a:r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-10</a:t>
                      </a:r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586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-2</a:t>
                      </a:r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-4</a:t>
                      </a:r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 x -5</a:t>
                      </a:r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-20</a:t>
                      </a:r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4153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-5</a:t>
                      </a:r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-10</a:t>
                      </a:r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</a:t>
                      </a:r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 x-5</a:t>
                      </a:r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-50</a:t>
                      </a:r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404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8</a:t>
                      </a:r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16</a:t>
                      </a:r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-16</a:t>
                      </a:r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-16 x -4</a:t>
                      </a:r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64</a:t>
                      </a:r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876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-10</a:t>
                      </a:r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-20</a:t>
                      </a:r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20</a:t>
                      </a:r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20 x -5</a:t>
                      </a:r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-100</a:t>
                      </a:r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6399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6</a:t>
                      </a:r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-6</a:t>
                      </a:r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-6 x -4</a:t>
                      </a:r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24</a:t>
                      </a:r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184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-4</a:t>
                      </a:r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-4 x -4</a:t>
                      </a:r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16</a:t>
                      </a:r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176880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" name="CuadroTexto 5"/>
              <p:cNvSpPr txBox="1"/>
              <p:nvPr/>
            </p:nvSpPr>
            <p:spPr>
              <a:xfrm>
                <a:off x="590292" y="5207029"/>
                <a:ext cx="1153073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E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∙+=+</m:t>
                      </m:r>
                    </m:oMath>
                  </m:oMathPara>
                </a14:m>
                <a:endParaRPr lang="es-ES" sz="2400" b="1" dirty="0" smtClean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E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∙−=+</m:t>
                      </m:r>
                    </m:oMath>
                  </m:oMathPara>
                </a14:m>
                <a:endParaRPr lang="es-CL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292" y="5207029"/>
                <a:ext cx="1153073" cy="738664"/>
              </a:xfrm>
              <a:prstGeom prst="rect">
                <a:avLst/>
              </a:prstGeom>
              <a:blipFill>
                <a:blip r:embed="rId4"/>
                <a:stretch>
                  <a:fillRect l="-5291" r="-5291" b="-247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uadroTexto 6"/>
              <p:cNvSpPr txBox="1"/>
              <p:nvPr/>
            </p:nvSpPr>
            <p:spPr>
              <a:xfrm>
                <a:off x="2337576" y="5207029"/>
                <a:ext cx="1153073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E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∙−=−</m:t>
                      </m:r>
                    </m:oMath>
                  </m:oMathPara>
                </a14:m>
                <a:endParaRPr lang="es-ES" sz="2400" b="1" dirty="0" smtClean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E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∙+=−</m:t>
                      </m:r>
                    </m:oMath>
                  </m:oMathPara>
                </a14:m>
                <a:endParaRPr lang="es-CL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7576" y="5207029"/>
                <a:ext cx="1153073" cy="738664"/>
              </a:xfrm>
              <a:prstGeom prst="rect">
                <a:avLst/>
              </a:prstGeom>
              <a:blipFill>
                <a:blip r:embed="rId5"/>
                <a:stretch>
                  <a:fillRect l="-5263" r="-1053" b="-247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8989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13981" y="536012"/>
            <a:ext cx="1132309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/>
            <a:r>
              <a:rPr lang="es-ES" sz="2000" dirty="0" smtClean="0"/>
              <a:t>4.  Gabriela </a:t>
            </a:r>
            <a:r>
              <a:rPr lang="es-ES" sz="2000" dirty="0"/>
              <a:t>realizó una guía de ejercicios en la cual por cada respuesta correcta se le asignan 5 puntos, por cada pregunta no contestada, –1 punto, y por cada respuesta incorrecta, –2 puntos. El resultado de Gabriela fue el siguiente:</a:t>
            </a:r>
            <a:endParaRPr lang="es-CL" sz="20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20860" y="1761343"/>
            <a:ext cx="9077325" cy="52387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ángulo 4"/>
              <p:cNvSpPr/>
              <p:nvPr/>
            </p:nvSpPr>
            <p:spPr>
              <a:xfrm>
                <a:off x="645992" y="2494886"/>
                <a:ext cx="10859070" cy="37856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AutoNum type="alphaLcPeriod"/>
                </a:pPr>
                <a:r>
                  <a:rPr lang="es-ES" sz="2000" dirty="0" smtClean="0"/>
                  <a:t>¿</a:t>
                </a:r>
                <a:r>
                  <a:rPr lang="es-ES" sz="2000" dirty="0"/>
                  <a:t>Cuántos puntos se le descontaron por las respuestas incorrectas y las preguntas no contestadas</a:t>
                </a:r>
                <a:r>
                  <a:rPr lang="es-ES" sz="2000" dirty="0" smtClean="0"/>
                  <a:t>?</a:t>
                </a:r>
              </a:p>
              <a:p>
                <a:r>
                  <a:rPr lang="es-ES" sz="2000" dirty="0" smtClean="0"/>
                  <a:t> </a:t>
                </a:r>
                <a:r>
                  <a:rPr lang="es-ES" sz="2000" dirty="0" smtClean="0"/>
                  <a:t>       </a:t>
                </a:r>
              </a:p>
              <a:p>
                <a:r>
                  <a:rPr lang="es-ES" sz="2000" dirty="0" smtClean="0"/>
                  <a:t>Por las respuestas incorrectas (5) se le descuentan 2 puntos por cada una, luego se le descontaron 10 puntos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s-E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∙−2=−10</m:t>
                      </m:r>
                    </m:oMath>
                  </m:oMathPara>
                </a14:m>
                <a:endParaRPr lang="es-ES" sz="2000" dirty="0">
                  <a:solidFill>
                    <a:srgbClr val="FF0000"/>
                  </a:solidFill>
                </a:endParaRPr>
              </a:p>
              <a:p>
                <a:endParaRPr lang="es-ES" sz="2000" dirty="0" smtClean="0"/>
              </a:p>
              <a:p>
                <a:r>
                  <a:rPr lang="es-ES" sz="2000" dirty="0"/>
                  <a:t>Por las </a:t>
                </a:r>
                <a:r>
                  <a:rPr lang="es-ES" sz="2000" dirty="0" smtClean="0"/>
                  <a:t>no contestadas (3) </a:t>
                </a:r>
                <a:r>
                  <a:rPr lang="es-ES" sz="2000" dirty="0"/>
                  <a:t>se le </a:t>
                </a:r>
                <a:r>
                  <a:rPr lang="es-ES" sz="2000" dirty="0" smtClean="0"/>
                  <a:t>descuenta 1 punto </a:t>
                </a:r>
                <a:r>
                  <a:rPr lang="es-ES" sz="2000" dirty="0"/>
                  <a:t>por cada una, luego se le descontaron </a:t>
                </a:r>
                <a:r>
                  <a:rPr lang="es-ES" sz="2000" dirty="0" smtClean="0"/>
                  <a:t>3 </a:t>
                </a:r>
                <a:r>
                  <a:rPr lang="es-ES" sz="2000" dirty="0"/>
                  <a:t>puntos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s-ES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∙−</m:t>
                      </m:r>
                      <m:r>
                        <a:rPr lang="es-E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s-ES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s-E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s-ES" sz="2000" b="0" dirty="0" smtClean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pPr algn="just"/>
                <a:r>
                  <a:rPr lang="es-ES" sz="2000" dirty="0" err="1" smtClean="0"/>
                  <a:t>Asi</a:t>
                </a:r>
                <a:r>
                  <a:rPr lang="es-ES" sz="2000" dirty="0" smtClean="0"/>
                  <a:t>, en total se le descontaron 13 puntos </a:t>
                </a:r>
                <a:r>
                  <a:rPr lang="es-ES" sz="2000" dirty="0" smtClean="0">
                    <a:solidFill>
                      <a:srgbClr val="FF0000"/>
                    </a:solidFill>
                  </a:rPr>
                  <a:t>(-13)</a:t>
                </a:r>
                <a:endParaRPr lang="es-ES" sz="2000" dirty="0">
                  <a:solidFill>
                    <a:srgbClr val="FF0000"/>
                  </a:solidFill>
                </a:endParaRPr>
              </a:p>
              <a:p>
                <a:endParaRPr lang="es-ES" sz="2000" dirty="0" smtClean="0"/>
              </a:p>
              <a:p>
                <a:r>
                  <a:rPr lang="es-ES" sz="2000" dirty="0" smtClean="0"/>
                  <a:t>b</a:t>
                </a:r>
                <a:r>
                  <a:rPr lang="es-ES" sz="2000" dirty="0"/>
                  <a:t>. ¿Cuántos puntos obtuvo en total en la guía</a:t>
                </a:r>
                <a:r>
                  <a:rPr lang="es-ES" sz="2000" dirty="0" smtClean="0"/>
                  <a:t>?</a:t>
                </a:r>
              </a:p>
              <a:p>
                <a:r>
                  <a:rPr lang="es-ES" sz="2000" dirty="0"/>
                  <a:t> </a:t>
                </a:r>
                <a:r>
                  <a:rPr lang="es-ES" sz="2000" dirty="0" smtClean="0"/>
                  <a:t>         </a:t>
                </a:r>
                <a14:m>
                  <m:oMath xmlns:m="http://schemas.openxmlformats.org/officeDocument/2006/math"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17</m:t>
                    </m:r>
                    <m:r>
                      <a:rPr lang="es-E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∙5+</m:t>
                    </m:r>
                    <m:d>
                      <m:dPr>
                        <m:ctrlPr>
                          <a:rPr lang="es-E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−10</m:t>
                        </m:r>
                      </m:e>
                    </m:d>
                    <m:r>
                      <a:rPr lang="es-E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s-E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es-E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=85+</m:t>
                    </m:r>
                    <m:d>
                      <m:dPr>
                        <m:ctrlPr>
                          <a:rPr lang="es-E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s-E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13</m:t>
                        </m:r>
                      </m:e>
                    </m:d>
                    <m:r>
                      <a:rPr lang="es-E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=72 </m:t>
                    </m:r>
                    <m:r>
                      <a:rPr lang="es-E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𝑝𝑢𝑛𝑡𝑜𝑠</m:t>
                    </m:r>
                  </m:oMath>
                </a14:m>
                <a:endParaRPr lang="es-CL" sz="2000" dirty="0"/>
              </a:p>
            </p:txBody>
          </p:sp>
        </mc:Choice>
        <mc:Fallback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992" y="2494886"/>
                <a:ext cx="10859070" cy="3785652"/>
              </a:xfrm>
              <a:prstGeom prst="rect">
                <a:avLst/>
              </a:prstGeom>
              <a:blipFill>
                <a:blip r:embed="rId4"/>
                <a:stretch>
                  <a:fillRect l="-618" t="-966" b="-322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8611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14025" y="651260"/>
            <a:ext cx="53655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dirty="0" smtClean="0">
                <a:ea typeface="Times New Roman" panose="02020603050405020304" pitchFamily="18" charset="0"/>
              </a:rPr>
              <a:t>5.  Dada </a:t>
            </a:r>
            <a:r>
              <a:rPr lang="es-ES" sz="2000" dirty="0">
                <a:ea typeface="Times New Roman" panose="02020603050405020304" pitchFamily="18" charset="0"/>
              </a:rPr>
              <a:t>la siguiente pirámide, sigue la secuencia:</a:t>
            </a:r>
            <a:endParaRPr lang="es-CL" sz="20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7385" y="1316370"/>
            <a:ext cx="1861804" cy="92186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9189" y="2041762"/>
            <a:ext cx="6749380" cy="345643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174959" y="4463716"/>
            <a:ext cx="409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 Black" panose="020B0A04020102020204" pitchFamily="34" charset="0"/>
              </a:rPr>
              <a:t>5</a:t>
            </a:r>
            <a:endParaRPr lang="es-CL" sz="2000" dirty="0">
              <a:latin typeface="Arial Black" panose="020B0A040201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310366" y="4463716"/>
            <a:ext cx="409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 Black" panose="020B0A04020102020204" pitchFamily="34" charset="0"/>
              </a:rPr>
              <a:t>5</a:t>
            </a:r>
            <a:endParaRPr lang="es-CL" sz="2000" dirty="0">
              <a:latin typeface="Arial Black" panose="020B0A040201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285030" y="4463716"/>
            <a:ext cx="637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 Black" panose="020B0A04020102020204" pitchFamily="34" charset="0"/>
              </a:rPr>
              <a:t>-23</a:t>
            </a:r>
            <a:endParaRPr lang="es-CL" sz="2000" dirty="0">
              <a:latin typeface="Arial Black" panose="020B0A040201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7488318" y="4463716"/>
            <a:ext cx="637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 Black" panose="020B0A04020102020204" pitchFamily="34" charset="0"/>
              </a:rPr>
              <a:t>44</a:t>
            </a:r>
            <a:endParaRPr lang="es-CL" sz="2000" dirty="0">
              <a:latin typeface="Arial Black" panose="020B0A040201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465683" y="4463716"/>
            <a:ext cx="637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 Black" panose="020B0A04020102020204" pitchFamily="34" charset="0"/>
              </a:rPr>
              <a:t>-63</a:t>
            </a:r>
            <a:endParaRPr lang="es-CL" sz="2000" dirty="0">
              <a:latin typeface="Arial Black" panose="020B0A040201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4584033" y="3900965"/>
            <a:ext cx="637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 Black" panose="020B0A04020102020204" pitchFamily="34" charset="0"/>
              </a:rPr>
              <a:t>10</a:t>
            </a:r>
            <a:endParaRPr lang="es-CL" sz="2000" dirty="0">
              <a:latin typeface="Arial Black" panose="020B0A040201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5717112" y="3900965"/>
            <a:ext cx="637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 Black" panose="020B0A04020102020204" pitchFamily="34" charset="0"/>
              </a:rPr>
              <a:t>-18</a:t>
            </a:r>
            <a:endParaRPr lang="es-CL" sz="2000" dirty="0">
              <a:latin typeface="Arial Black" panose="020B0A0402010202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6835671" y="3900965"/>
            <a:ext cx="637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 Black" panose="020B0A04020102020204" pitchFamily="34" charset="0"/>
              </a:rPr>
              <a:t>21</a:t>
            </a:r>
            <a:endParaRPr lang="es-CL" sz="2000" dirty="0">
              <a:latin typeface="Arial Black" panose="020B0A0402010202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7954230" y="3900965"/>
            <a:ext cx="637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 Black" panose="020B0A04020102020204" pitchFamily="34" charset="0"/>
              </a:rPr>
              <a:t>-19</a:t>
            </a:r>
            <a:endParaRPr lang="es-CL" sz="2000" dirty="0">
              <a:latin typeface="Arial Black" panose="020B0A0402010202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5179902" y="3368355"/>
            <a:ext cx="637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 Black" panose="020B0A04020102020204" pitchFamily="34" charset="0"/>
              </a:rPr>
              <a:t>-8</a:t>
            </a:r>
            <a:endParaRPr lang="es-CL" sz="2000" dirty="0">
              <a:latin typeface="Arial Black" panose="020B0A0402010202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6354810" y="3368355"/>
            <a:ext cx="637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 Black" panose="020B0A04020102020204" pitchFamily="34" charset="0"/>
              </a:rPr>
              <a:t>3</a:t>
            </a:r>
            <a:endParaRPr lang="es-CL" sz="2000" dirty="0">
              <a:latin typeface="Arial Black" panose="020B0A0402010202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7529718" y="3368355"/>
            <a:ext cx="637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 Black" panose="020B0A04020102020204" pitchFamily="34" charset="0"/>
              </a:rPr>
              <a:t>2</a:t>
            </a:r>
            <a:endParaRPr lang="es-CL" sz="2000" dirty="0">
              <a:latin typeface="Arial Black" panose="020B0A0402010202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5690400" y="2740416"/>
            <a:ext cx="637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 Black" panose="020B0A04020102020204" pitchFamily="34" charset="0"/>
              </a:rPr>
              <a:t>-5</a:t>
            </a:r>
            <a:endParaRPr lang="es-CL" sz="2000" dirty="0">
              <a:latin typeface="Arial Black" panose="020B0A0402010202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6808959" y="2752608"/>
            <a:ext cx="637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 Black" panose="020B0A04020102020204" pitchFamily="34" charset="0"/>
              </a:rPr>
              <a:t>5</a:t>
            </a:r>
            <a:endParaRPr lang="es-CL" sz="2000" dirty="0">
              <a:latin typeface="Arial Black" panose="020B0A0402010202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6385017" y="2238234"/>
            <a:ext cx="637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 Black" panose="020B0A04020102020204" pitchFamily="34" charset="0"/>
              </a:rPr>
              <a:t>0</a:t>
            </a:r>
            <a:endParaRPr lang="es-CL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016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86686" y="444521"/>
            <a:ext cx="111456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/>
            <a:r>
              <a:rPr lang="es-ES" sz="2000" dirty="0"/>
              <a:t>6. Completa cada casilla con la cifra resultante del producto entre los dos números de las dos casillas inferiores.</a:t>
            </a:r>
            <a:endParaRPr lang="es-CL" sz="20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91561" y="2320120"/>
            <a:ext cx="5327531" cy="256748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4041702" y="3768772"/>
            <a:ext cx="637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 Black" panose="020B0A04020102020204" pitchFamily="34" charset="0"/>
              </a:rPr>
              <a:t>-12</a:t>
            </a:r>
            <a:endParaRPr lang="es-CL" sz="2000" dirty="0">
              <a:latin typeface="Arial Black" panose="020B0A040201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542699" y="3767990"/>
            <a:ext cx="637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 Black" panose="020B0A04020102020204" pitchFamily="34" charset="0"/>
              </a:rPr>
              <a:t>6</a:t>
            </a:r>
            <a:endParaRPr lang="es-CL" sz="2000" dirty="0">
              <a:latin typeface="Arial Black" panose="020B0A040201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6592840" y="3767990"/>
            <a:ext cx="637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 Black" panose="020B0A04020102020204" pitchFamily="34" charset="0"/>
              </a:rPr>
              <a:t>2</a:t>
            </a:r>
            <a:endParaRPr lang="es-CL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519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20445" y="610316"/>
            <a:ext cx="70278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dirty="0" smtClean="0"/>
              <a:t>7.   Identifica </a:t>
            </a:r>
            <a:r>
              <a:rPr lang="es-ES" sz="2000" dirty="0"/>
              <a:t>y explica el error cometido en cada caso y corrígelo. </a:t>
            </a:r>
            <a:endParaRPr lang="es-CL" sz="20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72112" y="1188493"/>
            <a:ext cx="9914335" cy="5343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19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37230" y="2511187"/>
            <a:ext cx="10331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FF0000"/>
                </a:solidFill>
              </a:rPr>
              <a:t>BUSCA MÁS EJERCICIOS EN TU LIBRO DE ACTIVIDADES    PÁGINA 6 a la 15</a:t>
            </a:r>
            <a:endParaRPr lang="es-CL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963703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1311</TotalTime>
  <Words>296</Words>
  <Application>Microsoft Office PowerPoint</Application>
  <PresentationFormat>Panorámica</PresentationFormat>
  <Paragraphs>99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 Black</vt:lpstr>
      <vt:lpstr>Cambria Math</vt:lpstr>
      <vt:lpstr>Corbel</vt:lpstr>
      <vt:lpstr>Times New Roman</vt:lpstr>
      <vt:lpstr>Base</vt:lpstr>
      <vt:lpstr>Matemáticas 8° básico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Matemáticas 8° básico</dc:title>
  <dc:creator>asus</dc:creator>
  <cp:lastModifiedBy>asus</cp:lastModifiedBy>
  <cp:revision>99</cp:revision>
  <dcterms:created xsi:type="dcterms:W3CDTF">2021-03-03T19:45:42Z</dcterms:created>
  <dcterms:modified xsi:type="dcterms:W3CDTF">2021-03-19T14:19:02Z</dcterms:modified>
</cp:coreProperties>
</file>