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7" r:id="rId3"/>
  </p:sldMasterIdLst>
  <p:notesMasterIdLst>
    <p:notesMasterId r:id="rId17"/>
  </p:notesMasterIdLst>
  <p:handoutMasterIdLst>
    <p:handoutMasterId r:id="rId18"/>
  </p:handoutMasterIdLst>
  <p:sldIdLst>
    <p:sldId id="297" r:id="rId4"/>
    <p:sldId id="291" r:id="rId5"/>
    <p:sldId id="261" r:id="rId6"/>
    <p:sldId id="321" r:id="rId7"/>
    <p:sldId id="304" r:id="rId8"/>
    <p:sldId id="314" r:id="rId9"/>
    <p:sldId id="315" r:id="rId10"/>
    <p:sldId id="316" r:id="rId11"/>
    <p:sldId id="322" r:id="rId12"/>
    <p:sldId id="323" r:id="rId13"/>
    <p:sldId id="337" r:id="rId14"/>
    <p:sldId id="345" r:id="rId15"/>
    <p:sldId id="346" r:id="rId16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162" autoAdjust="0"/>
    <p:restoredTop sz="92362" autoAdjust="0"/>
  </p:normalViewPr>
  <p:slideViewPr>
    <p:cSldViewPr>
      <p:cViewPr>
        <p:scale>
          <a:sx n="78" d="100"/>
          <a:sy n="78" d="100"/>
        </p:scale>
        <p:origin x="-144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479986-14E3-42FD-8983-2E625EE6E3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5569798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E746FD-4D4D-4747-B504-6C054CD826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1971076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54ED9-FF93-4236-BD5B-9632288FC26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69F60-CFA7-4860-80A9-43D6F6C578D7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6313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CEAD-475C-4976-AD8B-481F9939D4B1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CFB0-0859-4D41-B1D0-2362B39E635D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66AC-D6FF-4087-AF7C-21125550C8FC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687775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92FD-DB07-490E-9ACB-F9ED50B9E8FE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7AB3-208C-410B-9540-D0DC0490E792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36B0-C59C-4CE7-931A-CBBA40C53A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FB1E-ED89-49CF-A0C1-A3E1AF83FBE5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C2A98-3089-4759-9046-A7FB27AE7A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BFA0-2F9B-4085-8525-A1D1A39B1B66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9FBF-788B-4ECC-81A5-1482778023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6BE5A-3FE6-4A59-9AA8-B0D24FF1E137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537E-BA58-4A0E-84B8-198944A260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A5B1-6883-43C2-BB18-16FD1CF6FF32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9EBE-0B45-47B2-88D6-505D1CD4FA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FF41-7ED8-4B40-B5BB-EF2ECCA651AF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DFF9-B5D3-46CC-8678-FE32C9EACF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FC86-5A6D-4DAA-8530-58CF9CFF4F4B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8A5E-A4EC-4FF0-84CB-C19B0622555F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829A-D593-4C6A-B745-9198A5CF2A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8408-37DA-45FF-A5F0-E6A3D97583B2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BDD85-E807-478B-B36D-160C7B88D0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B1B1-E982-466B-B209-FE22BE5AF936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5454-F989-4F62-BA70-46FBCB87FE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D317-75EA-4E4E-B4A9-AC18B91AB5B1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4A00-E6AC-4FED-85A7-8508666447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D7FC-774D-4C86-BD85-9CA10C74FA6F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F607-5EA1-4590-99D5-8B562716ED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411775" y="173024"/>
            <a:ext cx="72738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411775" y="1717275"/>
            <a:ext cx="7273800" cy="436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04384" y="3387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32B8-F892-4E7B-A222-91B9484CBA93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C3C1-E614-44F4-B8F3-E34B533654A6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0918-D032-4842-97E0-02DAC42F008A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AA43-AEF4-45B8-AD6B-7CC5AAB6C8F7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AB58-43A5-4774-8111-CD4DE98C33F5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6B89-45DE-49D4-85C3-134FAB119584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0" lang="en-US" smtClean="0"/>
              <a:t>Profesor: Elias Devia</a:t>
            </a:r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C3FBBC6D-489D-47C7-975D-DAEB856A78E0}" type="datetime1">
              <a:rPr lang="en-US" sz="1400" smtClean="0">
                <a:solidFill>
                  <a:schemeClr val="tx2"/>
                </a:solidFill>
              </a:rPr>
              <a:pPr algn="r" eaLnBrk="1" latinLnBrk="0" hangingPunct="1"/>
              <a:t>3/23/2021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0" lang="en-US" sz="1400" smtClean="0">
                <a:solidFill>
                  <a:schemeClr val="tx2"/>
                </a:solidFill>
              </a:rPr>
              <a:t>Profesor: Elias Devia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‹Nº›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CL" altLang="es-CL" smtClean="0">
              <a:solidFill>
                <a:srgbClr val="000000"/>
              </a:solidFill>
            </a:endParaRPr>
          </a:p>
        </p:txBody>
      </p:sp>
      <p:pic>
        <p:nvPicPr>
          <p:cNvPr id="11" name="10 Imagen" descr="logo_patron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s-CL" altLang="es-CL" smtClean="0"/>
          </a:p>
        </p:txBody>
      </p:sp>
      <p:pic>
        <p:nvPicPr>
          <p:cNvPr id="8" name="7 Imagen" descr="logo_patron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F9AD47-FC5F-4762-AD3E-AF812A413BDF}" type="datetime1">
              <a:rPr lang="en-US" smtClean="0"/>
              <a:pPr>
                <a:defRPr/>
              </a:pPr>
              <a:t>3/23/2021</a:t>
            </a:fld>
            <a:endParaRPr lang="es-E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s-ES" smtClean="0"/>
              <a:t>Profesor: Elias Devia</a:t>
            </a:r>
            <a:endParaRPr lang="es-E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968E57-3851-4F3A-BF92-5849C0A766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234504" name="Picture 8" descr="logo 3d copia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08963" y="1158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6480175" y="6538913"/>
            <a:ext cx="2413000" cy="311150"/>
            <a:chOff x="4014" y="4119"/>
            <a:chExt cx="1520" cy="196"/>
          </a:xfrm>
        </p:grpSpPr>
        <p:sp>
          <p:nvSpPr>
            <p:cNvPr id="1033" name="Text Box 12"/>
            <p:cNvSpPr txBox="1">
              <a:spLocks noChangeArrowheads="1"/>
            </p:cNvSpPr>
            <p:nvPr/>
          </p:nvSpPr>
          <p:spPr bwMode="auto">
            <a:xfrm>
              <a:off x="4014" y="4170"/>
              <a:ext cx="980" cy="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>
                <a:lnSpc>
                  <a:spcPct val="60000"/>
                </a:lnSpc>
                <a:defRPr/>
              </a:pPr>
              <a:r>
                <a:rPr lang="es-CL" altLang="es-CL" sz="800" b="1" smtClean="0"/>
                <a:t>Propiedad Intelectual Cpech</a:t>
              </a:r>
              <a:endParaRPr lang="es-ES" altLang="es-CL" sz="800" b="1" smtClean="0"/>
            </a:p>
          </p:txBody>
        </p:sp>
        <p:pic>
          <p:nvPicPr>
            <p:cNvPr id="1034" name="Picture 13" descr="Lenguaje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4" y="4119"/>
              <a:ext cx="68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www.bbva.com/wp-content/uploads/2019/09/matematicas-recurso-bbva-1024x489.jpg"/>
          <p:cNvPicPr>
            <a:picLocks noChangeAspect="1" noChangeArrowheads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357290" y="3357562"/>
            <a:ext cx="6858048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altLang="es-CL" sz="32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Generalidades de números reales</a:t>
            </a:r>
            <a:endParaRPr lang="es-ES" altLang="es-CL" sz="32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16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4" cstate="print"/>
          <a:srcRect l="21687" t="13432" r="20481" b="10755"/>
          <a:stretch>
            <a:fillRect/>
          </a:stretch>
        </p:blipFill>
        <p:spPr bwMode="auto">
          <a:xfrm>
            <a:off x="4087953" y="273825"/>
            <a:ext cx="849177" cy="96439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440097" y="1184075"/>
            <a:ext cx="2275554" cy="346249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s-CL" sz="1800" b="1" u="none" dirty="0" smtClean="0"/>
              <a:t>Colegio Numancia</a:t>
            </a:r>
            <a:endParaRPr lang="es-CL" sz="1800" b="1" u="none" dirty="0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2571736" y="2285992"/>
            <a:ext cx="4272021" cy="646331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es-CL" altLang="es-CL" sz="3600" b="1" u="none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Taller PTU 3°Medio </a:t>
            </a:r>
            <a:endParaRPr lang="es-CL" altLang="es-CL" sz="3600" b="1" u="none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43240" y="6215082"/>
            <a:ext cx="3286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Prof. Elías </a:t>
            </a:r>
            <a:r>
              <a:rPr lang="es-CL" b="1" dirty="0" err="1" smtClean="0"/>
              <a:t>Devia</a:t>
            </a:r>
            <a:r>
              <a:rPr lang="es-CL" b="1" dirty="0" smtClean="0"/>
              <a:t> R.</a:t>
            </a:r>
            <a:endParaRPr lang="es-CL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11281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1282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11280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836712"/>
            <a:ext cx="8243888" cy="396875"/>
            <a:chOff x="0" y="436"/>
            <a:chExt cx="5193" cy="250"/>
          </a:xfrm>
        </p:grpSpPr>
        <p:sp>
          <p:nvSpPr>
            <p:cNvPr id="1127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3.3 Divisores 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20" name="19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0825" y="1340991"/>
            <a:ext cx="8353425" cy="151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rgbClr val="99CC00"/>
                </a:solidFill>
              </a:rPr>
              <a:t>divisores</a:t>
            </a:r>
            <a:r>
              <a:rPr lang="es-MX" altLang="es-CL" sz="2000" u="none" dirty="0"/>
              <a:t> de un número </a:t>
            </a:r>
            <a:r>
              <a:rPr lang="es-MX" altLang="es-CL" sz="2000" u="none" dirty="0" smtClean="0"/>
              <a:t>entero </a:t>
            </a:r>
            <a:r>
              <a:rPr lang="es-MX" altLang="es-CL" sz="2000" u="none" dirty="0"/>
              <a:t>son aquellos números </a:t>
            </a:r>
            <a:r>
              <a:rPr lang="es-MX" altLang="es-CL" sz="2000" u="none" dirty="0" smtClean="0"/>
              <a:t>enteros </a:t>
            </a:r>
            <a:r>
              <a:rPr lang="es-MX" altLang="es-CL" sz="2000" u="none" dirty="0"/>
              <a:t>que lo dividen exactamente (división con resto cero). </a:t>
            </a:r>
          </a:p>
          <a:p>
            <a:pPr marL="0" lvl="1" algn="just" eaLnBrk="1" hangingPunct="1"/>
            <a:endParaRPr lang="es-MX" altLang="es-CL" sz="2000" u="none" dirty="0" smtClean="0"/>
          </a:p>
          <a:p>
            <a:pPr marL="0" lvl="1" algn="just" eaLnBrk="1" hangingPunct="1"/>
            <a:r>
              <a:rPr lang="es-MX" altLang="es-CL" sz="2000" u="none" dirty="0" smtClean="0"/>
              <a:t>D(10) = {1, 2, 5, 10}           D(19) = {1, 19} por lo tanto el 19 es primo</a:t>
            </a:r>
            <a:endParaRPr lang="es-MX" altLang="es-CL" sz="2000" u="none" dirty="0"/>
          </a:p>
          <a:p>
            <a:pPr marL="0" lvl="1" algn="just" eaLnBrk="1" hangingPunct="1"/>
            <a:endParaRPr lang="es-MX" altLang="es-CL" sz="2000" u="none" dirty="0" smtClean="0"/>
          </a:p>
          <a:p>
            <a:pPr marL="0" lvl="1" algn="just" eaLnBrk="1" hangingPunct="1"/>
            <a:endParaRPr lang="es-MX" altLang="es-CL" sz="2000" u="none" dirty="0" smtClean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 smtClean="0"/>
              <a:t>	</a:t>
            </a:r>
            <a:endParaRPr lang="es-ES" altLang="es-CL" sz="2000" u="non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4925" y="2961580"/>
            <a:ext cx="8243888" cy="396875"/>
            <a:chOff x="0" y="436"/>
            <a:chExt cx="5193" cy="250"/>
          </a:xfrm>
        </p:grpSpPr>
        <p:sp>
          <p:nvSpPr>
            <p:cNvPr id="1127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3.4 Números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primos </a:t>
              </a: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0825" y="3645024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Son aquellos números naturales que solo son divisibles por </a:t>
            </a:r>
            <a:r>
              <a:rPr lang="es-MX" altLang="es-CL" sz="2000" b="1" u="none" dirty="0">
                <a:solidFill>
                  <a:srgbClr val="99CC00"/>
                </a:solidFill>
              </a:rPr>
              <a:t>1</a:t>
            </a:r>
            <a:r>
              <a:rPr lang="es-MX" altLang="es-CL" sz="2000" u="none" dirty="0"/>
              <a:t> y por </a:t>
            </a:r>
            <a:r>
              <a:rPr lang="es-MX" altLang="es-CL" sz="2000" b="1" u="none" dirty="0">
                <a:solidFill>
                  <a:srgbClr val="99CC00"/>
                </a:solidFill>
              </a:rPr>
              <a:t>sí</a:t>
            </a:r>
            <a:r>
              <a:rPr lang="es-MX" altLang="es-CL" sz="2000" b="1" u="none" dirty="0">
                <a:solidFill>
                  <a:srgbClr val="92D050"/>
                </a:solidFill>
              </a:rPr>
              <a:t> </a:t>
            </a:r>
            <a:r>
              <a:rPr lang="es-MX" altLang="es-CL" sz="2000" b="1" u="none" dirty="0">
                <a:solidFill>
                  <a:srgbClr val="99CC00"/>
                </a:solidFill>
              </a:rPr>
              <a:t>mismos</a:t>
            </a:r>
            <a:r>
              <a:rPr lang="es-MX" altLang="es-CL" sz="2000" u="none" dirty="0"/>
              <a:t> (solo tienen 2 divisores).</a:t>
            </a:r>
          </a:p>
          <a:p>
            <a:pPr marL="0" lvl="1" algn="just" eaLnBrk="1" hangingPunct="1"/>
            <a:endParaRPr lang="es-MX" altLang="es-CL" sz="2000" u="none" dirty="0"/>
          </a:p>
          <a:p>
            <a:pPr marL="0" lvl="1" algn="ctr" eaLnBrk="1" hangingPunct="1"/>
            <a:r>
              <a:rPr lang="es-MX" altLang="es-CL" sz="2000" u="none" dirty="0"/>
              <a:t> {2, 3, 5, 7, 11, 13, 17, </a:t>
            </a:r>
            <a:r>
              <a:rPr lang="es-MX" altLang="es-CL" sz="2000" u="none" dirty="0" smtClean="0"/>
              <a:t>19,…}</a:t>
            </a:r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635376" y="5221762"/>
            <a:ext cx="5292725" cy="576263"/>
            <a:chOff x="2562" y="1752"/>
            <a:chExt cx="3334" cy="363"/>
          </a:xfrm>
        </p:grpSpPr>
        <p:sp>
          <p:nvSpPr>
            <p:cNvPr id="11272" name="2 Rectángulo redondeado"/>
            <p:cNvSpPr>
              <a:spLocks noChangeArrowheads="1"/>
            </p:cNvSpPr>
            <p:nvPr/>
          </p:nvSpPr>
          <p:spPr bwMode="auto">
            <a:xfrm>
              <a:off x="2562" y="1752"/>
              <a:ext cx="3198" cy="363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11273" name="4 Rectángulo"/>
            <p:cNvSpPr>
              <a:spLocks noChangeArrowheads="1"/>
            </p:cNvSpPr>
            <p:nvPr/>
          </p:nvSpPr>
          <p:spPr bwMode="auto">
            <a:xfrm>
              <a:off x="2773" y="1826"/>
              <a:ext cx="3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 dirty="0">
                  <a:solidFill>
                    <a:srgbClr val="222268"/>
                  </a:solidFill>
                </a:rPr>
                <a:t>El 1 </a:t>
              </a:r>
              <a:r>
                <a:rPr lang="es-MX" altLang="es-CL" sz="2000" b="1" u="none" dirty="0"/>
                <a:t>NO</a:t>
              </a:r>
              <a:r>
                <a:rPr lang="es-MX" altLang="es-CL" u="none" dirty="0">
                  <a:solidFill>
                    <a:srgbClr val="222268"/>
                  </a:solidFill>
                </a:rPr>
                <a:t> es primo, pues tiene un solo divisor.</a:t>
              </a:r>
              <a:r>
                <a:rPr lang="es-CL" altLang="es-CL" u="none" dirty="0">
                  <a:solidFill>
                    <a:srgbClr val="222268"/>
                  </a:solidFill>
                </a:rPr>
                <a:t> </a:t>
              </a:r>
            </a:p>
          </p:txBody>
        </p:sp>
      </p:grp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28596" y="5286388"/>
            <a:ext cx="271464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Numero compuesto</a:t>
            </a:r>
            <a:r>
              <a:rPr lang="es-CL" dirty="0" smtClean="0"/>
              <a:t>:</a:t>
            </a:r>
          </a:p>
          <a:p>
            <a:r>
              <a:rPr lang="es-CL" dirty="0" err="1" smtClean="0"/>
              <a:t>Ej</a:t>
            </a:r>
            <a:r>
              <a:rPr lang="es-CL" dirty="0" smtClean="0"/>
              <a:t>: 6 ya que</a:t>
            </a:r>
          </a:p>
          <a:p>
            <a:r>
              <a:rPr lang="es-CL" dirty="0" smtClean="0"/>
              <a:t>6 = 3x2x1</a:t>
            </a:r>
          </a:p>
          <a:p>
            <a:r>
              <a:rPr lang="es-CL" dirty="0" smtClean="0"/>
              <a:t>D(6) = {1, 2, 3, 6}</a:t>
            </a:r>
            <a:endParaRPr lang="es-CL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929058" y="585789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suma de los divisores primos de 10 es:</a:t>
            </a:r>
          </a:p>
          <a:p>
            <a:r>
              <a:rPr lang="es-CL" dirty="0" smtClean="0"/>
              <a:t>{2, 5} </a:t>
            </a:r>
            <a:r>
              <a:rPr lang="es-CL" dirty="0" smtClean="0">
                <a:sym typeface="Wingdings" pitchFamily="2" charset="2"/>
              </a:rPr>
              <a:t> 7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19391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50825" y="1412702"/>
            <a:ext cx="8353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El mínimo común múltiplo (m.c.m.) de dos o más números naturales, corresponde al menor de los múltiplos </a:t>
            </a:r>
            <a:r>
              <a:rPr lang="es-MX" altLang="es-CL" sz="2000" u="none" dirty="0" smtClean="0"/>
              <a:t>positivos que </a:t>
            </a:r>
            <a:r>
              <a:rPr lang="es-MX" altLang="es-CL" sz="2000" u="none" dirty="0"/>
              <a:t>tienen en común.</a:t>
            </a:r>
            <a:endParaRPr lang="es-ES" altLang="es-CL" sz="2000" u="none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12304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2305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12303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909464"/>
            <a:ext cx="8243888" cy="396875"/>
            <a:chOff x="0" y="436"/>
            <a:chExt cx="5193" cy="250"/>
          </a:xfrm>
        </p:grpSpPr>
        <p:sp>
          <p:nvSpPr>
            <p:cNvPr id="12300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3.5 Mínimo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común múltiplo (</a:t>
              </a:r>
              <a:r>
                <a:rPr lang="es-CL" altLang="es-CL" sz="2000" b="1" u="none" dirty="0" err="1">
                  <a:solidFill>
                    <a:srgbClr val="7F7F7F"/>
                  </a:solidFill>
                </a:rPr>
                <a:t>m.c.m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.)</a:t>
              </a:r>
            </a:p>
          </p:txBody>
        </p:sp>
        <p:cxnSp>
          <p:nvCxnSpPr>
            <p:cNvPr id="32" name="31 Conector recto"/>
            <p:cNvCxnSpPr/>
            <p:nvPr/>
          </p:nvCxnSpPr>
          <p:spPr bwMode="auto">
            <a:xfrm>
              <a:off x="0" y="669"/>
              <a:ext cx="2812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03725" y="3572942"/>
            <a:ext cx="8353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El máximo común divisor de dos o más </a:t>
            </a:r>
            <a:r>
              <a:rPr lang="es-MX" altLang="es-CL" sz="2000" u="none" dirty="0" smtClean="0"/>
              <a:t>números naturales </a:t>
            </a:r>
            <a:r>
              <a:rPr lang="es-MX" altLang="es-CL" sz="2000" u="none" dirty="0"/>
              <a:t>corresponde al mayor de los divisores </a:t>
            </a:r>
            <a:r>
              <a:rPr lang="es-MX" altLang="es-CL" sz="2000" u="none" dirty="0" smtClean="0"/>
              <a:t>positivos que </a:t>
            </a:r>
            <a:r>
              <a:rPr lang="es-MX" altLang="es-CL" sz="2000" u="none" dirty="0"/>
              <a:t>tienen en común.</a:t>
            </a:r>
            <a:endParaRPr lang="es-ES" altLang="es-CL" sz="2000" u="non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2293" y="2979238"/>
            <a:ext cx="8243888" cy="396875"/>
            <a:chOff x="0" y="436"/>
            <a:chExt cx="5193" cy="250"/>
          </a:xfrm>
        </p:grpSpPr>
        <p:sp>
          <p:nvSpPr>
            <p:cNvPr id="20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3.6 Máximo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común divisor (M.C.D.)</a:t>
              </a:r>
            </a:p>
          </p:txBody>
        </p:sp>
        <p:cxnSp>
          <p:nvCxnSpPr>
            <p:cNvPr id="21" name="20 Conector recto"/>
            <p:cNvCxnSpPr/>
            <p:nvPr/>
          </p:nvCxnSpPr>
          <p:spPr bwMode="auto">
            <a:xfrm>
              <a:off x="0" y="669"/>
              <a:ext cx="2812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8615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3.7  Ejemplo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40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41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39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14282" y="1357298"/>
            <a:ext cx="612028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CuadroTexto"/>
          <p:cNvSpPr txBox="1"/>
          <p:nvPr/>
        </p:nvSpPr>
        <p:spPr>
          <a:xfrm>
            <a:off x="2714612" y="2214554"/>
            <a:ext cx="228601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6 – [-2(-3 + -5)]</a:t>
            </a:r>
          </a:p>
          <a:p>
            <a:r>
              <a:rPr lang="es-CL" dirty="0" smtClean="0"/>
              <a:t>6 – [-2x-8]</a:t>
            </a:r>
          </a:p>
          <a:p>
            <a:r>
              <a:rPr lang="es-CL" dirty="0" smtClean="0"/>
              <a:t>6 – 16 = -10</a:t>
            </a:r>
          </a:p>
          <a:p>
            <a:endParaRPr lang="es-CL" b="1" dirty="0" smtClean="0"/>
          </a:p>
          <a:p>
            <a:r>
              <a:rPr lang="es-CL" b="1" dirty="0" smtClean="0"/>
              <a:t>Alternativa C</a:t>
            </a:r>
            <a:endParaRPr lang="es-CL" b="1" dirty="0"/>
          </a:p>
        </p:txBody>
      </p:sp>
    </p:spTree>
    <p:extLst>
      <p:ext uri="{BB962C8B-B14F-4D97-AF65-F5344CB8AC3E}">
        <p14:creationId xmlns="" xmlns:p14="http://schemas.microsoft.com/office/powerpoint/2010/main" val="37745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3.7  Ejemplo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40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41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39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57158" y="1357298"/>
            <a:ext cx="2786082" cy="268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Conector recto"/>
          <p:cNvCxnSpPr/>
          <p:nvPr/>
        </p:nvCxnSpPr>
        <p:spPr bwMode="auto">
          <a:xfrm rot="5400000">
            <a:off x="1715286" y="3999698"/>
            <a:ext cx="5715016" cy="1588"/>
          </a:xfrm>
          <a:prstGeom prst="line">
            <a:avLst/>
          </a:pr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4929190" y="1428736"/>
            <a:ext cx="258291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714348" y="4714884"/>
            <a:ext cx="20717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err="1" smtClean="0"/>
              <a:t>m</a:t>
            </a:r>
            <a:r>
              <a:rPr lang="es-CL" dirty="0" err="1" smtClean="0"/>
              <a:t>cm</a:t>
            </a:r>
            <a:r>
              <a:rPr lang="es-CL" dirty="0" smtClean="0"/>
              <a:t> </a:t>
            </a:r>
            <a:r>
              <a:rPr lang="es-CL" dirty="0" smtClean="0"/>
              <a:t>(4, 7) = 28</a:t>
            </a:r>
          </a:p>
          <a:p>
            <a:r>
              <a:rPr lang="es-CL" dirty="0" smtClean="0"/>
              <a:t>Alternativa E 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072066" y="4714884"/>
            <a:ext cx="200026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MCD (3, 11) = 1</a:t>
            </a:r>
          </a:p>
          <a:p>
            <a:r>
              <a:rPr lang="es-CL" dirty="0" smtClean="0"/>
              <a:t>Alternativa E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37745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214282" y="0"/>
            <a:ext cx="5448300" cy="719138"/>
            <a:chOff x="-144" y="-63"/>
            <a:chExt cx="3432" cy="453"/>
          </a:xfrm>
        </p:grpSpPr>
        <p:sp>
          <p:nvSpPr>
            <p:cNvPr id="3077" name="37 Rectángulo redondeado"/>
            <p:cNvSpPr>
              <a:spLocks noChangeArrowheads="1"/>
            </p:cNvSpPr>
            <p:nvPr/>
          </p:nvSpPr>
          <p:spPr bwMode="auto">
            <a:xfrm>
              <a:off x="-144" y="-63"/>
              <a:ext cx="3432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078" name="38 CuadroTexto"/>
            <p:cNvSpPr txBox="1">
              <a:spLocks noChangeArrowheads="1"/>
            </p:cNvSpPr>
            <p:nvPr/>
          </p:nvSpPr>
          <p:spPr bwMode="auto">
            <a:xfrm>
              <a:off x="68" y="4"/>
              <a:ext cx="12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Objetivos: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3075" name="Picture 10" descr="ico_aprendizaj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13" y="-41275"/>
            <a:ext cx="9509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8313" y="1223963"/>
            <a:ext cx="80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es-CL" sz="2000" u="none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Identificar los conjuntos numéricos y sus características.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es-CL" sz="20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0381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1714480" y="928670"/>
            <a:ext cx="5473700" cy="2736850"/>
            <a:chOff x="2880" y="2432"/>
            <a:chExt cx="3448" cy="1724"/>
          </a:xfrm>
        </p:grpSpPr>
        <p:sp>
          <p:nvSpPr>
            <p:cNvPr id="5124" name="37 Rectángulo redondeado"/>
            <p:cNvSpPr>
              <a:spLocks noChangeArrowheads="1"/>
            </p:cNvSpPr>
            <p:nvPr/>
          </p:nvSpPr>
          <p:spPr bwMode="auto">
            <a:xfrm>
              <a:off x="3152" y="2432"/>
              <a:ext cx="3176" cy="1724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5125" name="38 CuadroTexto"/>
            <p:cNvSpPr txBox="1">
              <a:spLocks noChangeArrowheads="1"/>
            </p:cNvSpPr>
            <p:nvPr/>
          </p:nvSpPr>
          <p:spPr bwMode="auto">
            <a:xfrm>
              <a:off x="3516" y="2541"/>
              <a:ext cx="2766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/>
                <a:t>1. Conjuntos numéricos</a:t>
              </a:r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2. </a:t>
              </a:r>
              <a:r>
                <a:rPr lang="es-ES" altLang="es-CL" sz="2000" u="none" dirty="0" smtClean="0"/>
                <a:t>Propiedades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3. </a:t>
              </a:r>
              <a:r>
                <a:rPr lang="es-ES" altLang="es-CL" sz="2000" u="none" dirty="0" smtClean="0"/>
                <a:t>Clasificación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4. </a:t>
              </a:r>
              <a:r>
                <a:rPr lang="es-ES" altLang="es-CL" sz="2000" u="none" dirty="0" smtClean="0"/>
                <a:t>Posición y valor absoluto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</p:txBody>
        </p:sp>
        <p:pic>
          <p:nvPicPr>
            <p:cNvPr id="5126" name="7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566"/>
              <a:ext cx="50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55979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703850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 smtClean="0">
                <a:solidFill>
                  <a:srgbClr val="47C5A3"/>
                </a:solidFill>
              </a:rPr>
              <a:t>Desafios</a:t>
            </a:r>
            <a:endParaRPr sz="7700">
              <a:solidFill>
                <a:schemeClr val="accent2"/>
              </a:solidFill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714348" y="1071546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5500694" y="1000108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100354" name="Picture 2" descr="🤔 Cara Pensativa Emoj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86124"/>
            <a:ext cx="2162157" cy="214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5000628" y="3357562"/>
            <a:ext cx="2786082" cy="2862322"/>
          </a:xfrm>
          <a:prstGeom prst="rect">
            <a:avLst/>
          </a:prstGeom>
          <a:ln w="28575">
            <a:solidFill>
              <a:srgbClr val="00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8596" y="1071546"/>
            <a:ext cx="2643206" cy="2862322"/>
          </a:xfrm>
          <a:prstGeom prst="rect">
            <a:avLst/>
          </a:prstGeom>
          <a:solidFill>
            <a:srgbClr val="FFFF66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431800" y="-134938"/>
            <a:ext cx="4572000" cy="900113"/>
            <a:chOff x="431800" y="-134938"/>
            <a:chExt cx="4572000" cy="900113"/>
          </a:xfrm>
        </p:grpSpPr>
        <p:sp>
          <p:nvSpPr>
            <p:cNvPr id="15" name="14 Rectángulo redondeado"/>
            <p:cNvSpPr/>
            <p:nvPr/>
          </p:nvSpPr>
          <p:spPr bwMode="auto">
            <a:xfrm>
              <a:off x="431800" y="-134938"/>
              <a:ext cx="4572000" cy="9001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CL"/>
            </a:p>
          </p:txBody>
        </p:sp>
        <p:sp>
          <p:nvSpPr>
            <p:cNvPr id="15365" name="15 CuadroTexto"/>
            <p:cNvSpPr txBox="1">
              <a:spLocks noChangeArrowheads="1"/>
            </p:cNvSpPr>
            <p:nvPr/>
          </p:nvSpPr>
          <p:spPr bwMode="auto">
            <a:xfrm>
              <a:off x="468313" y="152400"/>
              <a:ext cx="42830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Desafíos: 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l="15476" t="1212" r="18554" b="55140"/>
          <a:stretch>
            <a:fillRect/>
          </a:stretch>
        </p:blipFill>
        <p:spPr bwMode="auto">
          <a:xfrm>
            <a:off x="571472" y="1214422"/>
            <a:ext cx="22860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 l="15476" t="54560" r="18554" b="1793"/>
          <a:stretch>
            <a:fillRect/>
          </a:stretch>
        </p:blipFill>
        <p:spPr bwMode="auto">
          <a:xfrm>
            <a:off x="5500694" y="3500438"/>
            <a:ext cx="22860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142844" y="12144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1)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43438" y="34290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2)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0034" y="4214818"/>
            <a:ext cx="250033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6 – 1 – 6 = 5 – 6 = -1</a:t>
            </a:r>
          </a:p>
          <a:p>
            <a:r>
              <a:rPr lang="es-CL" dirty="0" smtClean="0"/>
              <a:t>Alternativa C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628" y="2500306"/>
            <a:ext cx="235745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6 – 24 – 8 = -26</a:t>
            </a:r>
          </a:p>
          <a:p>
            <a:r>
              <a:rPr lang="es-CL" dirty="0" smtClean="0"/>
              <a:t>Alternativa A</a:t>
            </a:r>
            <a:endParaRPr lang="es-C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822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822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40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>
                    <a:solidFill>
                      <a:srgbClr val="404040"/>
                    </a:solidFill>
                  </a:rPr>
                  <a:t>1. Conjuntos numéricos</a:t>
                </a:r>
              </a:p>
            </p:txBody>
          </p:sp>
        </p:grpSp>
        <p:pic>
          <p:nvPicPr>
            <p:cNvPr id="8221" name="6 Imagen" descr="ico_concepto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" name="86 Rectángulo"/>
          <p:cNvSpPr/>
          <p:nvPr/>
        </p:nvSpPr>
        <p:spPr bwMode="auto">
          <a:xfrm>
            <a:off x="1930722" y="1972438"/>
            <a:ext cx="4968875" cy="25209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6" name="2 Rectángulo"/>
          <p:cNvSpPr>
            <a:spLocks noChangeArrowheads="1"/>
          </p:cNvSpPr>
          <p:nvPr/>
        </p:nvSpPr>
        <p:spPr bwMode="auto">
          <a:xfrm>
            <a:off x="2146760" y="2188519"/>
            <a:ext cx="3240571" cy="20887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7" name="91 Rectángulo"/>
          <p:cNvSpPr>
            <a:spLocks noChangeArrowheads="1"/>
          </p:cNvSpPr>
          <p:nvPr/>
        </p:nvSpPr>
        <p:spPr bwMode="auto">
          <a:xfrm>
            <a:off x="2362798" y="2332574"/>
            <a:ext cx="1872330" cy="1584597"/>
          </a:xfrm>
          <a:prstGeom prst="rect">
            <a:avLst/>
          </a:prstGeom>
          <a:solidFill>
            <a:srgbClr val="7EF3F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8" name="9 Rectángulo"/>
          <p:cNvSpPr>
            <a:spLocks noChangeArrowheads="1"/>
          </p:cNvSpPr>
          <p:nvPr/>
        </p:nvSpPr>
        <p:spPr bwMode="auto">
          <a:xfrm>
            <a:off x="2578836" y="2548655"/>
            <a:ext cx="1368241" cy="1152434"/>
          </a:xfrm>
          <a:prstGeom prst="rect">
            <a:avLst/>
          </a:prstGeom>
          <a:solidFill>
            <a:srgbClr val="DEFF9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09" name="97 CuadroTexto"/>
          <p:cNvSpPr txBox="1">
            <a:spLocks noChangeArrowheads="1"/>
          </p:cNvSpPr>
          <p:nvPr/>
        </p:nvSpPr>
        <p:spPr bwMode="auto">
          <a:xfrm>
            <a:off x="3632706" y="3340954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Z</a:t>
            </a:r>
          </a:p>
        </p:txBody>
      </p:sp>
      <p:sp>
        <p:nvSpPr>
          <p:cNvPr id="92" name="16 Rectángulo"/>
          <p:cNvSpPr/>
          <p:nvPr/>
        </p:nvSpPr>
        <p:spPr bwMode="auto">
          <a:xfrm>
            <a:off x="2794322" y="2693163"/>
            <a:ext cx="865188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3" name="17 CuadroTexto"/>
          <p:cNvSpPr txBox="1"/>
          <p:nvPr/>
        </p:nvSpPr>
        <p:spPr bwMode="auto">
          <a:xfrm>
            <a:off x="3083247" y="3196401"/>
            <a:ext cx="503238" cy="30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400" u="none" dirty="0">
                <a:ea typeface="ＭＳ Ｐゴシック" pitchFamily="-107" charset="-128"/>
                <a:cs typeface="+mn-cs"/>
              </a:rPr>
              <a:t>IN</a:t>
            </a:r>
            <a:r>
              <a:rPr lang="es-ES" sz="1400" u="none" baseline="-25000" dirty="0">
                <a:ea typeface="ＭＳ Ｐゴシック" pitchFamily="-107" charset="-128"/>
                <a:cs typeface="+mn-cs"/>
              </a:rPr>
              <a:t>0</a:t>
            </a:r>
            <a:endParaRPr lang="es-ES" sz="1400" dirty="0">
              <a:cs typeface="+mn-cs"/>
            </a:endParaRPr>
          </a:p>
        </p:txBody>
      </p:sp>
      <p:grpSp>
        <p:nvGrpSpPr>
          <p:cNvPr id="5" name="22 Grupo"/>
          <p:cNvGrpSpPr/>
          <p:nvPr/>
        </p:nvGrpSpPr>
        <p:grpSpPr bwMode="auto">
          <a:xfrm>
            <a:off x="2975645" y="2801442"/>
            <a:ext cx="484718" cy="424198"/>
            <a:chOff x="5652120" y="4653136"/>
            <a:chExt cx="576064" cy="504056"/>
          </a:xfrm>
          <a:solidFill>
            <a:srgbClr val="FFC1C1"/>
          </a:solidFill>
        </p:grpSpPr>
        <p:sp>
          <p:nvSpPr>
            <p:cNvPr id="102" name="101 Rectángulo"/>
            <p:cNvSpPr/>
            <p:nvPr/>
          </p:nvSpPr>
          <p:spPr bwMode="auto">
            <a:xfrm>
              <a:off x="5652120" y="4653136"/>
              <a:ext cx="576064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103" name="15 CuadroTexto"/>
            <p:cNvSpPr txBox="1"/>
            <p:nvPr/>
          </p:nvSpPr>
          <p:spPr>
            <a:xfrm>
              <a:off x="5724128" y="4725143"/>
              <a:ext cx="432048" cy="36581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1400" u="none" dirty="0">
                  <a:ea typeface="ＭＳ Ｐゴシック" pitchFamily="-107" charset="-128"/>
                  <a:cs typeface="+mn-cs"/>
                </a:rPr>
                <a:t>IN</a:t>
              </a:r>
            </a:p>
          </p:txBody>
        </p:sp>
      </p:grpSp>
      <p:sp>
        <p:nvSpPr>
          <p:cNvPr id="8213" name="6 CuadroTexto"/>
          <p:cNvSpPr txBox="1">
            <a:spLocks noChangeArrowheads="1"/>
          </p:cNvSpPr>
          <p:nvPr/>
        </p:nvSpPr>
        <p:spPr bwMode="auto">
          <a:xfrm>
            <a:off x="3920756" y="3557035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Q</a:t>
            </a:r>
          </a:p>
        </p:txBody>
      </p:sp>
      <p:sp>
        <p:nvSpPr>
          <p:cNvPr id="8214" name="94 Rectángulo"/>
          <p:cNvSpPr>
            <a:spLocks noChangeArrowheads="1"/>
          </p:cNvSpPr>
          <p:nvPr/>
        </p:nvSpPr>
        <p:spPr bwMode="auto">
          <a:xfrm>
            <a:off x="4379153" y="2332574"/>
            <a:ext cx="792139" cy="158459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15" name="95 CuadroTexto"/>
          <p:cNvSpPr txBox="1">
            <a:spLocks noChangeArrowheads="1"/>
          </p:cNvSpPr>
          <p:nvPr/>
        </p:nvSpPr>
        <p:spPr bwMode="auto">
          <a:xfrm>
            <a:off x="4811229" y="3629063"/>
            <a:ext cx="545308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Q*</a:t>
            </a:r>
          </a:p>
        </p:txBody>
      </p:sp>
      <p:sp>
        <p:nvSpPr>
          <p:cNvPr id="8216" name="52 CuadroTexto"/>
          <p:cNvSpPr txBox="1">
            <a:spLocks noChangeArrowheads="1"/>
          </p:cNvSpPr>
          <p:nvPr/>
        </p:nvSpPr>
        <p:spPr bwMode="auto">
          <a:xfrm>
            <a:off x="5072960" y="3917171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R</a:t>
            </a:r>
          </a:p>
        </p:txBody>
      </p:sp>
      <p:sp>
        <p:nvSpPr>
          <p:cNvPr id="8217" name="48 Rectángulo"/>
          <p:cNvSpPr>
            <a:spLocks noChangeArrowheads="1"/>
          </p:cNvSpPr>
          <p:nvPr/>
        </p:nvSpPr>
        <p:spPr bwMode="auto">
          <a:xfrm>
            <a:off x="5603369" y="2188519"/>
            <a:ext cx="936165" cy="20887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8218" name="49 CuadroTexto"/>
          <p:cNvSpPr txBox="1">
            <a:spLocks noChangeArrowheads="1"/>
          </p:cNvSpPr>
          <p:nvPr/>
        </p:nvSpPr>
        <p:spPr bwMode="auto">
          <a:xfrm>
            <a:off x="6251483" y="3907876"/>
            <a:ext cx="363538" cy="36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u="none" dirty="0"/>
              <a:t>II</a:t>
            </a:r>
            <a:endParaRPr lang="es-ES" altLang="es-CL" u="none" dirty="0"/>
          </a:p>
        </p:txBody>
      </p:sp>
      <p:sp>
        <p:nvSpPr>
          <p:cNvPr id="8219" name="46 CuadroTexto"/>
          <p:cNvSpPr txBox="1">
            <a:spLocks noChangeArrowheads="1"/>
          </p:cNvSpPr>
          <p:nvPr/>
        </p:nvSpPr>
        <p:spPr bwMode="auto">
          <a:xfrm>
            <a:off x="6554048" y="4090261"/>
            <a:ext cx="242359" cy="40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000" u="none"/>
              <a:t>C</a:t>
            </a:r>
          </a:p>
        </p:txBody>
      </p:sp>
      <p:grpSp>
        <p:nvGrpSpPr>
          <p:cNvPr id="6" name="49 Grupo"/>
          <p:cNvGrpSpPr>
            <a:grpSpLocks/>
          </p:cNvGrpSpPr>
          <p:nvPr/>
        </p:nvGrpSpPr>
        <p:grpSpPr bwMode="auto">
          <a:xfrm>
            <a:off x="2643174" y="6000768"/>
            <a:ext cx="3887788" cy="542925"/>
            <a:chOff x="2843882" y="4542259"/>
            <a:chExt cx="3888358" cy="542925"/>
          </a:xfrm>
        </p:grpSpPr>
        <p:sp>
          <p:nvSpPr>
            <p:cNvPr id="8197" name="Rectangle 24"/>
            <p:cNvSpPr>
              <a:spLocks noChangeArrowheads="1"/>
            </p:cNvSpPr>
            <p:nvPr/>
          </p:nvSpPr>
          <p:spPr bwMode="auto">
            <a:xfrm>
              <a:off x="2843882" y="4542259"/>
              <a:ext cx="3671888" cy="542925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915890" y="4614267"/>
              <a:ext cx="3816350" cy="396875"/>
              <a:chOff x="3243" y="2478"/>
              <a:chExt cx="2404" cy="250"/>
            </a:xfrm>
          </p:grpSpPr>
          <p:sp>
            <p:nvSpPr>
              <p:cNvPr id="8199" name="Text Box 26"/>
              <p:cNvSpPr txBox="1">
                <a:spLocks noChangeArrowheads="1"/>
              </p:cNvSpPr>
              <p:nvPr/>
            </p:nvSpPr>
            <p:spPr bwMode="auto">
              <a:xfrm>
                <a:off x="3243" y="2478"/>
                <a:ext cx="2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MX" altLang="es-CL" sz="2000" u="none" dirty="0"/>
                  <a:t>IN      IN</a:t>
                </a:r>
                <a:r>
                  <a:rPr lang="es-MX" altLang="es-CL" u="none" baseline="-25000" dirty="0">
                    <a:latin typeface="Verdana" pitchFamily="34" charset="0"/>
                  </a:rPr>
                  <a:t>0</a:t>
                </a:r>
                <a:r>
                  <a:rPr lang="es-MX" altLang="es-CL" sz="2000" u="none" dirty="0"/>
                  <a:t>      Z      Q      IR     C</a:t>
                </a:r>
                <a:endParaRPr lang="es-ES" altLang="es-CL" sz="2000" u="none" dirty="0"/>
              </a:p>
            </p:txBody>
          </p:sp>
          <p:graphicFrame>
            <p:nvGraphicFramePr>
              <p:cNvPr id="8200" name="Object 27"/>
              <p:cNvGraphicFramePr>
                <a:graphicFrameLocks noChangeAspect="1"/>
              </p:cNvGraphicFramePr>
              <p:nvPr/>
            </p:nvGraphicFramePr>
            <p:xfrm>
              <a:off x="3489" y="2543"/>
              <a:ext cx="186" cy="140"/>
            </p:xfrm>
            <a:graphic>
              <a:graphicData uri="http://schemas.openxmlformats.org/presentationml/2006/ole">
                <p:oleObj spid="_x0000_s135170" name="Ecuación" r:id="rId5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1" name="Object 28"/>
              <p:cNvGraphicFramePr>
                <a:graphicFrameLocks noChangeAspect="1"/>
              </p:cNvGraphicFramePr>
              <p:nvPr/>
            </p:nvGraphicFramePr>
            <p:xfrm>
              <a:off x="3999" y="2547"/>
              <a:ext cx="185" cy="140"/>
            </p:xfrm>
            <a:graphic>
              <a:graphicData uri="http://schemas.openxmlformats.org/presentationml/2006/ole">
                <p:oleObj spid="_x0000_s135171" name="Ecuación" r:id="rId6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2" name="Object 29"/>
              <p:cNvGraphicFramePr>
                <a:graphicFrameLocks noChangeAspect="1"/>
              </p:cNvGraphicFramePr>
              <p:nvPr/>
            </p:nvGraphicFramePr>
            <p:xfrm>
              <a:off x="4369" y="2543"/>
              <a:ext cx="186" cy="140"/>
            </p:xfrm>
            <a:graphic>
              <a:graphicData uri="http://schemas.openxmlformats.org/presentationml/2006/ole">
                <p:oleObj spid="_x0000_s135172" name="Ecuación" r:id="rId7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3" name="Object 30"/>
              <p:cNvGraphicFramePr>
                <a:graphicFrameLocks noChangeAspect="1"/>
              </p:cNvGraphicFramePr>
              <p:nvPr/>
            </p:nvGraphicFramePr>
            <p:xfrm>
              <a:off x="4738" y="2552"/>
              <a:ext cx="186" cy="140"/>
            </p:xfrm>
            <a:graphic>
              <a:graphicData uri="http://schemas.openxmlformats.org/presentationml/2006/ole">
                <p:oleObj spid="_x0000_s135173" name="Ecuación" r:id="rId8" imgW="139579" imgH="114201" progId="Equation.3">
                  <p:embed/>
                </p:oleObj>
              </a:graphicData>
            </a:graphic>
          </p:graphicFrame>
          <p:graphicFrame>
            <p:nvGraphicFramePr>
              <p:cNvPr id="8204" name="Object 31"/>
              <p:cNvGraphicFramePr>
                <a:graphicFrameLocks noChangeAspect="1"/>
              </p:cNvGraphicFramePr>
              <p:nvPr/>
            </p:nvGraphicFramePr>
            <p:xfrm>
              <a:off x="5137" y="2547"/>
              <a:ext cx="186" cy="140"/>
            </p:xfrm>
            <a:graphic>
              <a:graphicData uri="http://schemas.openxmlformats.org/presentationml/2006/ole">
                <p:oleObj spid="_x0000_s135174" name="Ecuación" r:id="rId9" imgW="139579" imgH="114201" progId="Equation.3">
                  <p:embed/>
                </p:oleObj>
              </a:graphicData>
            </a:graphic>
          </p:graphicFrame>
        </p:grpSp>
      </p:grpSp>
      <p:sp>
        <p:nvSpPr>
          <p:cNvPr id="3" name="2 CuadroTexto"/>
          <p:cNvSpPr txBox="1"/>
          <p:nvPr/>
        </p:nvSpPr>
        <p:spPr>
          <a:xfrm>
            <a:off x="3003650" y="1396807"/>
            <a:ext cx="282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 smtClean="0">
                <a:solidFill>
                  <a:schemeClr val="accent4">
                    <a:lumMod val="50000"/>
                  </a:schemeClr>
                </a:solidFill>
              </a:rPr>
              <a:t>Diagrama representativo</a:t>
            </a:r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5429256" y="285728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IN = {1, 2, 3, 4, 5, …}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429256" y="714356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IN</a:t>
            </a:r>
            <a:r>
              <a:rPr lang="es-MX" altLang="es-CL" u="none" baseline="-25000" dirty="0"/>
              <a:t>0</a:t>
            </a:r>
            <a:r>
              <a:rPr lang="es-MX" altLang="es-CL" u="none" dirty="0"/>
              <a:t> = {</a:t>
            </a:r>
            <a:r>
              <a:rPr lang="es-MX" altLang="es-CL" b="1" u="none" dirty="0"/>
              <a:t>0</a:t>
            </a:r>
            <a:r>
              <a:rPr lang="es-MX" altLang="es-CL" u="none" dirty="0"/>
              <a:t>, 1, 2, 3, 4, 5, …}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5024438" y="1000108"/>
            <a:ext cx="41195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Z = {…, – 3, – 2, – 1, 0, 1, 2, 3, …}</a:t>
            </a:r>
          </a:p>
          <a:p>
            <a:pPr marL="0" lvl="1" eaLnBrk="1" hangingPunct="1"/>
            <a:endParaRPr lang="es-ES" altLang="es-CL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u="none" dirty="0"/>
              <a:t>	</a:t>
            </a:r>
            <a:endParaRPr lang="es-ES" altLang="es-CL" u="none" dirty="0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1571604" y="4357694"/>
            <a:ext cx="6183304" cy="727075"/>
            <a:chOff x="1267" y="1434"/>
            <a:chExt cx="3896" cy="458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1715" y="1434"/>
              <a:ext cx="274" cy="458"/>
              <a:chOff x="2395" y="2024"/>
              <a:chExt cx="274" cy="458"/>
            </a:xfrm>
          </p:grpSpPr>
          <p:sp>
            <p:nvSpPr>
              <p:cNvPr id="43" name="Text Box 35"/>
              <p:cNvSpPr txBox="1">
                <a:spLocks noChangeArrowheads="1"/>
              </p:cNvSpPr>
              <p:nvPr/>
            </p:nvSpPr>
            <p:spPr bwMode="auto">
              <a:xfrm>
                <a:off x="2395" y="2024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/>
                  <a:t>a</a:t>
                </a:r>
                <a:endParaRPr lang="es-ES" altLang="es-CL" u="none"/>
              </a:p>
            </p:txBody>
          </p:sp>
          <p:sp>
            <p:nvSpPr>
              <p:cNvPr id="44" name="Text Box 36"/>
              <p:cNvSpPr txBox="1">
                <a:spLocks noChangeArrowheads="1"/>
              </p:cNvSpPr>
              <p:nvPr/>
            </p:nvSpPr>
            <p:spPr bwMode="auto">
              <a:xfrm>
                <a:off x="2397" y="2249"/>
                <a:ext cx="2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/>
                  <a:t>b</a:t>
                </a:r>
                <a:endParaRPr lang="es-ES" altLang="es-CL" u="none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2440" y="2262"/>
                <a:ext cx="137" cy="0"/>
              </a:xfrm>
              <a:prstGeom prst="line">
                <a:avLst/>
              </a:prstGeom>
              <a:noFill/>
              <a:ln w="12700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1647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1942" y="1524"/>
              <a:ext cx="3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/>
                <a:t>/ a y b son enteros, y b es distinto de cero</a:t>
              </a:r>
              <a:endParaRPr lang="es-ES" altLang="es-CL" u="none" dirty="0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4717" y="1471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35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 dirty="0"/>
                <a:t>Q =</a:t>
              </a:r>
              <a:endParaRPr lang="es-ES" altLang="es-CL" u="none" dirty="0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5214942" y="5000636"/>
            <a:ext cx="3622675" cy="490538"/>
            <a:chOff x="1257" y="1285"/>
            <a:chExt cx="2282" cy="309"/>
          </a:xfrm>
        </p:grpSpPr>
        <p:graphicFrame>
          <p:nvGraphicFramePr>
            <p:cNvPr id="4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294460506"/>
                </p:ext>
              </p:extLst>
            </p:nvPr>
          </p:nvGraphicFramePr>
          <p:xfrm>
            <a:off x="3079" y="1285"/>
            <a:ext cx="423" cy="250"/>
          </p:xfrm>
          <a:graphic>
            <a:graphicData uri="http://schemas.openxmlformats.org/presentationml/2006/ole">
              <p:oleObj spid="_x0000_s135175" name="Ecuación" r:id="rId10" imgW="406080" imgH="241200" progId="Equation.3">
                <p:embed/>
              </p:oleObj>
            </a:graphicData>
          </a:graphic>
        </p:graphicFrame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856787093"/>
                </p:ext>
              </p:extLst>
            </p:nvPr>
          </p:nvGraphicFramePr>
          <p:xfrm>
            <a:off x="2806" y="1359"/>
            <a:ext cx="237" cy="172"/>
          </p:xfrm>
          <a:graphic>
            <a:graphicData uri="http://schemas.openxmlformats.org/presentationml/2006/ole">
              <p:oleObj spid="_x0000_s135176" name="Ecuación" r:id="rId11" imgW="228501" imgH="165028" progId="Equation.3">
                <p:embed/>
              </p:oleObj>
            </a:graphicData>
          </a:graphic>
        </p:graphicFrame>
        <p:graphicFrame>
          <p:nvGraphicFramePr>
            <p:cNvPr id="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865555979"/>
                </p:ext>
              </p:extLst>
            </p:nvPr>
          </p:nvGraphicFramePr>
          <p:xfrm>
            <a:off x="2406" y="1299"/>
            <a:ext cx="396" cy="251"/>
          </p:xfrm>
          <a:graphic>
            <a:graphicData uri="http://schemas.openxmlformats.org/presentationml/2006/ole">
              <p:oleObj spid="_x0000_s135177" name="Ecuación" r:id="rId12" imgW="380880" imgH="241200" progId="Equation.3">
                <p:embed/>
              </p:oleObj>
            </a:graphicData>
          </a:graphic>
        </p:graphicFrame>
        <p:graphicFrame>
          <p:nvGraphicFramePr>
            <p:cNvPr id="5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402707930"/>
                </p:ext>
              </p:extLst>
            </p:nvPr>
          </p:nvGraphicFramePr>
          <p:xfrm>
            <a:off x="1844" y="1285"/>
            <a:ext cx="515" cy="250"/>
          </p:xfrm>
          <a:graphic>
            <a:graphicData uri="http://schemas.openxmlformats.org/presentationml/2006/ole">
              <p:oleObj spid="_x0000_s135178" name="Ecuación" r:id="rId13" imgW="495000" imgH="241200" progId="Equation.3">
                <p:embed/>
              </p:oleObj>
            </a:graphicData>
          </a:graphic>
        </p:graphicFrame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257" y="1298"/>
              <a:ext cx="7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/>
                <a:t>Q* =</a:t>
              </a:r>
              <a:endParaRPr lang="es-ES" altLang="es-CL" u="none"/>
            </a:p>
          </p:txBody>
        </p:sp>
        <p:sp>
          <p:nvSpPr>
            <p:cNvPr id="52" name="AutoShape 60"/>
            <p:cNvSpPr>
              <a:spLocks/>
            </p:cNvSpPr>
            <p:nvPr/>
          </p:nvSpPr>
          <p:spPr bwMode="auto">
            <a:xfrm>
              <a:off x="1701" y="130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sp>
          <p:nvSpPr>
            <p:cNvPr id="53" name="AutoShape 62"/>
            <p:cNvSpPr>
              <a:spLocks/>
            </p:cNvSpPr>
            <p:nvPr/>
          </p:nvSpPr>
          <p:spPr bwMode="auto">
            <a:xfrm>
              <a:off x="3491" y="1298"/>
              <a:ext cx="48" cy="288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</p:grp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500034" y="5143512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 smtClean="0"/>
              <a:t>II </a:t>
            </a:r>
            <a:r>
              <a:rPr lang="es-MX" altLang="es-CL" u="none" dirty="0"/>
              <a:t>= </a:t>
            </a:r>
            <a:r>
              <a:rPr lang="es-MX" altLang="es-CL" u="none" dirty="0" smtClean="0"/>
              <a:t>{</a:t>
            </a:r>
            <a:r>
              <a:rPr lang="es-MX" altLang="es-CL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i="1" u="none" dirty="0" smtClean="0"/>
              <a:t>i,</a:t>
            </a:r>
            <a:r>
              <a:rPr lang="es-MX" altLang="es-CL" u="none" dirty="0" smtClean="0"/>
              <a:t> </a:t>
            </a:r>
            <a:r>
              <a:rPr lang="es-MX" altLang="es-CL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u="none" dirty="0" smtClean="0"/>
              <a:t>2</a:t>
            </a:r>
            <a:r>
              <a:rPr lang="es-MX" altLang="es-CL" i="1" u="none" dirty="0" smtClean="0"/>
              <a:t>i</a:t>
            </a:r>
            <a:r>
              <a:rPr lang="es-MX" altLang="es-CL" u="none" dirty="0" smtClean="0"/>
              <a:t>, 3</a:t>
            </a:r>
            <a:r>
              <a:rPr lang="es-MX" altLang="es-CL" i="1" u="none" dirty="0" smtClean="0"/>
              <a:t>i</a:t>
            </a:r>
            <a:r>
              <a:rPr lang="es-MX" altLang="es-CL" u="none" dirty="0" smtClean="0"/>
              <a:t>,…}</a:t>
            </a:r>
            <a:endParaRPr lang="es-MX" altLang="es-CL" u="none" dirty="0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357159" y="5572140"/>
            <a:ext cx="464347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i="1" u="none" dirty="0" smtClean="0"/>
              <a:t>i:</a:t>
            </a:r>
            <a:r>
              <a:rPr lang="es-MX" altLang="es-CL" u="none" dirty="0" smtClean="0"/>
              <a:t> unidad imaginaria, cuyo valor es </a:t>
            </a:r>
            <a:endParaRPr lang="es-MX" altLang="es-CL" i="1" u="none" dirty="0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5214942" y="5500702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C </a:t>
            </a:r>
            <a:r>
              <a:rPr lang="es-MX" altLang="es-CL" sz="2000" u="none" dirty="0"/>
              <a:t>= </a:t>
            </a:r>
            <a:r>
              <a:rPr lang="es-MX" altLang="es-CL" sz="2000" u="none" dirty="0" smtClean="0"/>
              <a:t>{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u="none" dirty="0" smtClean="0"/>
              <a:t>3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 ─ </a:t>
            </a:r>
            <a:r>
              <a:rPr lang="es-MX" altLang="es-CL" sz="2000" i="1" u="none" dirty="0" smtClean="0"/>
              <a:t>i</a:t>
            </a:r>
            <a:r>
              <a:rPr lang="es-MX" altLang="es-CL" sz="2000" u="none" dirty="0" smtClean="0"/>
              <a:t>, 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i="1" u="none" dirty="0" smtClean="0"/>
              <a:t>i</a:t>
            </a:r>
            <a:r>
              <a:rPr lang="es-MX" altLang="es-CL" sz="2000" u="none" dirty="0" smtClean="0"/>
              <a:t>, </a:t>
            </a:r>
            <a:r>
              <a:rPr lang="es-MX" altLang="es-CL" sz="2000" i="1" u="none" dirty="0" smtClean="0"/>
              <a:t>176</a:t>
            </a:r>
            <a:r>
              <a:rPr lang="es-MX" altLang="es-CL" sz="2000" u="none" dirty="0" smtClean="0"/>
              <a:t>,…}</a:t>
            </a:r>
            <a:endParaRPr lang="es-MX" altLang="es-CL" sz="2000" u="none" dirty="0"/>
          </a:p>
        </p:txBody>
      </p:sp>
      <p:cxnSp>
        <p:nvCxnSpPr>
          <p:cNvPr id="72" name="71 Conector recto"/>
          <p:cNvCxnSpPr/>
          <p:nvPr/>
        </p:nvCxnSpPr>
        <p:spPr>
          <a:xfrm flipV="1">
            <a:off x="2714612" y="4572008"/>
            <a:ext cx="7200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V="1">
            <a:off x="6718688" y="4181960"/>
            <a:ext cx="7200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59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61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1.1  Conjuntos numéricos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62" name="61 Conector recto"/>
            <p:cNvCxnSpPr/>
            <p:nvPr/>
          </p:nvCxnSpPr>
          <p:spPr bwMode="auto">
            <a:xfrm>
              <a:off x="0" y="1125538"/>
              <a:ext cx="3262956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49 Grupo"/>
          <p:cNvGrpSpPr>
            <a:grpSpLocks/>
          </p:cNvGrpSpPr>
          <p:nvPr/>
        </p:nvGrpSpPr>
        <p:grpSpPr bwMode="auto">
          <a:xfrm>
            <a:off x="3571868" y="5000636"/>
            <a:ext cx="1617651" cy="542925"/>
            <a:chOff x="2843882" y="4542259"/>
            <a:chExt cx="3888358" cy="542925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2843882" y="4542259"/>
              <a:ext cx="3671888" cy="542925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sp>
          <p:nvSpPr>
            <p:cNvPr id="66" name="Text Box 26"/>
            <p:cNvSpPr txBox="1">
              <a:spLocks noChangeArrowheads="1"/>
            </p:cNvSpPr>
            <p:nvPr/>
          </p:nvSpPr>
          <p:spPr bwMode="auto">
            <a:xfrm>
              <a:off x="2915890" y="4614267"/>
              <a:ext cx="38163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MX" altLang="es-CL" sz="2000" u="none" dirty="0" smtClean="0"/>
                <a:t>IR = Q U Q*</a:t>
              </a:r>
              <a:endParaRPr lang="es-ES" altLang="es-CL" sz="2000" u="none" dirty="0"/>
            </a:p>
          </p:txBody>
        </p:sp>
      </p:grpSp>
      <p:sp>
        <p:nvSpPr>
          <p:cNvPr id="65" name="6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C2A98-3089-4759-9046-A7FB27AE7A7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655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206" grpId="0" animBg="1"/>
      <p:bldP spid="8207" grpId="0" animBg="1"/>
      <p:bldP spid="8208" grpId="0" animBg="1"/>
      <p:bldP spid="8209" grpId="0"/>
      <p:bldP spid="92" grpId="0" animBg="1"/>
      <p:bldP spid="93" grpId="0" animBg="1"/>
      <p:bldP spid="8213" grpId="0"/>
      <p:bldP spid="8214" grpId="0" animBg="1"/>
      <p:bldP spid="8215" grpId="0"/>
      <p:bldP spid="8216" grpId="0"/>
      <p:bldP spid="8217" grpId="0" animBg="1"/>
      <p:bldP spid="8218" grpId="0"/>
      <p:bldP spid="8219" grpId="0"/>
      <p:bldP spid="3" grpId="0"/>
      <p:bldP spid="34" grpId="0" autoUpdateAnimBg="0"/>
      <p:bldP spid="34" grpId="1"/>
      <p:bldP spid="35" grpId="0" autoUpdateAnimBg="0"/>
      <p:bldP spid="35" grpId="1"/>
      <p:bldP spid="36" grpId="0" autoUpdateAnimBg="0"/>
      <p:bldP spid="36" grpId="1"/>
      <p:bldP spid="54" grpId="0"/>
      <p:bldP spid="54" grpId="1"/>
      <p:bldP spid="55" grpId="0"/>
      <p:bldP spid="55" grpId="1"/>
      <p:bldP spid="71" grpId="0"/>
      <p:bldP spid="7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2344837"/>
            <a:ext cx="8243888" cy="396875"/>
            <a:chOff x="0" y="436"/>
            <a:chExt cx="5193" cy="250"/>
          </a:xfrm>
        </p:grpSpPr>
        <p:sp>
          <p:nvSpPr>
            <p:cNvPr id="1948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Conmutatividad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139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179388" y="3965674"/>
            <a:ext cx="3097212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(b + c) = (a + b) +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19479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9480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19478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411413" y="2916337"/>
            <a:ext cx="15811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b = b ∙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179388" y="2916337"/>
            <a:ext cx="179070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b = b +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3424337"/>
            <a:ext cx="8243888" cy="396875"/>
            <a:chOff x="0" y="436"/>
            <a:chExt cx="5193" cy="250"/>
          </a:xfrm>
        </p:grpSpPr>
        <p:sp>
          <p:nvSpPr>
            <p:cNvPr id="1947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Asociatividad</a:t>
              </a: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0" y="669"/>
              <a:ext cx="124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492500" y="3965674"/>
            <a:ext cx="266382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∙ c) = (a ∙ b)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0" y="4540349"/>
            <a:ext cx="8243888" cy="396875"/>
            <a:chOff x="0" y="436"/>
            <a:chExt cx="5193" cy="250"/>
          </a:xfrm>
        </p:grpSpPr>
        <p:sp>
          <p:nvSpPr>
            <p:cNvPr id="1947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err="1">
                  <a:solidFill>
                    <a:srgbClr val="7F7F7F"/>
                  </a:solidFill>
                </a:rPr>
                <a:t>Distributividad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28" name="27 Conector recto"/>
            <p:cNvCxnSpPr/>
            <p:nvPr/>
          </p:nvCxnSpPr>
          <p:spPr bwMode="auto">
            <a:xfrm>
              <a:off x="0" y="669"/>
              <a:ext cx="1338" cy="17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79388" y="5045174"/>
            <a:ext cx="31686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+ c) = a ∙ b + 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635375" y="5045174"/>
            <a:ext cx="3024188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∙ </a:t>
            </a:r>
            <a:r>
              <a:rPr lang="es-MX" sz="2000" u="none" dirty="0" smtClean="0">
                <a:latin typeface="+mj-lt"/>
                <a:cs typeface="Arial" pitchFamily="34" charset="0"/>
              </a:rPr>
              <a:t>(b – c) </a:t>
            </a:r>
            <a:r>
              <a:rPr lang="es-MX" sz="2000" u="none" dirty="0">
                <a:latin typeface="+mj-lt"/>
                <a:cs typeface="Arial" pitchFamily="34" charset="0"/>
              </a:rPr>
              <a:t>=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∙ b – 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19470" name="Rectangle 3"/>
          <p:cNvSpPr>
            <a:spLocks noChangeArrowheads="1"/>
          </p:cNvSpPr>
          <p:nvPr/>
        </p:nvSpPr>
        <p:spPr bwMode="auto">
          <a:xfrm>
            <a:off x="107950" y="1439118"/>
            <a:ext cx="86423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Si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, </a:t>
            </a:r>
            <a:r>
              <a:rPr lang="es-MX" altLang="es-CL" sz="2000" b="1" u="none" dirty="0"/>
              <a:t>b</a:t>
            </a:r>
            <a:r>
              <a:rPr lang="es-MX" altLang="es-CL" sz="2000" u="none" dirty="0"/>
              <a:t> y </a:t>
            </a:r>
            <a:r>
              <a:rPr lang="es-MX" altLang="es-CL" sz="2000" b="1" u="none" dirty="0"/>
              <a:t>c</a:t>
            </a:r>
            <a:r>
              <a:rPr lang="es-MX" altLang="es-CL" sz="2000" u="none" dirty="0"/>
              <a:t> son números reales, entonces se cumplen las siguientes propiedades:	</a:t>
            </a:r>
            <a:endParaRPr lang="es-ES" altLang="es-CL" sz="2000" u="none" dirty="0"/>
          </a:p>
        </p:txBody>
      </p:sp>
      <p:grpSp>
        <p:nvGrpSpPr>
          <p:cNvPr id="7" name="25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27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 Propiedades en los reales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1" name="30 Conector recto"/>
            <p:cNvCxnSpPr/>
            <p:nvPr/>
          </p:nvCxnSpPr>
          <p:spPr bwMode="auto">
            <a:xfrm>
              <a:off x="0" y="1125538"/>
              <a:ext cx="385127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829A-D593-4C6A-B745-9198A5CF2A7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133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8" grpId="0" animBg="1"/>
      <p:bldP spid="20" grpId="0" animBg="1"/>
      <p:bldP spid="21" grpId="0" animBg="1"/>
      <p:bldP spid="25" grpId="0" animBg="1"/>
      <p:bldP spid="29" grpId="0" animBg="1"/>
      <p:bldP spid="30" grpId="0" animBg="1"/>
      <p:bldP spid="194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462" y="2559896"/>
            <a:ext cx="8243888" cy="396875"/>
            <a:chOff x="0" y="436"/>
            <a:chExt cx="5193" cy="250"/>
          </a:xfrm>
        </p:grpSpPr>
        <p:sp>
          <p:nvSpPr>
            <p:cNvPr id="2050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Elemento neutro multiplicativo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79512" y="3207968"/>
            <a:ext cx="2376487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1 = 1 ∙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1763" y="-100013"/>
            <a:ext cx="4443412" cy="860426"/>
            <a:chOff x="83" y="-63"/>
            <a:chExt cx="2799" cy="54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3" y="-63"/>
              <a:ext cx="2615" cy="453"/>
              <a:chOff x="83" y="-63"/>
              <a:chExt cx="4249" cy="453"/>
            </a:xfrm>
          </p:grpSpPr>
          <p:sp>
            <p:nvSpPr>
              <p:cNvPr id="20500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249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20501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2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2. </a:t>
                </a:r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Propiedades</a:t>
                </a:r>
              </a:p>
            </p:txBody>
          </p:sp>
        </p:grpSp>
        <p:pic>
          <p:nvPicPr>
            <p:cNvPr id="20499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36512" y="3860948"/>
            <a:ext cx="8243888" cy="396875"/>
            <a:chOff x="0" y="436"/>
            <a:chExt cx="5193" cy="250"/>
          </a:xfrm>
        </p:grpSpPr>
        <p:sp>
          <p:nvSpPr>
            <p:cNvPr id="2049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aditivo (opuesto)</a:t>
              </a:r>
            </a:p>
          </p:txBody>
        </p:sp>
        <p:cxnSp>
          <p:nvCxnSpPr>
            <p:cNvPr id="33" name="32 Conector recto"/>
            <p:cNvCxnSpPr/>
            <p:nvPr/>
          </p:nvCxnSpPr>
          <p:spPr bwMode="auto">
            <a:xfrm>
              <a:off x="0" y="669"/>
              <a:ext cx="204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9512" y="4536110"/>
            <a:ext cx="518477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s-CL" sz="2000" u="none" dirty="0"/>
              <a:t>El inverso aditivo (opuesto) de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 es (– a)</a:t>
            </a:r>
            <a:endParaRPr lang="es-ES" altLang="es-CL" sz="2000" u="none" dirty="0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-36512" y="5189686"/>
            <a:ext cx="8243888" cy="396875"/>
            <a:chOff x="0" y="436"/>
            <a:chExt cx="5193" cy="250"/>
          </a:xfrm>
        </p:grpSpPr>
        <p:sp>
          <p:nvSpPr>
            <p:cNvPr id="2049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multiplicativo (recíproco)</a:t>
              </a:r>
            </a:p>
          </p:txBody>
        </p:sp>
        <p:cxnSp>
          <p:nvCxnSpPr>
            <p:cNvPr id="38" name="37 Conector recto"/>
            <p:cNvCxnSpPr/>
            <p:nvPr/>
          </p:nvCxnSpPr>
          <p:spPr bwMode="auto">
            <a:xfrm>
              <a:off x="0" y="669"/>
              <a:ext cx="2676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1 Grupo"/>
          <p:cNvGrpSpPr/>
          <p:nvPr/>
        </p:nvGrpSpPr>
        <p:grpSpPr>
          <a:xfrm>
            <a:off x="214313" y="5732611"/>
            <a:ext cx="6480175" cy="720725"/>
            <a:chOff x="214313" y="5732611"/>
            <a:chExt cx="6480175" cy="720725"/>
          </a:xfrm>
        </p:grpSpPr>
        <p:graphicFrame>
          <p:nvGraphicFramePr>
            <p:cNvPr id="2049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3358357"/>
                </p:ext>
              </p:extLst>
            </p:nvPr>
          </p:nvGraphicFramePr>
          <p:xfrm>
            <a:off x="6156176" y="5777407"/>
            <a:ext cx="200761" cy="603921"/>
          </p:xfrm>
          <a:graphic>
            <a:graphicData uri="http://schemas.openxmlformats.org/presentationml/2006/ole">
              <p:oleObj spid="_x0000_s136194" name="Ecuación" r:id="rId4" imgW="203040" imgH="609480" progId="Equation.3">
                <p:embed/>
              </p:oleObj>
            </a:graphicData>
          </a:graphic>
        </p:graphicFrame>
        <p:sp>
          <p:nvSpPr>
            <p:cNvPr id="20491" name="40 Rectángulo"/>
            <p:cNvSpPr>
              <a:spLocks noChangeArrowheads="1"/>
            </p:cNvSpPr>
            <p:nvPr/>
          </p:nvSpPr>
          <p:spPr bwMode="auto">
            <a:xfrm>
              <a:off x="214313" y="5732611"/>
              <a:ext cx="6480175" cy="720725"/>
            </a:xfrm>
            <a:prstGeom prst="rect">
              <a:avLst/>
            </a:prstGeom>
            <a:noFill/>
            <a:ln w="9525" algn="ctr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MX" altLang="es-CL" sz="2000" u="none" dirty="0"/>
            </a:p>
            <a:p>
              <a:pPr algn="ctr" eaLnBrk="1" hangingPunct="1"/>
              <a:endParaRPr lang="es-MX" altLang="es-CL" sz="2000" u="none" dirty="0"/>
            </a:p>
            <a:p>
              <a:pPr eaLnBrk="1" hangingPunct="1"/>
              <a:r>
                <a:rPr lang="es-MX" altLang="es-CL" sz="2000" u="none" dirty="0"/>
                <a:t>Si a ≠ 0, el inverso multiplicativo (recíproco) de </a:t>
              </a:r>
              <a:r>
                <a:rPr lang="es-MX" altLang="es-CL" sz="2000" b="1" u="none" dirty="0"/>
                <a:t>a</a:t>
              </a:r>
              <a:r>
                <a:rPr lang="es-MX" altLang="es-CL" sz="2000" u="none" dirty="0"/>
                <a:t> es </a:t>
              </a:r>
              <a:endParaRPr lang="es-ES" altLang="es-CL" sz="2000" u="none" dirty="0"/>
            </a:p>
            <a:p>
              <a:pPr algn="ctr" eaLnBrk="1" hangingPunct="1"/>
              <a:endParaRPr lang="es-ES" altLang="es-CL" sz="2000" dirty="0"/>
            </a:p>
            <a:p>
              <a:pPr algn="ctr" eaLnBrk="1" hangingPunct="1"/>
              <a:endParaRPr lang="es-ES" altLang="es-CL" sz="2000" dirty="0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0" y="1447701"/>
            <a:ext cx="8243888" cy="396875"/>
            <a:chOff x="0" y="436"/>
            <a:chExt cx="5193" cy="250"/>
          </a:xfrm>
        </p:grpSpPr>
        <p:sp>
          <p:nvSpPr>
            <p:cNvPr id="2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Elemento neutro aditivo</a:t>
              </a:r>
            </a:p>
          </p:txBody>
        </p:sp>
        <p:cxnSp>
          <p:nvCxnSpPr>
            <p:cNvPr id="26" name="25 Conector recto"/>
            <p:cNvCxnSpPr/>
            <p:nvPr/>
          </p:nvCxnSpPr>
          <p:spPr bwMode="auto">
            <a:xfrm>
              <a:off x="0" y="669"/>
              <a:ext cx="197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79388" y="2023765"/>
            <a:ext cx="2305050" cy="401637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+ 0 = 0 + </a:t>
            </a:r>
            <a:r>
              <a:rPr lang="es-MX" sz="2000" u="none" dirty="0" smtClean="0">
                <a:latin typeface="+mj-lt"/>
                <a:cs typeface="Arial" pitchFamily="34" charset="0"/>
              </a:rPr>
              <a:t>a </a:t>
            </a:r>
            <a:r>
              <a:rPr lang="es-MX" sz="2000" u="none" dirty="0">
                <a:latin typeface="+mj-lt"/>
                <a:cs typeface="Arial" pitchFamily="34" charset="0"/>
              </a:rPr>
              <a:t>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9" name="27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29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 Propiedades en los reales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0" name="29 Conector recto"/>
            <p:cNvCxnSpPr/>
            <p:nvPr/>
          </p:nvCxnSpPr>
          <p:spPr bwMode="auto">
            <a:xfrm>
              <a:off x="0" y="1125538"/>
              <a:ext cx="385127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829A-D593-4C6A-B745-9198A5CF2A74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1172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488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917575"/>
            <a:ext cx="8243888" cy="396875"/>
            <a:chOff x="0" y="436"/>
            <a:chExt cx="5193" cy="250"/>
          </a:xfrm>
        </p:grpSpPr>
        <p:sp>
          <p:nvSpPr>
            <p:cNvPr id="10256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3.1 Paridad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 </a:t>
              </a:r>
              <a:r>
                <a:rPr lang="es-CL" altLang="es-CL" sz="2000" b="1" u="none" dirty="0" err="1">
                  <a:solidFill>
                    <a:srgbClr val="7F7F7F"/>
                  </a:solidFill>
                </a:rPr>
                <a:t>imparidad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 </a:t>
              </a:r>
            </a:p>
          </p:txBody>
        </p:sp>
        <p:cxnSp>
          <p:nvCxnSpPr>
            <p:cNvPr id="42" name="4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07504" y="1646511"/>
            <a:ext cx="22974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</a:t>
            </a:r>
            <a:r>
              <a:rPr lang="es-MX" altLang="es-CL" sz="2000" b="1" u="none" dirty="0" smtClean="0">
                <a:solidFill>
                  <a:srgbClr val="99CC00"/>
                </a:solidFill>
              </a:rPr>
              <a:t>pares:</a:t>
            </a:r>
            <a:endParaRPr lang="es-MX" altLang="es-CL" sz="2000" b="1" u="none" dirty="0">
              <a:solidFill>
                <a:srgbClr val="99CC00"/>
              </a:solidFill>
            </a:endParaRPr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118923" y="2582615"/>
            <a:ext cx="2595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</a:t>
            </a:r>
            <a:r>
              <a:rPr lang="es-MX" altLang="es-CL" sz="2000" b="1" u="none" dirty="0" smtClean="0">
                <a:solidFill>
                  <a:srgbClr val="99CC00"/>
                </a:solidFill>
              </a:rPr>
              <a:t>impares:</a:t>
            </a:r>
            <a:endParaRPr lang="es-MX" altLang="es-CL" sz="2000" b="1" u="none" dirty="0">
              <a:solidFill>
                <a:srgbClr val="99CC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2733" y="3580805"/>
            <a:ext cx="8243888" cy="396875"/>
            <a:chOff x="0" y="436"/>
            <a:chExt cx="5193" cy="250"/>
          </a:xfrm>
        </p:grpSpPr>
        <p:sp>
          <p:nvSpPr>
            <p:cNvPr id="1025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3.2 Múltiplos 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2" name="3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225123" y="4095237"/>
            <a:ext cx="8569325" cy="89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rgbClr val="99CC00"/>
                </a:solidFill>
              </a:rPr>
              <a:t>múltiplos</a:t>
            </a:r>
            <a:r>
              <a:rPr lang="es-MX" altLang="es-CL" sz="2000" u="none" dirty="0"/>
              <a:t> de un número </a:t>
            </a:r>
            <a:r>
              <a:rPr lang="es-MX" altLang="es-CL" sz="2000" u="none" dirty="0" smtClean="0"/>
              <a:t>entero </a:t>
            </a:r>
            <a:r>
              <a:rPr lang="es-MX" altLang="es-CL" sz="2000" u="none" dirty="0"/>
              <a:t>son aquellos que se obtienen al multiplicarlo por algún otro número </a:t>
            </a:r>
            <a:r>
              <a:rPr lang="es-MX" altLang="es-CL" sz="2000" u="none" dirty="0" smtClean="0"/>
              <a:t>entero.</a:t>
            </a:r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3363912" cy="860426"/>
            <a:chOff x="83" y="-63"/>
            <a:chExt cx="2119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1935" cy="453"/>
              <a:chOff x="83" y="-63"/>
              <a:chExt cx="3144" cy="453"/>
            </a:xfrm>
          </p:grpSpPr>
          <p:sp>
            <p:nvSpPr>
              <p:cNvPr id="1025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31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/>
              </a:p>
            </p:txBody>
          </p:sp>
          <p:sp>
            <p:nvSpPr>
              <p:cNvPr id="1025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67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3. Clasificación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10251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627784" y="1629048"/>
            <a:ext cx="58363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Números de la forma </a:t>
            </a:r>
            <a:r>
              <a:rPr lang="es-MX" altLang="es-CL" sz="2000" b="1" u="none" dirty="0">
                <a:solidFill>
                  <a:srgbClr val="99CC00"/>
                </a:solidFill>
              </a:rPr>
              <a:t>2n</a:t>
            </a:r>
            <a:r>
              <a:rPr lang="es-MX" altLang="es-CL" sz="2000" i="1" u="none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 smtClean="0"/>
              <a:t>con </a:t>
            </a:r>
            <a:r>
              <a:rPr lang="es-MX" altLang="es-CL" sz="2000" b="1" u="none" dirty="0">
                <a:solidFill>
                  <a:srgbClr val="99CC00"/>
                </a:solidFill>
              </a:rPr>
              <a:t>n</a:t>
            </a:r>
            <a:r>
              <a:rPr lang="es-MX" altLang="es-CL" sz="2000" u="none" dirty="0" smtClean="0">
                <a:solidFill>
                  <a:srgbClr val="92D050"/>
                </a:solidFill>
              </a:rPr>
              <a:t> </a:t>
            </a:r>
            <a:r>
              <a:rPr lang="es-MX" altLang="es-CL" sz="2000" u="none" dirty="0" smtClean="0"/>
              <a:t>perteneciente </a:t>
            </a:r>
            <a:r>
              <a:rPr lang="es-MX" altLang="es-CL" sz="2000" u="none" dirty="0"/>
              <a:t>a </a:t>
            </a:r>
            <a:r>
              <a:rPr lang="es-MX" altLang="es-CL" sz="2000" u="none" dirty="0">
                <a:latin typeface="Cambria Math" pitchFamily="18" charset="0"/>
              </a:rPr>
              <a:t>ℤ</a:t>
            </a:r>
            <a:r>
              <a:rPr lang="es-MX" altLang="es-CL" sz="2000" u="none" dirty="0" smtClean="0"/>
              <a:t>.</a:t>
            </a:r>
            <a:endParaRPr lang="es-MX" altLang="es-CL" sz="2000" i="1" u="none" dirty="0">
              <a:solidFill>
                <a:schemeClr val="accent4">
                  <a:lumMod val="50000"/>
                </a:schemeClr>
              </a:solidFill>
            </a:endParaRPr>
          </a:p>
          <a:p>
            <a:pPr marL="0" lvl="1" eaLnBrk="1" hangingPunct="1"/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613897" y="2565152"/>
            <a:ext cx="64946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 smtClean="0"/>
              <a:t>Números de la forma </a:t>
            </a:r>
            <a:r>
              <a:rPr lang="es-MX" altLang="es-CL" sz="2000" b="1" u="none" dirty="0">
                <a:solidFill>
                  <a:srgbClr val="99CC00"/>
                </a:solidFill>
              </a:rPr>
              <a:t>(2n + 1)</a:t>
            </a:r>
            <a:r>
              <a:rPr lang="es-MX" altLang="es-CL" sz="2000" i="1" u="none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 smtClean="0"/>
              <a:t>con </a:t>
            </a:r>
            <a:r>
              <a:rPr lang="es-MX" altLang="es-CL" sz="2000" b="1" u="none" dirty="0">
                <a:solidFill>
                  <a:srgbClr val="99CC00"/>
                </a:solidFill>
              </a:rPr>
              <a:t>n</a:t>
            </a:r>
            <a:r>
              <a:rPr lang="es-MX" altLang="es-CL" sz="2000" u="none" dirty="0" smtClean="0"/>
              <a:t> perteneciente </a:t>
            </a:r>
            <a:r>
              <a:rPr lang="es-MX" altLang="es-CL" sz="2000" u="none" dirty="0"/>
              <a:t>a </a:t>
            </a:r>
            <a:r>
              <a:rPr lang="es-MX" altLang="es-CL" sz="2000" u="none" dirty="0">
                <a:latin typeface="Cambria Math" pitchFamily="18" charset="0"/>
              </a:rPr>
              <a:t>ℤ </a:t>
            </a:r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2586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7" grpId="0"/>
      <p:bldP spid="24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11130</TotalTime>
  <Words>713</Words>
  <Application>Microsoft Office PowerPoint</Application>
  <PresentationFormat>Presentación en pantalla (4:3)</PresentationFormat>
  <Paragraphs>149</Paragraphs>
  <Slides>13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Equidad</vt:lpstr>
      <vt:lpstr>Diseño predeterminado</vt:lpstr>
      <vt:lpstr>2_Diseño predeterminado</vt:lpstr>
      <vt:lpstr>Ecuación</vt:lpstr>
      <vt:lpstr>Diapositiva 1</vt:lpstr>
      <vt:lpstr>Diapositiva 2</vt:lpstr>
      <vt:lpstr>Diapositiva 3</vt:lpstr>
      <vt:lpstr>Desafios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Muena Toledo</dc:creator>
  <cp:lastModifiedBy>User</cp:lastModifiedBy>
  <cp:revision>131</cp:revision>
  <cp:lastPrinted>2015-03-30T14:10:54Z</cp:lastPrinted>
  <dcterms:created xsi:type="dcterms:W3CDTF">2015-03-16T13:06:51Z</dcterms:created>
  <dcterms:modified xsi:type="dcterms:W3CDTF">2021-03-23T18:08:18Z</dcterms:modified>
</cp:coreProperties>
</file>