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6" r:id="rId4"/>
    <p:sldId id="267" r:id="rId5"/>
    <p:sldId id="268" r:id="rId6"/>
    <p:sldId id="269" r:id="rId7"/>
    <p:sldId id="270"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F456967-5FEF-4A8B-AF5C-61E07B51DED5}" type="datetimeFigureOut">
              <a:rPr lang="es-CL" smtClean="0"/>
              <a:t>22-03-2021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308733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22-03-2021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71809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22-03-2021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2109080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22-03-2021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92901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22-03-2021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344970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1F456967-5FEF-4A8B-AF5C-61E07B51DED5}" type="datetimeFigureOut">
              <a:rPr lang="es-CL" smtClean="0"/>
              <a:t>22-03-2021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4095084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1F456967-5FEF-4A8B-AF5C-61E07B51DED5}" type="datetimeFigureOut">
              <a:rPr lang="es-CL" smtClean="0"/>
              <a:t>22-03-2021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916179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456967-5FEF-4A8B-AF5C-61E07B51DED5}" type="datetimeFigureOut">
              <a:rPr lang="es-CL" smtClean="0"/>
              <a:t>22-03-2021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41196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456967-5FEF-4A8B-AF5C-61E07B51DED5}" type="datetimeFigureOut">
              <a:rPr lang="es-CL" smtClean="0"/>
              <a:t>22-03-2021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2457553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456967-5FEF-4A8B-AF5C-61E07B51DED5}" type="datetimeFigureOut">
              <a:rPr lang="es-CL" smtClean="0"/>
              <a:t>22-03-2021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1930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F456967-5FEF-4A8B-AF5C-61E07B51DED5}" type="datetimeFigureOut">
              <a:rPr lang="es-CL" smtClean="0"/>
              <a:t>22-03-2021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384131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F456967-5FEF-4A8B-AF5C-61E07B51DED5}" type="datetimeFigureOut">
              <a:rPr lang="es-CL" smtClean="0"/>
              <a:t>22-03-2021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08869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F456967-5FEF-4A8B-AF5C-61E07B51DED5}" type="datetimeFigureOut">
              <a:rPr lang="es-CL" smtClean="0"/>
              <a:t>22-03-2021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42877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F456967-5FEF-4A8B-AF5C-61E07B51DED5}" type="datetimeFigureOut">
              <a:rPr lang="es-CL" smtClean="0"/>
              <a:t>22-03-2021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420092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F456967-5FEF-4A8B-AF5C-61E07B51DED5}" type="datetimeFigureOut">
              <a:rPr lang="es-CL" smtClean="0"/>
              <a:t>22-03-2021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321494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22-03-2021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76573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22-03-2021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383879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F456967-5FEF-4A8B-AF5C-61E07B51DED5}" type="datetimeFigureOut">
              <a:rPr lang="es-CL" smtClean="0"/>
              <a:t>22-03-2021</a:t>
            </a:fld>
            <a:endParaRPr lang="es-CL"/>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s-CL"/>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A95914C-A940-4F06-8871-D69BCE0B6359}" type="slidenum">
              <a:rPr lang="es-CL" smtClean="0"/>
              <a:t>‹Nº›</a:t>
            </a:fld>
            <a:endParaRPr lang="es-CL"/>
          </a:p>
        </p:txBody>
      </p:sp>
    </p:spTree>
    <p:extLst>
      <p:ext uri="{BB962C8B-B14F-4D97-AF65-F5344CB8AC3E}">
        <p14:creationId xmlns:p14="http://schemas.microsoft.com/office/powerpoint/2010/main" val="280530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65523" y="816211"/>
            <a:ext cx="10829107" cy="2009296"/>
          </a:xfrm>
        </p:spPr>
        <p:txBody>
          <a:bodyPr>
            <a:normAutofit fontScale="90000"/>
          </a:bodyPr>
          <a:lstStyle/>
          <a:p>
            <a:r>
              <a:rPr lang="es-ES" sz="2400" dirty="0" smtClean="0"/>
              <a:t/>
            </a:r>
            <a:br>
              <a:rPr lang="es-ES" sz="2400" dirty="0" smtClean="0"/>
            </a:br>
            <a:r>
              <a:rPr lang="es-ES" sz="2400" dirty="0"/>
              <a:t/>
            </a:r>
            <a:br>
              <a:rPr lang="es-ES" sz="2400" dirty="0"/>
            </a:br>
            <a:r>
              <a:rPr lang="es-ES" sz="2400" dirty="0" smtClean="0"/>
              <a:t>PROBABILIDADES Y ESTADÍSTICA DESCRIPTIVA E INFERENCIAL </a:t>
            </a:r>
            <a:br>
              <a:rPr lang="es-ES" sz="2400" dirty="0" smtClean="0"/>
            </a:br>
            <a:r>
              <a:rPr lang="es-ES" sz="2400" dirty="0" smtClean="0"/>
              <a:t/>
            </a:r>
            <a:br>
              <a:rPr lang="es-ES" sz="2400" dirty="0" smtClean="0"/>
            </a:br>
            <a:r>
              <a:rPr lang="es-ES" sz="2400" dirty="0" smtClean="0"/>
              <a:t>PARA FORMACIÓN DIFERENCIADA </a:t>
            </a:r>
            <a:br>
              <a:rPr lang="es-ES" sz="2400" dirty="0" smtClean="0"/>
            </a:br>
            <a:r>
              <a:rPr lang="es-ES" sz="2400" dirty="0"/>
              <a:t/>
            </a:r>
            <a:br>
              <a:rPr lang="es-ES" sz="2400" dirty="0"/>
            </a:br>
            <a:r>
              <a:rPr lang="es-ES" sz="2400" dirty="0" smtClean="0"/>
              <a:t>3° medio </a:t>
            </a:r>
            <a:br>
              <a:rPr lang="es-ES" sz="2400" dirty="0" smtClean="0"/>
            </a:br>
            <a:endParaRPr lang="es-CL" sz="2400" dirty="0"/>
          </a:p>
        </p:txBody>
      </p:sp>
      <p:sp>
        <p:nvSpPr>
          <p:cNvPr id="3" name="CuadroTexto 2"/>
          <p:cNvSpPr txBox="1"/>
          <p:nvPr/>
        </p:nvSpPr>
        <p:spPr>
          <a:xfrm>
            <a:off x="409433" y="6305266"/>
            <a:ext cx="7315200" cy="369332"/>
          </a:xfrm>
          <a:prstGeom prst="rect">
            <a:avLst/>
          </a:prstGeom>
          <a:noFill/>
        </p:spPr>
        <p:txBody>
          <a:bodyPr wrap="square" rtlCol="0">
            <a:spAutoFit/>
          </a:bodyPr>
          <a:lstStyle/>
          <a:p>
            <a:r>
              <a:rPr lang="es-ES" dirty="0" smtClean="0"/>
              <a:t>Profesora: Elizabeth Luna Miranda</a:t>
            </a:r>
            <a:endParaRPr lang="es-CL" dirty="0"/>
          </a:p>
        </p:txBody>
      </p:sp>
      <p:sp>
        <p:nvSpPr>
          <p:cNvPr id="4" name="CuadroTexto 3"/>
          <p:cNvSpPr txBox="1"/>
          <p:nvPr/>
        </p:nvSpPr>
        <p:spPr>
          <a:xfrm>
            <a:off x="518615" y="3862316"/>
            <a:ext cx="11122925" cy="461665"/>
          </a:xfrm>
          <a:prstGeom prst="rect">
            <a:avLst/>
          </a:prstGeom>
          <a:noFill/>
        </p:spPr>
        <p:txBody>
          <a:bodyPr wrap="square" rtlCol="0">
            <a:spAutoFit/>
          </a:bodyPr>
          <a:lstStyle/>
          <a:p>
            <a:pPr marL="1077913" indent="-1077913"/>
            <a:r>
              <a:rPr lang="es-ES" sz="2400" b="1" dirty="0"/>
              <a:t>Clase 9</a:t>
            </a:r>
            <a:r>
              <a:rPr lang="es-ES" sz="2400" b="1" dirty="0" smtClean="0"/>
              <a:t>: Ejercicios de práctica “Medidas de Tendencia Central”</a:t>
            </a:r>
            <a:endParaRPr lang="es-CL" sz="2400" dirty="0"/>
          </a:p>
        </p:txBody>
      </p:sp>
    </p:spTree>
    <p:extLst>
      <p:ext uri="{BB962C8B-B14F-4D97-AF65-F5344CB8AC3E}">
        <p14:creationId xmlns:p14="http://schemas.microsoft.com/office/powerpoint/2010/main" val="82220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99160" y="4957128"/>
            <a:ext cx="3011572" cy="719181"/>
          </a:xfrm>
          <a:prstGeom prst="rect">
            <a:avLst/>
          </a:prstGeom>
        </p:spPr>
      </p:pic>
      <p:sp>
        <p:nvSpPr>
          <p:cNvPr id="5" name="Rectángulo 4"/>
          <p:cNvSpPr/>
          <p:nvPr/>
        </p:nvSpPr>
        <p:spPr>
          <a:xfrm>
            <a:off x="598227" y="3537448"/>
            <a:ext cx="2997958" cy="1015663"/>
          </a:xfrm>
          <a:prstGeom prst="rect">
            <a:avLst/>
          </a:prstGeom>
          <a:ln>
            <a:solidFill>
              <a:srgbClr val="7030A0"/>
            </a:solidFill>
          </a:ln>
        </p:spPr>
        <p:txBody>
          <a:bodyPr wrap="square">
            <a:spAutoFit/>
          </a:bodyPr>
          <a:lstStyle/>
          <a:p>
            <a:pPr algn="just"/>
            <a:r>
              <a:rPr lang="es-ES" sz="2000" dirty="0" smtClean="0"/>
              <a:t>O promedio: </a:t>
            </a:r>
            <a:r>
              <a:rPr lang="es-ES" sz="2000" dirty="0"/>
              <a:t>es el valor central (no la mitad) del conjunto de datos.</a:t>
            </a:r>
            <a:endParaRPr lang="es-CL" sz="2000" dirty="0"/>
          </a:p>
        </p:txBody>
      </p:sp>
      <p:sp>
        <p:nvSpPr>
          <p:cNvPr id="6" name="Rectángulo 5"/>
          <p:cNvSpPr/>
          <p:nvPr/>
        </p:nvSpPr>
        <p:spPr>
          <a:xfrm>
            <a:off x="3981765" y="3529285"/>
            <a:ext cx="3816825" cy="1015663"/>
          </a:xfrm>
          <a:prstGeom prst="rect">
            <a:avLst/>
          </a:prstGeom>
          <a:ln>
            <a:solidFill>
              <a:srgbClr val="7030A0"/>
            </a:solidFill>
          </a:ln>
        </p:spPr>
        <p:txBody>
          <a:bodyPr wrap="square">
            <a:spAutoFit/>
          </a:bodyPr>
          <a:lstStyle/>
          <a:p>
            <a:pPr algn="just"/>
            <a:r>
              <a:rPr lang="es-ES" sz="2000" dirty="0" smtClean="0"/>
              <a:t>Valor </a:t>
            </a:r>
            <a:r>
              <a:rPr lang="es-ES" sz="2000" dirty="0"/>
              <a:t>que más se repite (que tiene la mayor frecuencia) dentro de un conjunto de datos</a:t>
            </a:r>
            <a:endParaRPr lang="es-CL" sz="2000" dirty="0"/>
          </a:p>
        </p:txBody>
      </p:sp>
      <p:sp>
        <p:nvSpPr>
          <p:cNvPr id="7" name="Rectángulo 6"/>
          <p:cNvSpPr/>
          <p:nvPr/>
        </p:nvSpPr>
        <p:spPr>
          <a:xfrm>
            <a:off x="8135200" y="3529286"/>
            <a:ext cx="3862318" cy="2554545"/>
          </a:xfrm>
          <a:prstGeom prst="rect">
            <a:avLst/>
          </a:prstGeom>
          <a:ln>
            <a:solidFill>
              <a:srgbClr val="7030A0"/>
            </a:solidFill>
          </a:ln>
        </p:spPr>
        <p:txBody>
          <a:bodyPr wrap="square">
            <a:spAutoFit/>
          </a:bodyPr>
          <a:lstStyle/>
          <a:p>
            <a:pPr algn="just"/>
            <a:r>
              <a:rPr lang="es-ES" sz="2000" dirty="0" smtClean="0"/>
              <a:t>Valor </a:t>
            </a:r>
            <a:r>
              <a:rPr lang="es-ES" sz="2000" dirty="0"/>
              <a:t>que se ubica en el centro del conjunto de datos cuando éstos fueron previamente ordenados de menor a mayor o de mayor a menor, de manera que el 50 % de ellos son menores o iguales que la mediana, y el otro 50 % son mayores o iguales.</a:t>
            </a:r>
            <a:endParaRPr lang="es-CL" sz="2000" dirty="0"/>
          </a:p>
        </p:txBody>
      </p:sp>
      <p:grpSp>
        <p:nvGrpSpPr>
          <p:cNvPr id="30" name="Grupo 29"/>
          <p:cNvGrpSpPr/>
          <p:nvPr/>
        </p:nvGrpSpPr>
        <p:grpSpPr>
          <a:xfrm>
            <a:off x="943971" y="234897"/>
            <a:ext cx="10275625" cy="2887840"/>
            <a:chOff x="943970" y="232012"/>
            <a:chExt cx="10275625" cy="2887840"/>
          </a:xfrm>
        </p:grpSpPr>
        <p:sp>
          <p:nvSpPr>
            <p:cNvPr id="3" name="Rectángulo redondeado 2"/>
            <p:cNvSpPr/>
            <p:nvPr/>
          </p:nvSpPr>
          <p:spPr>
            <a:xfrm>
              <a:off x="2722725" y="232012"/>
              <a:ext cx="5766179" cy="15558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2" name="CuadroTexto 1"/>
            <p:cNvSpPr txBox="1"/>
            <p:nvPr/>
          </p:nvSpPr>
          <p:spPr>
            <a:xfrm>
              <a:off x="2913791" y="779101"/>
              <a:ext cx="5575113" cy="461665"/>
            </a:xfrm>
            <a:prstGeom prst="rect">
              <a:avLst/>
            </a:prstGeom>
            <a:noFill/>
          </p:spPr>
          <p:txBody>
            <a:bodyPr wrap="square" rtlCol="0">
              <a:spAutoFit/>
            </a:bodyPr>
            <a:lstStyle/>
            <a:p>
              <a:r>
                <a:rPr lang="es-ES" sz="2400" b="1" dirty="0" smtClean="0"/>
                <a:t>PARA  DATOS ORGNIZADOS EN TABLAS</a:t>
              </a:r>
              <a:endParaRPr lang="es-CL" sz="2400" b="1" dirty="0"/>
            </a:p>
          </p:txBody>
        </p:sp>
        <p:grpSp>
          <p:nvGrpSpPr>
            <p:cNvPr id="10" name="Grupo 9"/>
            <p:cNvGrpSpPr/>
            <p:nvPr/>
          </p:nvGrpSpPr>
          <p:grpSpPr>
            <a:xfrm>
              <a:off x="943970" y="2375628"/>
              <a:ext cx="2306472" cy="736979"/>
              <a:chOff x="921223" y="1613146"/>
              <a:chExt cx="2306472" cy="736979"/>
            </a:xfrm>
          </p:grpSpPr>
          <p:sp>
            <p:nvSpPr>
              <p:cNvPr id="8" name="Rectángulo redondeado 7"/>
              <p:cNvSpPr/>
              <p:nvPr/>
            </p:nvSpPr>
            <p:spPr>
              <a:xfrm>
                <a:off x="921223" y="1613146"/>
                <a:ext cx="2306472" cy="7369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9" name="CuadroTexto 8"/>
              <p:cNvSpPr txBox="1"/>
              <p:nvPr/>
            </p:nvSpPr>
            <p:spPr>
              <a:xfrm>
                <a:off x="992874" y="1783321"/>
                <a:ext cx="2163170" cy="369332"/>
              </a:xfrm>
              <a:prstGeom prst="rect">
                <a:avLst/>
              </a:prstGeom>
              <a:noFill/>
            </p:spPr>
            <p:txBody>
              <a:bodyPr wrap="square" rtlCol="0">
                <a:spAutoFit/>
              </a:bodyPr>
              <a:lstStyle/>
              <a:p>
                <a:r>
                  <a:rPr lang="es-ES" b="1" dirty="0" smtClean="0"/>
                  <a:t>MEDIA  ARITMÉTICA</a:t>
                </a:r>
                <a:endParaRPr lang="es-CL" b="1" dirty="0"/>
              </a:p>
            </p:txBody>
          </p:sp>
        </p:grpSp>
        <p:grpSp>
          <p:nvGrpSpPr>
            <p:cNvPr id="12" name="Grupo 11"/>
            <p:cNvGrpSpPr/>
            <p:nvPr/>
          </p:nvGrpSpPr>
          <p:grpSpPr>
            <a:xfrm>
              <a:off x="4660710" y="2382873"/>
              <a:ext cx="2306472" cy="736979"/>
              <a:chOff x="846161" y="1583140"/>
              <a:chExt cx="2306472" cy="736979"/>
            </a:xfrm>
          </p:grpSpPr>
          <p:sp>
            <p:nvSpPr>
              <p:cNvPr id="13" name="Rectángulo redondeado 12"/>
              <p:cNvSpPr/>
              <p:nvPr/>
            </p:nvSpPr>
            <p:spPr>
              <a:xfrm>
                <a:off x="846161" y="1583140"/>
                <a:ext cx="2306472" cy="7369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14" name="CuadroTexto 13"/>
              <p:cNvSpPr txBox="1"/>
              <p:nvPr/>
            </p:nvSpPr>
            <p:spPr>
              <a:xfrm>
                <a:off x="1656496" y="1766963"/>
                <a:ext cx="1156651" cy="369332"/>
              </a:xfrm>
              <a:prstGeom prst="rect">
                <a:avLst/>
              </a:prstGeom>
              <a:noFill/>
            </p:spPr>
            <p:txBody>
              <a:bodyPr wrap="square" rtlCol="0">
                <a:spAutoFit/>
              </a:bodyPr>
              <a:lstStyle/>
              <a:p>
                <a:r>
                  <a:rPr lang="es-ES" b="1" dirty="0" smtClean="0"/>
                  <a:t>MODA</a:t>
                </a:r>
                <a:endParaRPr lang="es-CL" b="1" dirty="0"/>
              </a:p>
            </p:txBody>
          </p:sp>
        </p:grpSp>
        <p:grpSp>
          <p:nvGrpSpPr>
            <p:cNvPr id="15" name="Grupo 14"/>
            <p:cNvGrpSpPr/>
            <p:nvPr/>
          </p:nvGrpSpPr>
          <p:grpSpPr>
            <a:xfrm>
              <a:off x="8913123" y="2382873"/>
              <a:ext cx="2306472" cy="736979"/>
              <a:chOff x="846161" y="1583140"/>
              <a:chExt cx="2306472" cy="736979"/>
            </a:xfrm>
          </p:grpSpPr>
          <p:sp>
            <p:nvSpPr>
              <p:cNvPr id="16" name="Rectángulo redondeado 15"/>
              <p:cNvSpPr/>
              <p:nvPr/>
            </p:nvSpPr>
            <p:spPr>
              <a:xfrm>
                <a:off x="846161" y="1583140"/>
                <a:ext cx="2306472" cy="7369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17" name="CuadroTexto 16"/>
              <p:cNvSpPr txBox="1"/>
              <p:nvPr/>
            </p:nvSpPr>
            <p:spPr>
              <a:xfrm>
                <a:off x="1533667" y="1770622"/>
                <a:ext cx="1156651" cy="369332"/>
              </a:xfrm>
              <a:prstGeom prst="rect">
                <a:avLst/>
              </a:prstGeom>
              <a:noFill/>
            </p:spPr>
            <p:txBody>
              <a:bodyPr wrap="square" rtlCol="0">
                <a:spAutoFit/>
              </a:bodyPr>
              <a:lstStyle/>
              <a:p>
                <a:r>
                  <a:rPr lang="es-ES" b="1" dirty="0" smtClean="0"/>
                  <a:t>MEDIANA</a:t>
                </a:r>
                <a:endParaRPr lang="es-CL" b="1" dirty="0"/>
              </a:p>
            </p:txBody>
          </p:sp>
        </p:grpSp>
        <p:cxnSp>
          <p:nvCxnSpPr>
            <p:cNvPr id="19" name="Conector recto 18"/>
            <p:cNvCxnSpPr>
              <a:stCxn id="3" idx="2"/>
            </p:cNvCxnSpPr>
            <p:nvPr/>
          </p:nvCxnSpPr>
          <p:spPr>
            <a:xfrm flipH="1">
              <a:off x="5605814" y="1787857"/>
              <a:ext cx="1" cy="464024"/>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2074460" y="1937982"/>
              <a:ext cx="7970292" cy="2729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a:xfrm>
              <a:off x="2074460" y="1937982"/>
              <a:ext cx="0" cy="313899"/>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10060675" y="1965278"/>
              <a:ext cx="0" cy="313899"/>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grpSp>
      <p:cxnSp>
        <p:nvCxnSpPr>
          <p:cNvPr id="26" name="Conector recto 25"/>
          <p:cNvCxnSpPr/>
          <p:nvPr/>
        </p:nvCxnSpPr>
        <p:spPr>
          <a:xfrm>
            <a:off x="2074460" y="3112607"/>
            <a:ext cx="0" cy="313899"/>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5813946" y="3133498"/>
            <a:ext cx="0" cy="313899"/>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10065225" y="3119852"/>
            <a:ext cx="0" cy="313899"/>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063087" y="4649608"/>
            <a:ext cx="0" cy="313899"/>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pic>
        <p:nvPicPr>
          <p:cNvPr id="34" name="Imagen 33"/>
          <p:cNvPicPr>
            <a:picLocks noChangeAspect="1"/>
          </p:cNvPicPr>
          <p:nvPr/>
        </p:nvPicPr>
        <p:blipFill>
          <a:blip r:embed="rId3"/>
          <a:stretch>
            <a:fillRect/>
          </a:stretch>
        </p:blipFill>
        <p:spPr>
          <a:xfrm>
            <a:off x="0" y="5983829"/>
            <a:ext cx="4360281" cy="746741"/>
          </a:xfrm>
          <a:prstGeom prst="rect">
            <a:avLst/>
          </a:prstGeom>
        </p:spPr>
      </p:pic>
      <p:cxnSp>
        <p:nvCxnSpPr>
          <p:cNvPr id="35" name="Conector recto 34"/>
          <p:cNvCxnSpPr/>
          <p:nvPr/>
        </p:nvCxnSpPr>
        <p:spPr>
          <a:xfrm>
            <a:off x="2063087" y="5607447"/>
            <a:ext cx="0" cy="313899"/>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48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par>
                                <p:cTn id="24" presetID="10" presetClass="entr" presetSubtype="0"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561944" y="210732"/>
            <a:ext cx="5177131" cy="461665"/>
          </a:xfrm>
          <a:prstGeom prst="rect">
            <a:avLst/>
          </a:prstGeom>
          <a:noFill/>
        </p:spPr>
        <p:txBody>
          <a:bodyPr wrap="square" rtlCol="0">
            <a:spAutoFit/>
          </a:bodyPr>
          <a:lstStyle/>
          <a:p>
            <a:pPr algn="ctr"/>
            <a:r>
              <a:rPr lang="es-ES" sz="2400" b="1" u="sng" dirty="0" smtClean="0"/>
              <a:t>Para datos agrupados en intervalos</a:t>
            </a:r>
            <a:endParaRPr lang="es-CL" sz="2400" b="1" u="sng" dirty="0"/>
          </a:p>
        </p:txBody>
      </p:sp>
      <mc:AlternateContent xmlns:mc="http://schemas.openxmlformats.org/markup-compatibility/2006" xmlns:a14="http://schemas.microsoft.com/office/drawing/2010/main">
        <mc:Choice Requires="a14">
          <p:graphicFrame>
            <p:nvGraphicFramePr>
              <p:cNvPr id="3" name="Tabla 2"/>
              <p:cNvGraphicFramePr>
                <a:graphicFrameLocks noGrp="1"/>
              </p:cNvGraphicFramePr>
              <p:nvPr>
                <p:extLst>
                  <p:ext uri="{D42A27DB-BD31-4B8C-83A1-F6EECF244321}">
                    <p14:modId xmlns:p14="http://schemas.microsoft.com/office/powerpoint/2010/main" val="2588485710"/>
                  </p:ext>
                </p:extLst>
              </p:nvPr>
            </p:nvGraphicFramePr>
            <p:xfrm>
              <a:off x="0" y="719666"/>
              <a:ext cx="12192000" cy="5821680"/>
            </p:xfrm>
            <a:graphic>
              <a:graphicData uri="http://schemas.openxmlformats.org/drawingml/2006/table">
                <a:tbl>
                  <a:tblPr>
                    <a:tableStyleId>{16D9F66E-5EB9-4882-86FB-DCBF35E3C3E4}</a:tableStyleId>
                  </a:tblPr>
                  <a:tblGrid>
                    <a:gridCol w="4064000">
                      <a:extLst>
                        <a:ext uri="{9D8B030D-6E8A-4147-A177-3AD203B41FA5}">
                          <a16:colId xmlns:a16="http://schemas.microsoft.com/office/drawing/2014/main" val="787152033"/>
                        </a:ext>
                      </a:extLst>
                    </a:gridCol>
                    <a:gridCol w="4064000">
                      <a:extLst>
                        <a:ext uri="{9D8B030D-6E8A-4147-A177-3AD203B41FA5}">
                          <a16:colId xmlns:a16="http://schemas.microsoft.com/office/drawing/2014/main" val="2850478937"/>
                        </a:ext>
                      </a:extLst>
                    </a:gridCol>
                    <a:gridCol w="4064000">
                      <a:extLst>
                        <a:ext uri="{9D8B030D-6E8A-4147-A177-3AD203B41FA5}">
                          <a16:colId xmlns:a16="http://schemas.microsoft.com/office/drawing/2014/main" val="4129839925"/>
                        </a:ext>
                      </a:extLst>
                    </a:gridCol>
                  </a:tblGrid>
                  <a:tr h="370840">
                    <a:tc>
                      <a:txBody>
                        <a:bodyPr/>
                        <a:lstStyle/>
                        <a:p>
                          <a:pPr algn="ctr"/>
                          <a:r>
                            <a:rPr lang="es-ES" sz="2000" b="1" dirty="0" smtClean="0"/>
                            <a:t>Media</a:t>
                          </a:r>
                        </a:p>
                        <a:p>
                          <a:pPr algn="ctr"/>
                          <a14:m>
                            <m:oMathPara xmlns:m="http://schemas.openxmlformats.org/officeDocument/2006/math">
                              <m:oMathParaPr>
                                <m:jc m:val="centerGroup"/>
                              </m:oMathParaPr>
                              <m:oMath xmlns:m="http://schemas.openxmlformats.org/officeDocument/2006/math">
                                <m:acc>
                                  <m:accPr>
                                    <m:chr m:val="̅"/>
                                    <m:ctrlPr>
                                      <a:rPr lang="es-CL" sz="2000" b="1" i="1" smtClean="0">
                                        <a:latin typeface="Cambria Math" panose="02040503050406030204" pitchFamily="18" charset="0"/>
                                      </a:rPr>
                                    </m:ctrlPr>
                                  </m:accPr>
                                  <m:e>
                                    <m:r>
                                      <a:rPr lang="es-ES" sz="2000" b="1" i="1" smtClean="0">
                                        <a:latin typeface="Cambria Math" panose="02040503050406030204" pitchFamily="18" charset="0"/>
                                      </a:rPr>
                                      <m:t>𝑿</m:t>
                                    </m:r>
                                  </m:e>
                                </m:acc>
                              </m:oMath>
                            </m:oMathPara>
                          </a14:m>
                          <a:endParaRPr lang="es-CL" sz="2000" b="1" dirty="0"/>
                        </a:p>
                      </a:txBody>
                      <a:tcPr/>
                    </a:tc>
                    <a:tc>
                      <a:txBody>
                        <a:bodyPr/>
                        <a:lstStyle/>
                        <a:p>
                          <a:pPr algn="ctr"/>
                          <a:r>
                            <a:rPr lang="es-ES" sz="2000" b="1" dirty="0" smtClean="0"/>
                            <a:t>Moda</a:t>
                          </a:r>
                        </a:p>
                        <a:p>
                          <a:pPr algn="ctr"/>
                          <a:r>
                            <a:rPr lang="es-ES" sz="2000" b="1" dirty="0" smtClean="0"/>
                            <a:t>Mo</a:t>
                          </a:r>
                          <a:endParaRPr lang="es-CL" sz="2000" b="1" dirty="0"/>
                        </a:p>
                      </a:txBody>
                      <a:tcPr/>
                    </a:tc>
                    <a:tc>
                      <a:txBody>
                        <a:bodyPr/>
                        <a:lstStyle/>
                        <a:p>
                          <a:pPr algn="ctr"/>
                          <a:r>
                            <a:rPr lang="es-ES" sz="2000" b="1" dirty="0" smtClean="0"/>
                            <a:t>Mediana</a:t>
                          </a:r>
                        </a:p>
                        <a:p>
                          <a:pPr algn="ctr"/>
                          <a:r>
                            <a:rPr lang="es-ES" sz="2000" b="1" dirty="0" smtClean="0"/>
                            <a:t>Me</a:t>
                          </a:r>
                          <a:endParaRPr lang="es-CL" sz="2000" b="1" dirty="0"/>
                        </a:p>
                      </a:txBody>
                      <a:tcPr/>
                    </a:tc>
                    <a:extLst>
                      <a:ext uri="{0D108BD9-81ED-4DB2-BD59-A6C34878D82A}">
                        <a16:rowId xmlns:a16="http://schemas.microsoft.com/office/drawing/2014/main" val="1066826131"/>
                      </a:ext>
                    </a:extLst>
                  </a:tr>
                  <a:tr h="370840">
                    <a:tc>
                      <a:txBody>
                        <a:bodyPr/>
                        <a:lstStyle/>
                        <a:p>
                          <a:endParaRPr lang="es-ES" dirty="0" smtClean="0"/>
                        </a:p>
                        <a:p>
                          <a:endParaRPr lang="es-ES" dirty="0" smtClean="0"/>
                        </a:p>
                        <a:p>
                          <a:endParaRPr lang="es-ES" dirty="0" smtClean="0"/>
                        </a:p>
                        <a:p>
                          <a:endParaRPr lang="es-ES" dirty="0" smtClean="0"/>
                        </a:p>
                        <a:p>
                          <a:endParaRPr lang="es-CL" dirty="0"/>
                        </a:p>
                      </a:txBody>
                      <a:tcPr/>
                    </a:tc>
                    <a:tc>
                      <a:txBody>
                        <a:bodyPr/>
                        <a:lstStyle/>
                        <a:p>
                          <a:endParaRPr lang="es-CL" dirty="0"/>
                        </a:p>
                      </a:txBody>
                      <a:tcPr/>
                    </a:tc>
                    <a:tc>
                      <a:txBody>
                        <a:bodyPr/>
                        <a:lstStyle/>
                        <a:p>
                          <a:endParaRPr lang="es-CL" dirty="0"/>
                        </a:p>
                      </a:txBody>
                      <a:tcPr/>
                    </a:tc>
                    <a:extLst>
                      <a:ext uri="{0D108BD9-81ED-4DB2-BD59-A6C34878D82A}">
                        <a16:rowId xmlns:a16="http://schemas.microsoft.com/office/drawing/2014/main" val="51274724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fi es la frecuencia absoluta del intervalo i e i es el i-</a:t>
                          </a:r>
                          <a:r>
                            <a:rPr lang="es-ES" dirty="0" err="1" smtClean="0"/>
                            <a:t>ésimo</a:t>
                          </a:r>
                          <a:r>
                            <a:rPr lang="es-ES" dirty="0" smtClean="0"/>
                            <a:t> intervalo</a:t>
                          </a:r>
                          <a:endParaRPr lang="es-CL" dirty="0" smtClean="0"/>
                        </a:p>
                        <a:p>
                          <a:endParaRPr lang="es-CL" dirty="0"/>
                        </a:p>
                      </a:txBody>
                      <a:tcPr/>
                    </a:tc>
                    <a:tc>
                      <a:txBody>
                        <a:bodyPr/>
                        <a:lstStyle/>
                        <a:p>
                          <a:r>
                            <a:rPr lang="es-ES" sz="1800" dirty="0" smtClean="0"/>
                            <a:t>L: Límite inferior del intervalo modal. </a:t>
                          </a:r>
                        </a:p>
                        <a:p>
                          <a:endParaRPr lang="es-ES" sz="1800" dirty="0" smtClean="0"/>
                        </a:p>
                        <a:p>
                          <a:r>
                            <a:rPr lang="es-ES" sz="1800" dirty="0" smtClean="0"/>
                            <a:t>D1: Diferencia entre la frecuencia del intervalo modal y la frecuencia del intervalo anterior a éste. </a:t>
                          </a:r>
                        </a:p>
                        <a:p>
                          <a:endParaRPr lang="es-ES" sz="1800" dirty="0" smtClean="0"/>
                        </a:p>
                        <a:p>
                          <a:r>
                            <a:rPr lang="es-ES" sz="1800" dirty="0" smtClean="0"/>
                            <a:t>D2: Diferencia entre la frecuencia del intervalo modal y la frecuencia del intervalo posterior a éste. </a:t>
                          </a:r>
                        </a:p>
                        <a:p>
                          <a:endParaRPr lang="es-ES" sz="1800" dirty="0" smtClean="0"/>
                        </a:p>
                        <a:p>
                          <a:r>
                            <a:rPr lang="es-ES" sz="1800" dirty="0" smtClean="0"/>
                            <a:t>A: Amplitud del intervalo modal.</a:t>
                          </a:r>
                          <a:endParaRPr lang="es-CL" sz="1800" dirty="0" smtClean="0"/>
                        </a:p>
                        <a:p>
                          <a:endParaRPr lang="es-CL" dirty="0"/>
                        </a:p>
                      </a:txBody>
                      <a:tcPr/>
                    </a:tc>
                    <a:tc>
                      <a:txBody>
                        <a:bodyPr/>
                        <a:lstStyle/>
                        <a:p>
                          <a:r>
                            <a:rPr lang="es-ES" sz="1800" dirty="0" smtClean="0"/>
                            <a:t>L: Límite inferior del intervalo de la mediana. </a:t>
                          </a:r>
                        </a:p>
                        <a:p>
                          <a:endParaRPr lang="es-ES" sz="1800" dirty="0" smtClean="0"/>
                        </a:p>
                        <a:p>
                          <a:r>
                            <a:rPr lang="es-ES" sz="1800" dirty="0" smtClean="0"/>
                            <a:t>F: Frecuencia acumulada del intervalo anterior al intervalo de la mediana. </a:t>
                          </a:r>
                        </a:p>
                        <a:p>
                          <a:endParaRPr lang="es-ES" sz="1800" dirty="0" smtClean="0"/>
                        </a:p>
                        <a:p>
                          <a:r>
                            <a:rPr lang="es-ES" sz="1800" dirty="0" smtClean="0"/>
                            <a:t>f: Frecuencia absoluta del intervalo de la mediana. </a:t>
                          </a:r>
                        </a:p>
                        <a:p>
                          <a:endParaRPr lang="es-ES" sz="1800" dirty="0" smtClean="0"/>
                        </a:p>
                        <a:p>
                          <a:r>
                            <a:rPr lang="es-ES" sz="1800" dirty="0" smtClean="0"/>
                            <a:t>A: Amplitud del intervalo de la mediana. </a:t>
                          </a:r>
                        </a:p>
                        <a:p>
                          <a:endParaRPr lang="es-ES" sz="1800" dirty="0" smtClean="0"/>
                        </a:p>
                        <a:p>
                          <a:r>
                            <a:rPr lang="es-ES" sz="1800" dirty="0" smtClean="0"/>
                            <a:t>n: Número total de datos</a:t>
                          </a:r>
                          <a:endParaRPr lang="es-CL" sz="1800" dirty="0" smtClean="0"/>
                        </a:p>
                        <a:p>
                          <a:endParaRPr lang="es-CL" dirty="0"/>
                        </a:p>
                      </a:txBody>
                      <a:tcPr/>
                    </a:tc>
                    <a:extLst>
                      <a:ext uri="{0D108BD9-81ED-4DB2-BD59-A6C34878D82A}">
                        <a16:rowId xmlns:a16="http://schemas.microsoft.com/office/drawing/2014/main" val="217593229"/>
                      </a:ext>
                    </a:extLst>
                  </a:tr>
                </a:tbl>
              </a:graphicData>
            </a:graphic>
          </p:graphicFrame>
        </mc:Choice>
        <mc:Fallback xmlns="">
          <p:graphicFrame>
            <p:nvGraphicFramePr>
              <p:cNvPr id="3" name="Tabla 2"/>
              <p:cNvGraphicFramePr>
                <a:graphicFrameLocks noGrp="1"/>
              </p:cNvGraphicFramePr>
              <p:nvPr>
                <p:extLst>
                  <p:ext uri="{D42A27DB-BD31-4B8C-83A1-F6EECF244321}">
                    <p14:modId xmlns:p14="http://schemas.microsoft.com/office/powerpoint/2010/main" val="2588485710"/>
                  </p:ext>
                </p:extLst>
              </p:nvPr>
            </p:nvGraphicFramePr>
            <p:xfrm>
              <a:off x="0" y="719666"/>
              <a:ext cx="12192000" cy="5821680"/>
            </p:xfrm>
            <a:graphic>
              <a:graphicData uri="http://schemas.openxmlformats.org/drawingml/2006/table">
                <a:tbl>
                  <a:tblPr>
                    <a:tableStyleId>{16D9F66E-5EB9-4882-86FB-DCBF35E3C3E4}</a:tableStyleId>
                  </a:tblPr>
                  <a:tblGrid>
                    <a:gridCol w="4064000">
                      <a:extLst>
                        <a:ext uri="{9D8B030D-6E8A-4147-A177-3AD203B41FA5}">
                          <a16:colId xmlns:a16="http://schemas.microsoft.com/office/drawing/2014/main" val="787152033"/>
                        </a:ext>
                      </a:extLst>
                    </a:gridCol>
                    <a:gridCol w="4064000">
                      <a:extLst>
                        <a:ext uri="{9D8B030D-6E8A-4147-A177-3AD203B41FA5}">
                          <a16:colId xmlns:a16="http://schemas.microsoft.com/office/drawing/2014/main" val="2850478937"/>
                        </a:ext>
                      </a:extLst>
                    </a:gridCol>
                    <a:gridCol w="4064000">
                      <a:extLst>
                        <a:ext uri="{9D8B030D-6E8A-4147-A177-3AD203B41FA5}">
                          <a16:colId xmlns:a16="http://schemas.microsoft.com/office/drawing/2014/main" val="4129839925"/>
                        </a:ext>
                      </a:extLst>
                    </a:gridCol>
                  </a:tblGrid>
                  <a:tr h="701040">
                    <a:tc>
                      <a:txBody>
                        <a:bodyPr/>
                        <a:lstStyle/>
                        <a:p>
                          <a:endParaRPr lang="es-CL"/>
                        </a:p>
                      </a:txBody>
                      <a:tcPr>
                        <a:blipFill>
                          <a:blip r:embed="rId2"/>
                          <a:stretch>
                            <a:fillRect l="-300" t="-4348" r="-200300" b="-733043"/>
                          </a:stretch>
                        </a:blipFill>
                      </a:tcPr>
                    </a:tc>
                    <a:tc>
                      <a:txBody>
                        <a:bodyPr/>
                        <a:lstStyle/>
                        <a:p>
                          <a:pPr algn="ctr"/>
                          <a:r>
                            <a:rPr lang="es-ES" sz="2000" b="1" dirty="0" smtClean="0"/>
                            <a:t>Moda</a:t>
                          </a:r>
                        </a:p>
                        <a:p>
                          <a:pPr algn="ctr"/>
                          <a:r>
                            <a:rPr lang="es-ES" sz="2000" b="1" dirty="0" smtClean="0"/>
                            <a:t>Mo</a:t>
                          </a:r>
                          <a:endParaRPr lang="es-CL" sz="2000" b="1" dirty="0"/>
                        </a:p>
                      </a:txBody>
                      <a:tcPr/>
                    </a:tc>
                    <a:tc>
                      <a:txBody>
                        <a:bodyPr/>
                        <a:lstStyle/>
                        <a:p>
                          <a:pPr algn="ctr"/>
                          <a:r>
                            <a:rPr lang="es-ES" sz="2000" b="1" dirty="0" smtClean="0"/>
                            <a:t>Mediana</a:t>
                          </a:r>
                        </a:p>
                        <a:p>
                          <a:pPr algn="ctr"/>
                          <a:r>
                            <a:rPr lang="es-ES" sz="2000" b="1" dirty="0" smtClean="0"/>
                            <a:t>Me</a:t>
                          </a:r>
                          <a:endParaRPr lang="es-CL" sz="2000" b="1" dirty="0"/>
                        </a:p>
                      </a:txBody>
                      <a:tcPr/>
                    </a:tc>
                    <a:extLst>
                      <a:ext uri="{0D108BD9-81ED-4DB2-BD59-A6C34878D82A}">
                        <a16:rowId xmlns:a16="http://schemas.microsoft.com/office/drawing/2014/main" val="1066826131"/>
                      </a:ext>
                    </a:extLst>
                  </a:tr>
                  <a:tr h="1463040">
                    <a:tc>
                      <a:txBody>
                        <a:bodyPr/>
                        <a:lstStyle/>
                        <a:p>
                          <a:endParaRPr lang="es-ES" dirty="0" smtClean="0"/>
                        </a:p>
                        <a:p>
                          <a:endParaRPr lang="es-ES" dirty="0" smtClean="0"/>
                        </a:p>
                        <a:p>
                          <a:endParaRPr lang="es-ES" dirty="0" smtClean="0"/>
                        </a:p>
                        <a:p>
                          <a:endParaRPr lang="es-ES" dirty="0" smtClean="0"/>
                        </a:p>
                        <a:p>
                          <a:endParaRPr lang="es-CL" dirty="0"/>
                        </a:p>
                      </a:txBody>
                      <a:tcPr/>
                    </a:tc>
                    <a:tc>
                      <a:txBody>
                        <a:bodyPr/>
                        <a:lstStyle/>
                        <a:p>
                          <a:endParaRPr lang="es-CL" dirty="0"/>
                        </a:p>
                      </a:txBody>
                      <a:tcPr/>
                    </a:tc>
                    <a:tc>
                      <a:txBody>
                        <a:bodyPr/>
                        <a:lstStyle/>
                        <a:p>
                          <a:endParaRPr lang="es-CL" dirty="0"/>
                        </a:p>
                      </a:txBody>
                      <a:tcPr/>
                    </a:tc>
                    <a:extLst>
                      <a:ext uri="{0D108BD9-81ED-4DB2-BD59-A6C34878D82A}">
                        <a16:rowId xmlns:a16="http://schemas.microsoft.com/office/drawing/2014/main" val="512747242"/>
                      </a:ext>
                    </a:extLst>
                  </a:tr>
                  <a:tr h="3657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fi es la frecuencia absoluta del intervalo i e i es el i-</a:t>
                          </a:r>
                          <a:r>
                            <a:rPr lang="es-ES" dirty="0" err="1" smtClean="0"/>
                            <a:t>ésimo</a:t>
                          </a:r>
                          <a:r>
                            <a:rPr lang="es-ES" dirty="0" smtClean="0"/>
                            <a:t> intervalo</a:t>
                          </a:r>
                          <a:endParaRPr lang="es-CL" dirty="0" smtClean="0"/>
                        </a:p>
                        <a:p>
                          <a:endParaRPr lang="es-CL" dirty="0"/>
                        </a:p>
                      </a:txBody>
                      <a:tcPr/>
                    </a:tc>
                    <a:tc>
                      <a:txBody>
                        <a:bodyPr/>
                        <a:lstStyle/>
                        <a:p>
                          <a:r>
                            <a:rPr lang="es-ES" sz="1800" dirty="0" smtClean="0"/>
                            <a:t>L: Límite inferior del intervalo modal. </a:t>
                          </a:r>
                        </a:p>
                        <a:p>
                          <a:endParaRPr lang="es-ES" sz="1800" dirty="0" smtClean="0"/>
                        </a:p>
                        <a:p>
                          <a:r>
                            <a:rPr lang="es-ES" sz="1800" dirty="0" smtClean="0"/>
                            <a:t>D1: Diferencia entre la frecuencia del intervalo modal y la frecuencia del intervalo anterior a éste. </a:t>
                          </a:r>
                        </a:p>
                        <a:p>
                          <a:endParaRPr lang="es-ES" sz="1800" dirty="0" smtClean="0"/>
                        </a:p>
                        <a:p>
                          <a:r>
                            <a:rPr lang="es-ES" sz="1800" dirty="0" smtClean="0"/>
                            <a:t>D2: Diferencia entre la frecuencia del intervalo modal y la frecuencia del intervalo posterior a éste. </a:t>
                          </a:r>
                        </a:p>
                        <a:p>
                          <a:endParaRPr lang="es-ES" sz="1800" dirty="0" smtClean="0"/>
                        </a:p>
                        <a:p>
                          <a:r>
                            <a:rPr lang="es-ES" sz="1800" dirty="0" smtClean="0"/>
                            <a:t>A: Amplitud del intervalo modal.</a:t>
                          </a:r>
                          <a:endParaRPr lang="es-CL" sz="1800" dirty="0" smtClean="0"/>
                        </a:p>
                        <a:p>
                          <a:endParaRPr lang="es-CL" dirty="0"/>
                        </a:p>
                      </a:txBody>
                      <a:tcPr/>
                    </a:tc>
                    <a:tc>
                      <a:txBody>
                        <a:bodyPr/>
                        <a:lstStyle/>
                        <a:p>
                          <a:r>
                            <a:rPr lang="es-ES" sz="1800" dirty="0" smtClean="0"/>
                            <a:t>L: Límite inferior del intervalo de la mediana. </a:t>
                          </a:r>
                        </a:p>
                        <a:p>
                          <a:endParaRPr lang="es-ES" sz="1800" dirty="0" smtClean="0"/>
                        </a:p>
                        <a:p>
                          <a:r>
                            <a:rPr lang="es-ES" sz="1800" dirty="0" smtClean="0"/>
                            <a:t>F: Frecuencia acumulada del intervalo anterior al intervalo de la mediana. </a:t>
                          </a:r>
                        </a:p>
                        <a:p>
                          <a:endParaRPr lang="es-ES" sz="1800" dirty="0" smtClean="0"/>
                        </a:p>
                        <a:p>
                          <a:r>
                            <a:rPr lang="es-ES" sz="1800" dirty="0" smtClean="0"/>
                            <a:t>f: Frecuencia absoluta del intervalo de la mediana. </a:t>
                          </a:r>
                        </a:p>
                        <a:p>
                          <a:endParaRPr lang="es-ES" sz="1800" dirty="0" smtClean="0"/>
                        </a:p>
                        <a:p>
                          <a:r>
                            <a:rPr lang="es-ES" sz="1800" dirty="0" smtClean="0"/>
                            <a:t>A: Amplitud del intervalo de la mediana. </a:t>
                          </a:r>
                        </a:p>
                        <a:p>
                          <a:endParaRPr lang="es-ES" sz="1800" dirty="0" smtClean="0"/>
                        </a:p>
                        <a:p>
                          <a:r>
                            <a:rPr lang="es-ES" sz="1800" dirty="0" smtClean="0"/>
                            <a:t>n: Número total de datos</a:t>
                          </a:r>
                          <a:endParaRPr lang="es-CL" sz="1800" dirty="0" smtClean="0"/>
                        </a:p>
                        <a:p>
                          <a:endParaRPr lang="es-CL" dirty="0"/>
                        </a:p>
                      </a:txBody>
                      <a:tcPr/>
                    </a:tc>
                    <a:extLst>
                      <a:ext uri="{0D108BD9-81ED-4DB2-BD59-A6C34878D82A}">
                        <a16:rowId xmlns:a16="http://schemas.microsoft.com/office/drawing/2014/main" val="217593229"/>
                      </a:ext>
                    </a:extLst>
                  </a:tr>
                </a:tbl>
              </a:graphicData>
            </a:graphic>
          </p:graphicFrame>
        </mc:Fallback>
      </mc:AlternateContent>
      <mc:AlternateContent xmlns:mc="http://schemas.openxmlformats.org/markup-compatibility/2006" xmlns:a14="http://schemas.microsoft.com/office/drawing/2010/main">
        <mc:Choice Requires="a14">
          <p:sp>
            <p:nvSpPr>
              <p:cNvPr id="4" name="CuadroTexto 3"/>
              <p:cNvSpPr txBox="1"/>
              <p:nvPr/>
            </p:nvSpPr>
            <p:spPr>
              <a:xfrm>
                <a:off x="762056" y="1639091"/>
                <a:ext cx="2536070" cy="635110"/>
              </a:xfrm>
              <a:prstGeom prst="rect">
                <a:avLst/>
              </a:prstGeom>
            </p:spPr>
            <p:style>
              <a:lnRef idx="2">
                <a:schemeClr val="accent5"/>
              </a:lnRef>
              <a:fillRef idx="1">
                <a:schemeClr val="lt1"/>
              </a:fillRef>
              <a:effectRef idx="0">
                <a:schemeClr val="accent5"/>
              </a:effectRef>
              <a:fontRef idx="minor">
                <a:schemeClr val="dk1"/>
              </a:fontRef>
            </p:style>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s-ES" sz="2000" b="0" i="1" smtClean="0">
                              <a:latin typeface="Cambria Math" panose="02040503050406030204" pitchFamily="18" charset="0"/>
                            </a:rPr>
                          </m:ctrlPr>
                        </m:accPr>
                        <m:e>
                          <m:r>
                            <a:rPr lang="es-ES" sz="2000" b="0" i="1" smtClean="0">
                              <a:latin typeface="Cambria Math" panose="02040503050406030204" pitchFamily="18" charset="0"/>
                            </a:rPr>
                            <m:t>𝑥</m:t>
                          </m:r>
                        </m:e>
                      </m:acc>
                      <m:r>
                        <a:rPr lang="es-ES" sz="2000" b="0" i="1" smtClean="0">
                          <a:latin typeface="Cambria Math" panose="02040503050406030204" pitchFamily="18" charset="0"/>
                        </a:rPr>
                        <m:t>=</m:t>
                      </m:r>
                      <m:f>
                        <m:fPr>
                          <m:ctrlPr>
                            <a:rPr lang="es-ES" sz="2000" b="0" i="1" smtClean="0">
                              <a:latin typeface="Cambria Math" panose="02040503050406030204" pitchFamily="18" charset="0"/>
                            </a:rPr>
                          </m:ctrlPr>
                        </m:fPr>
                        <m:num>
                          <m:nary>
                            <m:naryPr>
                              <m:chr m:val="∑"/>
                              <m:ctrlPr>
                                <a:rPr lang="es-ES" sz="2000" b="0" i="1" smtClean="0">
                                  <a:latin typeface="Cambria Math" panose="02040503050406030204" pitchFamily="18" charset="0"/>
                                </a:rPr>
                              </m:ctrlPr>
                            </m:naryPr>
                            <m:sub>
                              <m:r>
                                <m:rPr>
                                  <m:brk m:alnAt="23"/>
                                </m:rPr>
                                <a:rPr lang="es-ES" sz="2000" b="0" i="1" smtClean="0">
                                  <a:latin typeface="Cambria Math" panose="02040503050406030204" pitchFamily="18" charset="0"/>
                                </a:rPr>
                                <m:t>𝑖</m:t>
                              </m:r>
                              <m:r>
                                <a:rPr lang="es-ES" sz="2000" b="0" i="1" smtClean="0">
                                  <a:latin typeface="Cambria Math" panose="02040503050406030204" pitchFamily="18" charset="0"/>
                                </a:rPr>
                                <m:t>=1</m:t>
                              </m:r>
                            </m:sub>
                            <m:sup>
                              <m:r>
                                <a:rPr lang="es-ES" sz="2000" b="0" i="1" smtClean="0">
                                  <a:latin typeface="Cambria Math" panose="02040503050406030204" pitchFamily="18" charset="0"/>
                                </a:rPr>
                                <m:t>𝑘</m:t>
                              </m:r>
                            </m:sup>
                            <m:e>
                              <m:sSub>
                                <m:sSubPr>
                                  <m:ctrlPr>
                                    <a:rPr lang="es-ES" sz="2000" b="0" i="1" smtClean="0">
                                      <a:latin typeface="Cambria Math" panose="02040503050406030204" pitchFamily="18" charset="0"/>
                                    </a:rPr>
                                  </m:ctrlPr>
                                </m:sSubPr>
                                <m:e>
                                  <m:r>
                                    <a:rPr lang="es-ES" sz="2000" b="0" i="1" smtClean="0">
                                      <a:latin typeface="Cambria Math" panose="02040503050406030204" pitchFamily="18" charset="0"/>
                                    </a:rPr>
                                    <m:t>𝑓</m:t>
                                  </m:r>
                                </m:e>
                                <m:sub>
                                  <m:r>
                                    <a:rPr lang="es-ES" sz="2000" b="0" i="1" smtClean="0">
                                      <a:latin typeface="Cambria Math" panose="02040503050406030204" pitchFamily="18" charset="0"/>
                                    </a:rPr>
                                    <m:t>𝑖</m:t>
                                  </m:r>
                                </m:sub>
                              </m:sSub>
                              <m:r>
                                <a:rPr lang="es-ES" sz="2000" b="0" i="1" smtClean="0">
                                  <a:latin typeface="Cambria Math" panose="02040503050406030204" pitchFamily="18" charset="0"/>
                                  <a:ea typeface="Cambria Math" panose="02040503050406030204" pitchFamily="18" charset="0"/>
                                </a:rPr>
                                <m:t>∙</m:t>
                              </m:r>
                              <m:sSub>
                                <m:sSubPr>
                                  <m:ctrlPr>
                                    <a:rPr lang="es-ES" sz="2000" b="0" i="1" smtClean="0">
                                      <a:latin typeface="Cambria Math" panose="02040503050406030204" pitchFamily="18" charset="0"/>
                                      <a:ea typeface="Cambria Math" panose="02040503050406030204" pitchFamily="18" charset="0"/>
                                    </a:rPr>
                                  </m:ctrlPr>
                                </m:sSubPr>
                                <m:e>
                                  <m:r>
                                    <a:rPr lang="es-ES" sz="2000" b="0" i="1" smtClean="0">
                                      <a:latin typeface="Cambria Math" panose="02040503050406030204" pitchFamily="18" charset="0"/>
                                      <a:ea typeface="Cambria Math" panose="02040503050406030204" pitchFamily="18" charset="0"/>
                                    </a:rPr>
                                    <m:t>𝑥</m:t>
                                  </m:r>
                                </m:e>
                                <m:sub>
                                  <m:r>
                                    <a:rPr lang="es-ES" sz="2000" b="0" i="1" smtClean="0">
                                      <a:latin typeface="Cambria Math" panose="02040503050406030204" pitchFamily="18" charset="0"/>
                                      <a:ea typeface="Cambria Math" panose="02040503050406030204" pitchFamily="18" charset="0"/>
                                    </a:rPr>
                                    <m:t>𝑖</m:t>
                                  </m:r>
                                </m:sub>
                              </m:sSub>
                            </m:e>
                          </m:nary>
                        </m:num>
                        <m:den>
                          <m:r>
                            <a:rPr lang="es-ES" sz="2000" b="0" i="1" smtClean="0">
                              <a:latin typeface="Cambria Math" panose="02040503050406030204" pitchFamily="18" charset="0"/>
                            </a:rPr>
                            <m:t>𝑛</m:t>
                          </m:r>
                        </m:den>
                      </m:f>
                    </m:oMath>
                  </m:oMathPara>
                </a14:m>
                <a:endParaRPr lang="es-CL" sz="2000" dirty="0"/>
              </a:p>
            </p:txBody>
          </p:sp>
        </mc:Choice>
        <mc:Fallback xmlns="">
          <p:sp>
            <p:nvSpPr>
              <p:cNvPr id="4" name="CuadroTexto 3"/>
              <p:cNvSpPr txBox="1">
                <a:spLocks noRot="1" noChangeAspect="1" noMove="1" noResize="1" noEditPoints="1" noAdjustHandles="1" noChangeArrowheads="1" noChangeShapeType="1" noTextEdit="1"/>
              </p:cNvSpPr>
              <p:nvPr/>
            </p:nvSpPr>
            <p:spPr>
              <a:xfrm>
                <a:off x="762056" y="1639091"/>
                <a:ext cx="2536070" cy="635110"/>
              </a:xfrm>
              <a:prstGeom prst="rect">
                <a:avLst/>
              </a:prstGeom>
              <a:blipFill>
                <a:blip r:embed="rId3"/>
                <a:stretch>
                  <a:fillRect/>
                </a:stretch>
              </a:blipFill>
            </p:spPr>
            <p:txBody>
              <a:bodyPr/>
              <a:lstStyle/>
              <a:p>
                <a:r>
                  <a:rPr lang="es-CL">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5000956" y="1674710"/>
                <a:ext cx="2190087" cy="563872"/>
              </a:xfrm>
              <a:prstGeom prst="rect">
                <a:avLst/>
              </a:prstGeom>
            </p:spPr>
            <p:style>
              <a:lnRef idx="2">
                <a:schemeClr val="accent5"/>
              </a:lnRef>
              <a:fillRef idx="1">
                <a:schemeClr val="lt1"/>
              </a:fillRef>
              <a:effectRef idx="0">
                <a:schemeClr val="accent5"/>
              </a:effectRef>
              <a:fontRef idx="minor">
                <a:schemeClr val="dk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ES" b="0" i="1" smtClean="0">
                          <a:latin typeface="Cambria Math" panose="02040503050406030204" pitchFamily="18" charset="0"/>
                        </a:rPr>
                        <m:t>𝑀𝑜</m:t>
                      </m:r>
                      <m:r>
                        <a:rPr lang="es-ES" b="0" i="1" smtClean="0">
                          <a:latin typeface="Cambria Math" panose="02040503050406030204" pitchFamily="18" charset="0"/>
                        </a:rPr>
                        <m:t>=</m:t>
                      </m:r>
                      <m:r>
                        <a:rPr lang="es-ES" b="0" i="1" smtClean="0">
                          <a:latin typeface="Cambria Math" panose="02040503050406030204" pitchFamily="18" charset="0"/>
                        </a:rPr>
                        <m:t>𝐿</m:t>
                      </m:r>
                      <m:r>
                        <a:rPr lang="es-ES" b="0" i="1" smtClean="0">
                          <a:latin typeface="Cambria Math" panose="02040503050406030204" pitchFamily="18" charset="0"/>
                        </a:rPr>
                        <m:t>+</m:t>
                      </m:r>
                      <m:f>
                        <m:fPr>
                          <m:ctrlPr>
                            <a:rPr lang="es-ES" b="0" i="1" smtClean="0">
                              <a:latin typeface="Cambria Math" panose="02040503050406030204" pitchFamily="18" charset="0"/>
                            </a:rPr>
                          </m:ctrlPr>
                        </m:fPr>
                        <m:num>
                          <m:sSub>
                            <m:sSubPr>
                              <m:ctrlPr>
                                <a:rPr lang="es-ES" b="0" i="1" smtClean="0">
                                  <a:latin typeface="Cambria Math" panose="02040503050406030204" pitchFamily="18" charset="0"/>
                                </a:rPr>
                              </m:ctrlPr>
                            </m:sSubPr>
                            <m:e>
                              <m:r>
                                <a:rPr lang="es-ES" b="0" i="1" smtClean="0">
                                  <a:latin typeface="Cambria Math" panose="02040503050406030204" pitchFamily="18" charset="0"/>
                                </a:rPr>
                                <m:t>𝐷</m:t>
                              </m:r>
                            </m:e>
                            <m:sub>
                              <m:r>
                                <a:rPr lang="es-ES" b="0" i="1" smtClean="0">
                                  <a:latin typeface="Cambria Math" panose="02040503050406030204" pitchFamily="18" charset="0"/>
                                </a:rPr>
                                <m:t>1</m:t>
                              </m:r>
                            </m:sub>
                          </m:sSub>
                        </m:num>
                        <m:den>
                          <m:sSub>
                            <m:sSubPr>
                              <m:ctrlPr>
                                <a:rPr lang="es-ES" b="0" i="1" smtClean="0">
                                  <a:latin typeface="Cambria Math" panose="02040503050406030204" pitchFamily="18" charset="0"/>
                                </a:rPr>
                              </m:ctrlPr>
                            </m:sSubPr>
                            <m:e>
                              <m:r>
                                <a:rPr lang="es-ES" b="0" i="1" smtClean="0">
                                  <a:latin typeface="Cambria Math" panose="02040503050406030204" pitchFamily="18" charset="0"/>
                                </a:rPr>
                                <m:t>𝐷</m:t>
                              </m:r>
                            </m:e>
                            <m:sub>
                              <m:r>
                                <a:rPr lang="es-ES" b="0" i="1" smtClean="0">
                                  <a:latin typeface="Cambria Math" panose="02040503050406030204" pitchFamily="18" charset="0"/>
                                </a:rPr>
                                <m:t>1</m:t>
                              </m:r>
                            </m:sub>
                          </m:sSub>
                          <m:r>
                            <a:rPr lang="es-ES" b="0" i="1" smtClean="0">
                              <a:latin typeface="Cambria Math" panose="02040503050406030204" pitchFamily="18" charset="0"/>
                            </a:rPr>
                            <m:t>+</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𝐷</m:t>
                              </m:r>
                            </m:e>
                            <m:sub>
                              <m:r>
                                <a:rPr lang="es-ES" b="0" i="1" smtClean="0">
                                  <a:latin typeface="Cambria Math" panose="02040503050406030204" pitchFamily="18" charset="0"/>
                                </a:rPr>
                                <m:t>2</m:t>
                              </m:r>
                            </m:sub>
                          </m:sSub>
                        </m:den>
                      </m:f>
                      <m:r>
                        <a:rPr lang="es-ES" b="0" i="1" smtClean="0">
                          <a:latin typeface="Cambria Math" panose="02040503050406030204" pitchFamily="18" charset="0"/>
                          <a:ea typeface="Cambria Math" panose="02040503050406030204" pitchFamily="18" charset="0"/>
                        </a:rPr>
                        <m:t>∙</m:t>
                      </m:r>
                      <m:r>
                        <a:rPr lang="es-ES" b="0" i="1" smtClean="0">
                          <a:latin typeface="Cambria Math" panose="02040503050406030204" pitchFamily="18" charset="0"/>
                          <a:ea typeface="Cambria Math" panose="02040503050406030204" pitchFamily="18" charset="0"/>
                        </a:rPr>
                        <m:t>𝐴</m:t>
                      </m:r>
                    </m:oMath>
                  </m:oMathPara>
                </a14:m>
                <a:endParaRPr lang="es-CL" dirty="0"/>
              </a:p>
            </p:txBody>
          </p:sp>
        </mc:Choice>
        <mc:Fallback xmlns="">
          <p:sp>
            <p:nvSpPr>
              <p:cNvPr id="5" name="CuadroTexto 4"/>
              <p:cNvSpPr txBox="1">
                <a:spLocks noRot="1" noChangeAspect="1" noMove="1" noResize="1" noEditPoints="1" noAdjustHandles="1" noChangeArrowheads="1" noChangeShapeType="1" noTextEdit="1"/>
              </p:cNvSpPr>
              <p:nvPr/>
            </p:nvSpPr>
            <p:spPr>
              <a:xfrm>
                <a:off x="5000956" y="1674710"/>
                <a:ext cx="2190087" cy="563872"/>
              </a:xfrm>
              <a:prstGeom prst="rect">
                <a:avLst/>
              </a:prstGeom>
              <a:blipFill>
                <a:blip r:embed="rId4"/>
                <a:stretch>
                  <a:fillRect/>
                </a:stretch>
              </a:blipFill>
            </p:spPr>
            <p:txBody>
              <a:bodyPr/>
              <a:lstStyle/>
              <a:p>
                <a:r>
                  <a:rPr lang="es-CL">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8893873" y="1488441"/>
                <a:ext cx="2610523" cy="936410"/>
              </a:xfrm>
              <a:prstGeom prst="rect">
                <a:avLst/>
              </a:prstGeom>
            </p:spPr>
            <p:style>
              <a:lnRef idx="2">
                <a:schemeClr val="accent5"/>
              </a:lnRef>
              <a:fillRef idx="1">
                <a:schemeClr val="lt1"/>
              </a:fillRef>
              <a:effectRef idx="0">
                <a:schemeClr val="accent5"/>
              </a:effectRef>
              <a:fontRef idx="minor">
                <a:schemeClr val="dk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ES" sz="2400" b="0" i="1" smtClean="0">
                          <a:latin typeface="Cambria Math" panose="02040503050406030204" pitchFamily="18" charset="0"/>
                        </a:rPr>
                        <m:t>𝑀𝑒</m:t>
                      </m:r>
                      <m:r>
                        <a:rPr lang="es-ES" sz="2400" b="0" i="1" smtClean="0">
                          <a:latin typeface="Cambria Math" panose="02040503050406030204" pitchFamily="18" charset="0"/>
                        </a:rPr>
                        <m:t>=</m:t>
                      </m:r>
                      <m:r>
                        <a:rPr lang="es-ES" sz="2400" b="0" i="1" smtClean="0">
                          <a:latin typeface="Cambria Math" panose="02040503050406030204" pitchFamily="18" charset="0"/>
                        </a:rPr>
                        <m:t>𝐿</m:t>
                      </m:r>
                      <m:r>
                        <a:rPr lang="es-ES" sz="2400" b="0" i="1" smtClean="0">
                          <a:latin typeface="Cambria Math" panose="02040503050406030204" pitchFamily="18" charset="0"/>
                        </a:rPr>
                        <m:t>+</m:t>
                      </m:r>
                      <m:f>
                        <m:fPr>
                          <m:ctrlPr>
                            <a:rPr lang="es-ES" sz="2400" b="0" i="1" smtClean="0">
                              <a:latin typeface="Cambria Math" panose="02040503050406030204" pitchFamily="18" charset="0"/>
                            </a:rPr>
                          </m:ctrlPr>
                        </m:fPr>
                        <m:num>
                          <m:f>
                            <m:fPr>
                              <m:ctrlPr>
                                <a:rPr lang="es-ES" sz="2400" b="0" i="1" smtClean="0">
                                  <a:latin typeface="Cambria Math" panose="02040503050406030204" pitchFamily="18" charset="0"/>
                                </a:rPr>
                              </m:ctrlPr>
                            </m:fPr>
                            <m:num>
                              <m:r>
                                <a:rPr lang="es-ES" sz="2400" b="0" i="1" smtClean="0">
                                  <a:latin typeface="Cambria Math" panose="02040503050406030204" pitchFamily="18" charset="0"/>
                                </a:rPr>
                                <m:t>𝑛</m:t>
                              </m:r>
                            </m:num>
                            <m:den>
                              <m:r>
                                <a:rPr lang="es-ES" sz="2400" b="0" i="1" smtClean="0">
                                  <a:latin typeface="Cambria Math" panose="02040503050406030204" pitchFamily="18" charset="0"/>
                                </a:rPr>
                                <m:t>2</m:t>
                              </m:r>
                            </m:den>
                          </m:f>
                          <m:r>
                            <a:rPr lang="es-ES" sz="2400" b="0" i="1" smtClean="0">
                              <a:latin typeface="Cambria Math" panose="02040503050406030204" pitchFamily="18" charset="0"/>
                            </a:rPr>
                            <m:t>−</m:t>
                          </m:r>
                          <m:r>
                            <a:rPr lang="es-ES" sz="2400" b="0" i="1" smtClean="0">
                              <a:latin typeface="Cambria Math" panose="02040503050406030204" pitchFamily="18" charset="0"/>
                            </a:rPr>
                            <m:t>𝐹</m:t>
                          </m:r>
                        </m:num>
                        <m:den>
                          <m:r>
                            <a:rPr lang="es-ES" sz="2400" b="0" i="1" smtClean="0">
                              <a:latin typeface="Cambria Math" panose="02040503050406030204" pitchFamily="18" charset="0"/>
                            </a:rPr>
                            <m:t>𝑓</m:t>
                          </m:r>
                        </m:den>
                      </m:f>
                      <m:r>
                        <a:rPr lang="es-ES" sz="2400" b="0" i="1" smtClean="0">
                          <a:latin typeface="Cambria Math" panose="02040503050406030204" pitchFamily="18" charset="0"/>
                          <a:ea typeface="Cambria Math" panose="02040503050406030204" pitchFamily="18" charset="0"/>
                        </a:rPr>
                        <m:t>∙</m:t>
                      </m:r>
                      <m:r>
                        <a:rPr lang="es-ES" sz="2400" b="0" i="1" smtClean="0">
                          <a:latin typeface="Cambria Math" panose="02040503050406030204" pitchFamily="18" charset="0"/>
                          <a:ea typeface="Cambria Math" panose="02040503050406030204" pitchFamily="18" charset="0"/>
                        </a:rPr>
                        <m:t>𝐴</m:t>
                      </m:r>
                    </m:oMath>
                  </m:oMathPara>
                </a14:m>
                <a:endParaRPr lang="es-CL" sz="2400" dirty="0"/>
              </a:p>
            </p:txBody>
          </p:sp>
        </mc:Choice>
        <mc:Fallback xmlns="">
          <p:sp>
            <p:nvSpPr>
              <p:cNvPr id="6" name="CuadroTexto 5"/>
              <p:cNvSpPr txBox="1">
                <a:spLocks noRot="1" noChangeAspect="1" noMove="1" noResize="1" noEditPoints="1" noAdjustHandles="1" noChangeArrowheads="1" noChangeShapeType="1" noTextEdit="1"/>
              </p:cNvSpPr>
              <p:nvPr/>
            </p:nvSpPr>
            <p:spPr>
              <a:xfrm>
                <a:off x="8893873" y="1488441"/>
                <a:ext cx="2610523" cy="936410"/>
              </a:xfrm>
              <a:prstGeom prst="rect">
                <a:avLst/>
              </a:prstGeom>
              <a:blipFill>
                <a:blip r:embed="rId5"/>
                <a:stretch>
                  <a:fillRect/>
                </a:stretch>
              </a:blipFill>
            </p:spPr>
            <p:txBody>
              <a:bodyPr/>
              <a:lstStyle/>
              <a:p>
                <a:r>
                  <a:rPr lang="es-CL">
                    <a:noFill/>
                  </a:rPr>
                  <a:t> </a:t>
                </a:r>
              </a:p>
            </p:txBody>
          </p:sp>
        </mc:Fallback>
      </mc:AlternateContent>
    </p:spTree>
    <p:extLst>
      <p:ext uri="{BB962C8B-B14F-4D97-AF65-F5344CB8AC3E}">
        <p14:creationId xmlns:p14="http://schemas.microsoft.com/office/powerpoint/2010/main" val="3554865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3773" y="499113"/>
            <a:ext cx="11682484" cy="461665"/>
          </a:xfrm>
          <a:prstGeom prst="rect">
            <a:avLst/>
          </a:prstGeom>
        </p:spPr>
        <p:txBody>
          <a:bodyPr wrap="square">
            <a:spAutoFit/>
          </a:bodyPr>
          <a:lstStyle/>
          <a:p>
            <a:r>
              <a:rPr lang="es-ES" sz="2400" dirty="0" smtClean="0"/>
              <a:t>1.  Calcula </a:t>
            </a:r>
            <a:r>
              <a:rPr lang="es-ES" sz="2400" dirty="0"/>
              <a:t>la media aritmética, la moda y la mediana para los datos de las siguientes tablas.</a:t>
            </a:r>
            <a:endParaRPr lang="es-CL" sz="2400" dirty="0"/>
          </a:p>
        </p:txBody>
      </p:sp>
      <p:pic>
        <p:nvPicPr>
          <p:cNvPr id="3" name="Imagen 2"/>
          <p:cNvPicPr>
            <a:picLocks noChangeAspect="1"/>
          </p:cNvPicPr>
          <p:nvPr/>
        </p:nvPicPr>
        <p:blipFill>
          <a:blip r:embed="rId2"/>
          <a:stretch>
            <a:fillRect/>
          </a:stretch>
        </p:blipFill>
        <p:spPr>
          <a:xfrm>
            <a:off x="259307" y="1146385"/>
            <a:ext cx="3407818" cy="2417173"/>
          </a:xfrm>
          <a:prstGeom prst="rect">
            <a:avLst/>
          </a:prstGeom>
        </p:spPr>
      </p:pic>
    </p:spTree>
    <p:extLst>
      <p:ext uri="{BB962C8B-B14F-4D97-AF65-F5344CB8AC3E}">
        <p14:creationId xmlns:p14="http://schemas.microsoft.com/office/powerpoint/2010/main" val="3732508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5942178" cy="2826478"/>
          </a:xfrm>
          <a:prstGeom prst="rect">
            <a:avLst/>
          </a:prstGeom>
        </p:spPr>
      </p:pic>
    </p:spTree>
    <p:extLst>
      <p:ext uri="{BB962C8B-B14F-4D97-AF65-F5344CB8AC3E}">
        <p14:creationId xmlns:p14="http://schemas.microsoft.com/office/powerpoint/2010/main" val="2774775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1"/>
            <a:ext cx="5692533" cy="2320119"/>
          </a:xfrm>
          <a:prstGeom prst="rect">
            <a:avLst/>
          </a:prstGeom>
        </p:spPr>
      </p:pic>
    </p:spTree>
    <p:extLst>
      <p:ext uri="{BB962C8B-B14F-4D97-AF65-F5344CB8AC3E}">
        <p14:creationId xmlns:p14="http://schemas.microsoft.com/office/powerpoint/2010/main" val="1794581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3856" y="233739"/>
            <a:ext cx="11391331" cy="1015663"/>
          </a:xfrm>
          <a:prstGeom prst="rect">
            <a:avLst/>
          </a:prstGeom>
        </p:spPr>
        <p:txBody>
          <a:bodyPr wrap="square">
            <a:spAutoFit/>
          </a:bodyPr>
          <a:lstStyle/>
          <a:p>
            <a:pPr algn="just"/>
            <a:r>
              <a:rPr lang="es-ES" sz="2000" dirty="0" smtClean="0"/>
              <a:t>2.  Analiza </a:t>
            </a:r>
            <a:r>
              <a:rPr lang="es-ES" sz="2000" dirty="0"/>
              <a:t>la información y responde. Un grupo de scouts quiere participar en dos ferias artesanales, pero solamente tienen dinero para la inscripción en una de ellas. Para decidir en cuál participar analizan los siguientes datos sobre las edades de los asistentes a cada una de las ferias durante los años anteriores.</a:t>
            </a:r>
            <a:endParaRPr lang="es-CL" sz="2000" dirty="0"/>
          </a:p>
        </p:txBody>
      </p:sp>
      <p:pic>
        <p:nvPicPr>
          <p:cNvPr id="3" name="Imagen 2"/>
          <p:cNvPicPr>
            <a:picLocks noChangeAspect="1"/>
          </p:cNvPicPr>
          <p:nvPr/>
        </p:nvPicPr>
        <p:blipFill>
          <a:blip r:embed="rId2"/>
          <a:stretch>
            <a:fillRect/>
          </a:stretch>
        </p:blipFill>
        <p:spPr>
          <a:xfrm>
            <a:off x="263856" y="1376717"/>
            <a:ext cx="5104349" cy="2444655"/>
          </a:xfrm>
          <a:prstGeom prst="rect">
            <a:avLst/>
          </a:prstGeom>
        </p:spPr>
      </p:pic>
      <p:sp>
        <p:nvSpPr>
          <p:cNvPr id="4" name="Rectángulo 3"/>
          <p:cNvSpPr/>
          <p:nvPr/>
        </p:nvSpPr>
        <p:spPr>
          <a:xfrm>
            <a:off x="359391" y="3948687"/>
            <a:ext cx="11295796" cy="1631216"/>
          </a:xfrm>
          <a:prstGeom prst="rect">
            <a:avLst/>
          </a:prstGeom>
        </p:spPr>
        <p:txBody>
          <a:bodyPr wrap="square">
            <a:spAutoFit/>
          </a:bodyPr>
          <a:lstStyle/>
          <a:p>
            <a:pPr marL="457200" indent="-457200" algn="just">
              <a:buAutoNum type="alphaLcParenR"/>
            </a:pPr>
            <a:r>
              <a:rPr lang="es-ES" sz="2000" dirty="0" smtClean="0"/>
              <a:t>¿</a:t>
            </a:r>
            <a:r>
              <a:rPr lang="es-ES" sz="2000" dirty="0"/>
              <a:t>En qué feria les conviene participar si los </a:t>
            </a:r>
            <a:r>
              <a:rPr lang="es-ES" sz="2000" dirty="0" smtClean="0"/>
              <a:t>productos </a:t>
            </a:r>
            <a:r>
              <a:rPr lang="es-ES" sz="2000" dirty="0"/>
              <a:t>que pretenden vender están dirigidos a niños menores de 10 años? </a:t>
            </a:r>
            <a:endParaRPr lang="es-ES" sz="2000" dirty="0" smtClean="0"/>
          </a:p>
          <a:p>
            <a:pPr marL="457200" indent="-457200" algn="just">
              <a:buAutoNum type="alphaLcParenR"/>
            </a:pPr>
            <a:endParaRPr lang="es-ES" sz="2000" dirty="0" smtClean="0"/>
          </a:p>
          <a:p>
            <a:pPr marL="273050" indent="-273050" algn="just"/>
            <a:r>
              <a:rPr lang="es-ES" sz="2000" dirty="0" smtClean="0"/>
              <a:t>b</a:t>
            </a:r>
            <a:r>
              <a:rPr lang="es-ES" sz="2000" dirty="0"/>
              <a:t>) ¿Y si los productos estuvieran orientados a clientes entre 15 y 30 años? Argumenta mediante el </a:t>
            </a:r>
            <a:r>
              <a:rPr lang="es-ES" sz="2000" dirty="0" smtClean="0"/>
              <a:t>cálculo </a:t>
            </a:r>
            <a:r>
              <a:rPr lang="es-ES" sz="2000" dirty="0"/>
              <a:t>de las medidas de tendencia central</a:t>
            </a:r>
            <a:endParaRPr lang="es-CL" sz="2000" dirty="0"/>
          </a:p>
        </p:txBody>
      </p:sp>
    </p:spTree>
    <p:extLst>
      <p:ext uri="{BB962C8B-B14F-4D97-AF65-F5344CB8AC3E}">
        <p14:creationId xmlns:p14="http://schemas.microsoft.com/office/powerpoint/2010/main" val="826292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TM04033925[[fn=Gota]]</Template>
  <TotalTime>2198</TotalTime>
  <Words>372</Words>
  <Application>Microsoft Office PowerPoint</Application>
  <PresentationFormat>Panorámica</PresentationFormat>
  <Paragraphs>45</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Cambria Math</vt:lpstr>
      <vt:lpstr>Tw Cen MT</vt:lpstr>
      <vt:lpstr>Gota</vt:lpstr>
      <vt:lpstr>  PROBABILIDADES Y ESTADÍSTICA DESCRIPTIVA E INFERENCIAL   PARA FORMACIÓN DIFERENCIADA   3° medio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PROBABILIDADES Y ESTADÍSTICA DESCRIPTIVA E INFERENCIAL   PARA FORMACIÓN DIFERENCIADA</dc:title>
  <dc:creator>asus</dc:creator>
  <cp:lastModifiedBy>asus</cp:lastModifiedBy>
  <cp:revision>91</cp:revision>
  <dcterms:created xsi:type="dcterms:W3CDTF">2020-03-09T13:38:21Z</dcterms:created>
  <dcterms:modified xsi:type="dcterms:W3CDTF">2021-03-22T15:14:34Z</dcterms:modified>
</cp:coreProperties>
</file>