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7" y="1665026"/>
            <a:ext cx="8361229" cy="1552913"/>
          </a:xfrm>
        </p:spPr>
        <p:txBody>
          <a:bodyPr/>
          <a:lstStyle/>
          <a:p>
            <a:r>
              <a:rPr lang="es-ES" sz="3200" dirty="0" smtClean="0"/>
              <a:t>Matemática  </a:t>
            </a:r>
            <a:br>
              <a:rPr lang="es-ES" sz="3200" dirty="0" smtClean="0"/>
            </a:br>
            <a:r>
              <a:rPr lang="es-ES" sz="3200" dirty="0" smtClean="0"/>
              <a:t>4° medio</a:t>
            </a:r>
            <a:br>
              <a:rPr lang="es-ES" sz="3200" dirty="0" smtClean="0"/>
            </a:br>
            <a:r>
              <a:rPr lang="es-ES" sz="3200" dirty="0" smtClean="0"/>
              <a:t>Formación General</a:t>
            </a:r>
            <a:endParaRPr lang="es-CL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07703" y="4324769"/>
            <a:ext cx="6831673" cy="588425"/>
          </a:xfrm>
        </p:spPr>
        <p:txBody>
          <a:bodyPr>
            <a:normAutofit/>
          </a:bodyPr>
          <a:lstStyle/>
          <a:p>
            <a:pPr algn="l"/>
            <a:r>
              <a:rPr lang="es-ES" sz="2400" dirty="0"/>
              <a:t>Clase </a:t>
            </a:r>
            <a:r>
              <a:rPr lang="es-ES" sz="2400" dirty="0" smtClean="0"/>
              <a:t>6: Representación de un número complejo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143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6412" y="137483"/>
            <a:ext cx="10645254" cy="658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7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663451" y="15785"/>
            <a:ext cx="1528549" cy="64633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Texto guía </a:t>
            </a:r>
          </a:p>
          <a:p>
            <a:pPr algn="ctr"/>
            <a:r>
              <a:rPr lang="es-ES" dirty="0" smtClean="0"/>
              <a:t>Página 87</a:t>
            </a: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891654" y="103324"/>
            <a:ext cx="87300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En el siguiente plano de </a:t>
            </a:r>
            <a:r>
              <a:rPr lang="es-ES" dirty="0" err="1"/>
              <a:t>Argand</a:t>
            </a:r>
            <a:r>
              <a:rPr lang="es-ES" dirty="0"/>
              <a:t> se representan los pares ordenados correspondientes a números complejos. </a:t>
            </a: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78" y="845588"/>
            <a:ext cx="4166975" cy="4139009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5463654" y="891991"/>
            <a:ext cx="6560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/>
            <a:r>
              <a:rPr lang="es-ES" dirty="0"/>
              <a:t>a. Identifica la parte real y la parte imaginaria de cada número complejo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841242" y="1846765"/>
                <a:ext cx="9436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( 5, 6)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42" y="1846765"/>
                <a:ext cx="943656" cy="307777"/>
              </a:xfrm>
              <a:prstGeom prst="rect">
                <a:avLst/>
              </a:prstGeom>
              <a:blipFill>
                <a:blip r:embed="rId3"/>
                <a:stretch>
                  <a:fillRect l="-2581" r="-9032" b="-3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5841242" y="2309096"/>
                <a:ext cx="94961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(4 , 0)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42" y="2309096"/>
                <a:ext cx="949619" cy="307777"/>
              </a:xfrm>
              <a:prstGeom prst="rect">
                <a:avLst/>
              </a:prstGeom>
              <a:blipFill>
                <a:blip r:embed="rId4"/>
                <a:stretch>
                  <a:fillRect l="-2564" r="-8974" b="-3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5841242" y="2771427"/>
                <a:ext cx="13343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(−3 , −5)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42" y="2771427"/>
                <a:ext cx="1334340" cy="307777"/>
              </a:xfrm>
              <a:prstGeom prst="rect">
                <a:avLst/>
              </a:prstGeom>
              <a:blipFill>
                <a:blip r:embed="rId5"/>
                <a:stretch>
                  <a:fillRect l="-1826" t="-2000" r="-5936" b="-3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5856850" y="3233758"/>
                <a:ext cx="11419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(−5 , 5)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850" y="3233758"/>
                <a:ext cx="1141979" cy="307777"/>
              </a:xfrm>
              <a:prstGeom prst="rect">
                <a:avLst/>
              </a:prstGeom>
              <a:blipFill>
                <a:blip r:embed="rId6"/>
                <a:stretch>
                  <a:fillRect l="-2674" r="-7487" b="-352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856850" y="3701827"/>
                <a:ext cx="11419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(−3 , 0)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850" y="3701827"/>
                <a:ext cx="1141979" cy="307777"/>
              </a:xfrm>
              <a:prstGeom prst="rect">
                <a:avLst/>
              </a:prstGeom>
              <a:blipFill>
                <a:blip r:embed="rId7"/>
                <a:stretch>
                  <a:fillRect l="-2674" r="-7487" b="-352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841242" y="4169896"/>
                <a:ext cx="13343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(−6 , −2)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42" y="4169896"/>
                <a:ext cx="1334340" cy="307777"/>
              </a:xfrm>
              <a:prstGeom prst="rect">
                <a:avLst/>
              </a:prstGeom>
              <a:blipFill>
                <a:blip r:embed="rId8"/>
                <a:stretch>
                  <a:fillRect l="-1826" r="-5936" b="-352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5856850" y="4632227"/>
                <a:ext cx="115961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(0,5 ;1)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850" y="4632227"/>
                <a:ext cx="1159613" cy="307777"/>
              </a:xfrm>
              <a:prstGeom prst="rect">
                <a:avLst/>
              </a:prstGeom>
              <a:blipFill>
                <a:blip r:embed="rId9"/>
                <a:stretch>
                  <a:fillRect l="-2632" r="-7368" b="-3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7765578" y="1862153"/>
                <a:ext cx="1153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578" y="1862153"/>
                <a:ext cx="1153842" cy="276999"/>
              </a:xfrm>
              <a:prstGeom prst="rect">
                <a:avLst/>
              </a:prstGeom>
              <a:blipFill>
                <a:blip r:embed="rId10"/>
                <a:stretch>
                  <a:fillRect l="-4762" r="-4762" b="-1739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7765578" y="2319913"/>
                <a:ext cx="11591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578" y="2319913"/>
                <a:ext cx="1159163" cy="276999"/>
              </a:xfrm>
              <a:prstGeom prst="rect">
                <a:avLst/>
              </a:prstGeom>
              <a:blipFill>
                <a:blip r:embed="rId11"/>
                <a:stretch>
                  <a:fillRect l="-4211" r="-4211" b="-1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7765578" y="2802205"/>
                <a:ext cx="13322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578" y="2802205"/>
                <a:ext cx="1332288" cy="276999"/>
              </a:xfrm>
              <a:prstGeom prst="rect">
                <a:avLst/>
              </a:prstGeom>
              <a:blipFill>
                <a:blip r:embed="rId12"/>
                <a:stretch>
                  <a:fillRect l="-3670" r="-3670" b="-1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7760257" y="3264535"/>
                <a:ext cx="13322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257" y="3264535"/>
                <a:ext cx="1332288" cy="276999"/>
              </a:xfrm>
              <a:prstGeom prst="rect">
                <a:avLst/>
              </a:prstGeom>
              <a:blipFill>
                <a:blip r:embed="rId13"/>
                <a:stretch>
                  <a:fillRect l="-3196" r="-3653" b="-1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7762917" y="3717215"/>
                <a:ext cx="13322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917" y="3717215"/>
                <a:ext cx="1332288" cy="276999"/>
              </a:xfrm>
              <a:prstGeom prst="rect">
                <a:avLst/>
              </a:prstGeom>
              <a:blipFill>
                <a:blip r:embed="rId14"/>
                <a:stretch>
                  <a:fillRect l="-3196" r="-3653" b="-2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7762917" y="4179545"/>
                <a:ext cx="13322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917" y="4179545"/>
                <a:ext cx="1332288" cy="276999"/>
              </a:xfrm>
              <a:prstGeom prst="rect">
                <a:avLst/>
              </a:prstGeom>
              <a:blipFill>
                <a:blip r:embed="rId15"/>
                <a:stretch>
                  <a:fillRect l="-3196" r="-3653" b="-1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7760257" y="4647615"/>
                <a:ext cx="13354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=0,5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257" y="4647615"/>
                <a:ext cx="1335494" cy="276999"/>
              </a:xfrm>
              <a:prstGeom prst="rect">
                <a:avLst/>
              </a:prstGeom>
              <a:blipFill>
                <a:blip r:embed="rId16"/>
                <a:stretch>
                  <a:fillRect l="-3196" r="-4110" b="-1739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9858288" y="1846765"/>
                <a:ext cx="1075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ES" b="0" dirty="0" smtClean="0"/>
                  <a:t>Im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288" y="1846765"/>
                <a:ext cx="1075038" cy="276999"/>
              </a:xfrm>
              <a:prstGeom prst="rect">
                <a:avLst/>
              </a:prstGeom>
              <a:blipFill>
                <a:blip r:embed="rId17"/>
                <a:stretch>
                  <a:fillRect l="-12994" t="-28889" r="-7345" b="-511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/>
              <p:cNvSpPr txBox="1"/>
              <p:nvPr/>
            </p:nvSpPr>
            <p:spPr>
              <a:xfrm>
                <a:off x="9858288" y="2304525"/>
                <a:ext cx="10803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ES" b="0" dirty="0" smtClean="0"/>
                  <a:t>Im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288" y="2304525"/>
                <a:ext cx="1080360" cy="276999"/>
              </a:xfrm>
              <a:prstGeom prst="rect">
                <a:avLst/>
              </a:prstGeom>
              <a:blipFill>
                <a:blip r:embed="rId18"/>
                <a:stretch>
                  <a:fillRect l="-12994" t="-28889" r="-7910" b="-53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/>
              <p:cNvSpPr txBox="1"/>
              <p:nvPr/>
            </p:nvSpPr>
            <p:spPr>
              <a:xfrm>
                <a:off x="9858288" y="2786817"/>
                <a:ext cx="12534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ES" b="0" dirty="0" smtClean="0"/>
                  <a:t>Im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288" y="2786817"/>
                <a:ext cx="1253485" cy="276999"/>
              </a:xfrm>
              <a:prstGeom prst="rect">
                <a:avLst/>
              </a:prstGeom>
              <a:blipFill>
                <a:blip r:embed="rId19"/>
                <a:stretch>
                  <a:fillRect l="-11165" t="-28261" r="-6311" b="-5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9852967" y="3249147"/>
                <a:ext cx="11789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2967" y="3249147"/>
                <a:ext cx="1178912" cy="276999"/>
              </a:xfrm>
              <a:prstGeom prst="rect">
                <a:avLst/>
              </a:prstGeom>
              <a:blipFill>
                <a:blip r:embed="rId20"/>
                <a:stretch>
                  <a:fillRect l="-3608" r="-4124" b="-1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9855627" y="3701827"/>
                <a:ext cx="11789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627" y="3701827"/>
                <a:ext cx="1178912" cy="276999"/>
              </a:xfrm>
              <a:prstGeom prst="rect">
                <a:avLst/>
              </a:prstGeom>
              <a:blipFill>
                <a:blip r:embed="rId21"/>
                <a:stretch>
                  <a:fillRect l="-4145" r="-4145" b="-1739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/>
              <p:cNvSpPr txBox="1"/>
              <p:nvPr/>
            </p:nvSpPr>
            <p:spPr>
              <a:xfrm>
                <a:off x="9855627" y="4164157"/>
                <a:ext cx="13520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627" y="4164157"/>
                <a:ext cx="1352037" cy="276999"/>
              </a:xfrm>
              <a:prstGeom prst="rect">
                <a:avLst/>
              </a:prstGeom>
              <a:blipFill>
                <a:blip r:embed="rId22"/>
                <a:stretch>
                  <a:fillRect l="-3604" r="-3153" b="-1739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9852967" y="4632227"/>
                <a:ext cx="11789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2967" y="4632227"/>
                <a:ext cx="1178912" cy="276999"/>
              </a:xfrm>
              <a:prstGeom prst="rect">
                <a:avLst/>
              </a:prstGeom>
              <a:blipFill>
                <a:blip r:embed="rId23"/>
                <a:stretch>
                  <a:fillRect l="-3608" r="-4124" b="-1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ángulo 28"/>
          <p:cNvSpPr/>
          <p:nvPr/>
        </p:nvSpPr>
        <p:spPr>
          <a:xfrm>
            <a:off x="991878" y="5193293"/>
            <a:ext cx="83431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b. Escribe cada número complejo en su forma binomial y como par ordenado.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1228298" y="5700251"/>
                <a:ext cx="11809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=5+6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298" y="5700251"/>
                <a:ext cx="1180901" cy="276999"/>
              </a:xfrm>
              <a:prstGeom prst="rect">
                <a:avLst/>
              </a:prstGeom>
              <a:blipFill>
                <a:blip r:embed="rId24"/>
                <a:stretch>
                  <a:fillRect l="-2062" r="-3608" b="-1739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/>
              <p:cNvSpPr txBox="1"/>
              <p:nvPr/>
            </p:nvSpPr>
            <p:spPr>
              <a:xfrm>
                <a:off x="1228298" y="6183676"/>
                <a:ext cx="7012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2" name="Cuadro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298" y="6183676"/>
                <a:ext cx="701218" cy="276999"/>
              </a:xfrm>
              <a:prstGeom prst="rect">
                <a:avLst/>
              </a:prstGeom>
              <a:blipFill>
                <a:blip r:embed="rId25"/>
                <a:stretch>
                  <a:fillRect l="-4310" r="-6897" b="-1739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/>
              <p:cNvSpPr txBox="1"/>
              <p:nvPr/>
            </p:nvSpPr>
            <p:spPr>
              <a:xfrm>
                <a:off x="3618931" y="5703795"/>
                <a:ext cx="13593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=−3−5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3" name="Cuadro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931" y="5703795"/>
                <a:ext cx="1359346" cy="276999"/>
              </a:xfrm>
              <a:prstGeom prst="rect">
                <a:avLst/>
              </a:prstGeom>
              <a:blipFill>
                <a:blip r:embed="rId26"/>
                <a:stretch>
                  <a:fillRect l="-1794" r="-3139" b="-1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/>
              <p:cNvSpPr txBox="1"/>
              <p:nvPr/>
            </p:nvSpPr>
            <p:spPr>
              <a:xfrm>
                <a:off x="3618931" y="6183676"/>
                <a:ext cx="13593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=−5+5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4" name="Cuadro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931" y="6183676"/>
                <a:ext cx="1359346" cy="276999"/>
              </a:xfrm>
              <a:prstGeom prst="rect">
                <a:avLst/>
              </a:prstGeom>
              <a:blipFill>
                <a:blip r:embed="rId27"/>
                <a:stretch>
                  <a:fillRect l="-1794" r="-3139" b="-1739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/>
              <p:cNvSpPr txBox="1"/>
              <p:nvPr/>
            </p:nvSpPr>
            <p:spPr>
              <a:xfrm>
                <a:off x="6188009" y="5703795"/>
                <a:ext cx="8743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5" name="CuadroTex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009" y="5703795"/>
                <a:ext cx="874342" cy="276999"/>
              </a:xfrm>
              <a:prstGeom prst="rect">
                <a:avLst/>
              </a:prstGeom>
              <a:blipFill>
                <a:blip r:embed="rId28"/>
                <a:stretch>
                  <a:fillRect l="-3472" r="-5556" b="-2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/>
              <p:cNvSpPr txBox="1"/>
              <p:nvPr/>
            </p:nvSpPr>
            <p:spPr>
              <a:xfrm>
                <a:off x="6188009" y="6183675"/>
                <a:ext cx="13593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=−6−2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009" y="6183675"/>
                <a:ext cx="1359346" cy="276999"/>
              </a:xfrm>
              <a:prstGeom prst="rect">
                <a:avLst/>
              </a:prstGeom>
              <a:blipFill>
                <a:blip r:embed="rId29"/>
                <a:stretch>
                  <a:fillRect l="-1794" r="-3139" b="-1739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/>
              <p:cNvSpPr txBox="1"/>
              <p:nvPr/>
            </p:nvSpPr>
            <p:spPr>
              <a:xfrm>
                <a:off x="8919420" y="5704684"/>
                <a:ext cx="12343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=0,5+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7" name="Cuadro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9420" y="5704684"/>
                <a:ext cx="1234312" cy="276999"/>
              </a:xfrm>
              <a:prstGeom prst="rect">
                <a:avLst/>
              </a:prstGeom>
              <a:blipFill>
                <a:blip r:embed="rId30"/>
                <a:stretch>
                  <a:fillRect l="-1970" r="-3448" b="-1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106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837063" y="319670"/>
                <a:ext cx="1109108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dirty="0"/>
                  <a:t>Analiza cada afirmación. Luego, indica si es verdadera o falsa, considerando que z ∈ </a:t>
                </a:r>
                <a14:m>
                  <m:oMath xmlns:m="http://schemas.openxmlformats.org/officeDocument/2006/math">
                    <m:r>
                      <a:rPr lang="es-C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s-CL" altLang="ko-KR" dirty="0" smtClean="0"/>
                  <a:t>. </a:t>
                </a:r>
                <a:r>
                  <a:rPr lang="es-CL" dirty="0"/>
                  <a:t>Justifica tu respuesta en cada caso.</a:t>
                </a:r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63" y="319670"/>
                <a:ext cx="11091080" cy="646331"/>
              </a:xfrm>
              <a:prstGeom prst="rect">
                <a:avLst/>
              </a:prstGeom>
              <a:blipFill>
                <a:blip r:embed="rId2"/>
                <a:stretch>
                  <a:fillRect l="-440" t="-5660" b="-1415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ángulo 2"/>
          <p:cNvSpPr/>
          <p:nvPr/>
        </p:nvSpPr>
        <p:spPr>
          <a:xfrm>
            <a:off x="837063" y="1208796"/>
            <a:ext cx="77746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a. El número complejo z = 2 – 3i se representa en el segundo cuadrante.</a:t>
            </a: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837062" y="2095901"/>
            <a:ext cx="6805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b. Si z = (a, b) se ubica en el cuarto cuadrante, entonces a · b &gt; 0.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837062" y="2983006"/>
            <a:ext cx="75972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c. Si Re(z) &gt; 0 &gt; </a:t>
            </a:r>
            <a:r>
              <a:rPr lang="es-ES" dirty="0" err="1"/>
              <a:t>Im</a:t>
            </a:r>
            <a:r>
              <a:rPr lang="es-ES" dirty="0"/>
              <a:t>(z), entonces z = (a, b) se ubica en el cuarto cuadrante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837061" y="3870111"/>
            <a:ext cx="7993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d. Si Re(z) = 0, en el plano de </a:t>
            </a:r>
            <a:r>
              <a:rPr lang="es-ES" dirty="0" err="1"/>
              <a:t>Argand</a:t>
            </a:r>
            <a:r>
              <a:rPr lang="es-ES" dirty="0"/>
              <a:t>, z se ubica en el cuarto cuadrante.</a:t>
            </a:r>
            <a:endParaRPr lang="es-CL" dirty="0"/>
          </a:p>
        </p:txBody>
      </p:sp>
      <p:sp>
        <p:nvSpPr>
          <p:cNvPr id="7" name="Rectángulo 6"/>
          <p:cNvSpPr/>
          <p:nvPr/>
        </p:nvSpPr>
        <p:spPr>
          <a:xfrm>
            <a:off x="837061" y="4757216"/>
            <a:ext cx="6805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e. La representación como par ordenado de z = 1 – i es (– 1, 1).</a:t>
            </a:r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837061" y="5644321"/>
            <a:ext cx="5393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f. Si z = (a, b) y Re(z) = 2Im(z) = 4, entonces z = (4, 8).</a:t>
            </a:r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837061" y="6346760"/>
            <a:ext cx="8061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g. Si z = (a, b) se ubica sobre el eje imaginario, entonces </a:t>
            </a:r>
            <a:r>
              <a:rPr lang="es-ES" dirty="0" err="1"/>
              <a:t>Im</a:t>
            </a:r>
            <a:r>
              <a:rPr lang="es-ES" dirty="0"/>
              <a:t>(z) = 0</a:t>
            </a:r>
            <a:endParaRPr lang="es-CL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5952" y="1809175"/>
            <a:ext cx="3976048" cy="369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8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577</TotalTime>
  <Words>242</Words>
  <Application>Microsoft Office PowerPoint</Application>
  <PresentationFormat>Panorámica</PresentationFormat>
  <Paragraphs>43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Cambria Math</vt:lpstr>
      <vt:lpstr>돋움</vt:lpstr>
      <vt:lpstr>Franklin Gothic Book</vt:lpstr>
      <vt:lpstr>Crop</vt:lpstr>
      <vt:lpstr>Matemática   4° medio Formación General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  4° medio Formación General</dc:title>
  <dc:creator>asus</dc:creator>
  <cp:lastModifiedBy>asus</cp:lastModifiedBy>
  <cp:revision>47</cp:revision>
  <dcterms:created xsi:type="dcterms:W3CDTF">2021-03-03T02:14:37Z</dcterms:created>
  <dcterms:modified xsi:type="dcterms:W3CDTF">2021-03-24T05:32:14Z</dcterms:modified>
</cp:coreProperties>
</file>