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7" r:id="rId2"/>
    <p:sldId id="378" r:id="rId3"/>
    <p:sldId id="377" r:id="rId4"/>
    <p:sldId id="335" r:id="rId5"/>
    <p:sldId id="367" r:id="rId6"/>
    <p:sldId id="364" r:id="rId7"/>
    <p:sldId id="365" r:id="rId8"/>
    <p:sldId id="366" r:id="rId9"/>
    <p:sldId id="368" r:id="rId10"/>
    <p:sldId id="369" r:id="rId11"/>
    <p:sldId id="370" r:id="rId12"/>
    <p:sldId id="285" r:id="rId13"/>
  </p:sldIdLst>
  <p:sldSz cx="9144000" cy="5143500" type="screen16x9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9720" autoAdjust="0"/>
    <p:restoredTop sz="94660"/>
  </p:normalViewPr>
  <p:slideViewPr>
    <p:cSldViewPr>
      <p:cViewPr>
        <p:scale>
          <a:sx n="100" d="100"/>
          <a:sy n="100" d="100"/>
        </p:scale>
        <p:origin x="-756" y="-54"/>
      </p:cViewPr>
      <p:guideLst>
        <p:guide orient="horz" pos="2160"/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297E4-47E1-4028-BB8C-6F9EEB95FD31}" type="datetimeFigureOut">
              <a:rPr lang="es-CL" smtClean="0"/>
              <a:pPr/>
              <a:t>25-03-2021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AAC651-3D3E-4B1B-B041-FD63C850FB8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420014259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FE41D-846C-4A16-8828-8B3B4D939E10}" type="datetimeFigureOut">
              <a:rPr lang="es-CL" smtClean="0"/>
              <a:pPr/>
              <a:t>25-03-2021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7A7C2-B8C9-4DB6-9B40-AE267DB9AD0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gb06ebce417_0_4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7" name="Google Shape;377;gb06ebce417_0_4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ae668094f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ae668094f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2343151"/>
            <a:ext cx="6172200" cy="142077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3752492"/>
            <a:ext cx="6172200" cy="10287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50371" y="832948"/>
            <a:ext cx="1714500" cy="381000"/>
          </a:xfrm>
        </p:spPr>
        <p:txBody>
          <a:bodyPr/>
          <a:lstStyle/>
          <a:p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469" y="3088246"/>
            <a:ext cx="2743200" cy="384048"/>
          </a:xfrm>
        </p:spPr>
        <p:txBody>
          <a:bodyPr/>
          <a:lstStyle/>
          <a:p>
            <a:endParaRPr lang="es-CL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4125474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4341114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3371850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3696527"/>
            <a:ext cx="609600" cy="388143"/>
          </a:xfrm>
        </p:spPr>
        <p:txBody>
          <a:bodyPr/>
          <a:lstStyle/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676400" cy="4388644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body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720000" y="38585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720000" y="1097025"/>
            <a:ext cx="7704000" cy="347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ivvic"/>
              <a:buAutoNum type="arabicPeriod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65531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171701"/>
            <a:ext cx="6172200" cy="1540193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3757613"/>
            <a:ext cx="6172200" cy="10287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49006" y="830199"/>
            <a:ext cx="1714500" cy="381000"/>
          </a:xfrm>
        </p:spPr>
        <p:txBody>
          <a:bodyPr/>
          <a:lstStyle/>
          <a:p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656" y="3086100"/>
            <a:ext cx="2743200" cy="384048"/>
          </a:xfrm>
        </p:spPr>
        <p:txBody>
          <a:bodyPr/>
          <a:lstStyle/>
          <a:p>
            <a:endParaRPr lang="es-CL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4125474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4343400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3359916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3696527"/>
            <a:ext cx="609600" cy="388143"/>
          </a:xfrm>
        </p:spPr>
        <p:txBody>
          <a:bodyPr/>
          <a:lstStyle/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200150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4788"/>
            <a:ext cx="7543800" cy="85725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1771650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1771650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4160520" y="2343150"/>
            <a:ext cx="473202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05740"/>
            <a:ext cx="1527048" cy="373761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05740"/>
            <a:ext cx="5638800" cy="4745736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s-CL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4138803" y="2343150"/>
            <a:ext cx="473202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51435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198596"/>
            <a:ext cx="1524000" cy="3717036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840980" y="763382"/>
            <a:ext cx="150876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7390236" y="2757210"/>
            <a:ext cx="24003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4300538"/>
            <a:ext cx="609600" cy="390906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D77390-63FE-4B1B-96C1-026F237CF7C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28860" y="1607338"/>
            <a:ext cx="6172200" cy="1420772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Asignatura: Matemáticas </a:t>
            </a:r>
            <a:br>
              <a:rPr lang="es-CL" dirty="0" smtClean="0"/>
            </a:br>
            <a:r>
              <a:rPr lang="es-CL" dirty="0" smtClean="0"/>
              <a:t>Estadística</a:t>
            </a:r>
            <a:br>
              <a:rPr lang="es-CL" dirty="0" smtClean="0"/>
            </a:br>
            <a:r>
              <a:rPr lang="es-CL" dirty="0" smtClean="0"/>
              <a:t>Curso: 3°Medio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714612" y="3571882"/>
            <a:ext cx="5000660" cy="434144"/>
          </a:xfrm>
        </p:spPr>
        <p:txBody>
          <a:bodyPr>
            <a:normAutofit fontScale="55000" lnSpcReduction="20000"/>
          </a:bodyPr>
          <a:lstStyle/>
          <a:p>
            <a:r>
              <a:rPr lang="es-CL" sz="2900" dirty="0" smtClean="0"/>
              <a:t>Objetivo: </a:t>
            </a:r>
            <a:r>
              <a:rPr lang="es-CL" sz="2900" b="0" dirty="0" smtClean="0"/>
              <a:t>Analizar distintos tipos de gráficos.</a:t>
            </a:r>
          </a:p>
          <a:p>
            <a:endParaRPr lang="es-CL" b="0" dirty="0" smtClean="0"/>
          </a:p>
          <a:p>
            <a:endParaRPr lang="es-CL" dirty="0"/>
          </a:p>
        </p:txBody>
      </p:sp>
      <p:pic>
        <p:nvPicPr>
          <p:cNvPr id="4" name="Picture 2" descr="C:\Users\User\Downloads\logo-numancia-cuad.png"/>
          <p:cNvPicPr>
            <a:picLocks noChangeAspect="1" noChangeArrowheads="1"/>
          </p:cNvPicPr>
          <p:nvPr/>
        </p:nvPicPr>
        <p:blipFill>
          <a:blip r:embed="rId3" cstate="print"/>
          <a:srcRect l="21687" t="13432" r="20481" b="10755"/>
          <a:stretch>
            <a:fillRect/>
          </a:stretch>
        </p:blipFill>
        <p:spPr bwMode="auto">
          <a:xfrm>
            <a:off x="4071936" y="357172"/>
            <a:ext cx="757245" cy="857256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3214679" y="1146519"/>
            <a:ext cx="27464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/>
              <a:t>Colegio Numancia</a:t>
            </a:r>
            <a:endParaRPr lang="es-CL" sz="20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835696" y="4659982"/>
            <a:ext cx="40039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 smtClean="0"/>
              <a:t>Profesor: Elías </a:t>
            </a:r>
            <a:r>
              <a:rPr lang="es-CL" sz="1400" dirty="0" err="1" smtClean="0"/>
              <a:t>Devia</a:t>
            </a:r>
            <a:r>
              <a:rPr lang="es-CL" sz="1400" dirty="0" smtClean="0"/>
              <a:t> R.</a:t>
            </a:r>
            <a:endParaRPr lang="es-CL" sz="1400" dirty="0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1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436945"/>
          </a:xfrm>
        </p:spPr>
        <p:txBody>
          <a:bodyPr>
            <a:normAutofit fontScale="90000"/>
          </a:bodyPr>
          <a:lstStyle/>
          <a:p>
            <a:r>
              <a:rPr lang="es-CL" b="1" dirty="0" smtClean="0"/>
              <a:t>Actividad…</a:t>
            </a:r>
            <a:endParaRPr lang="es-CL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10</a:t>
            </a:fld>
            <a:endParaRPr lang="es-CL"/>
          </a:p>
        </p:txBody>
      </p:sp>
      <p:sp>
        <p:nvSpPr>
          <p:cNvPr id="7" name="6 Rectángulo"/>
          <p:cNvSpPr/>
          <p:nvPr/>
        </p:nvSpPr>
        <p:spPr>
          <a:xfrm>
            <a:off x="214282" y="642924"/>
            <a:ext cx="3589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 smtClean="0"/>
              <a:t>1) Analiza el gráfico y responde.</a:t>
            </a:r>
            <a:endParaRPr lang="es-CL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285720" y="1214428"/>
            <a:ext cx="3514725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Rectángulo"/>
          <p:cNvSpPr/>
          <p:nvPr/>
        </p:nvSpPr>
        <p:spPr>
          <a:xfrm>
            <a:off x="4000496" y="714362"/>
            <a:ext cx="4786346" cy="42780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s-CL" sz="1600" dirty="0" smtClean="0"/>
              <a:t>a. ¿Qué día de la semana hay una mayor venta</a:t>
            </a:r>
          </a:p>
          <a:p>
            <a:r>
              <a:rPr lang="es-CL" sz="1600" dirty="0" smtClean="0"/>
              <a:t>de colaciones? ¿Por qué puedes interpretar esto?</a:t>
            </a:r>
          </a:p>
          <a:p>
            <a:pPr algn="just"/>
            <a:r>
              <a:rPr lang="es-CL" sz="1600" b="1" dirty="0" smtClean="0">
                <a:solidFill>
                  <a:srgbClr val="FF0000"/>
                </a:solidFill>
              </a:rPr>
              <a:t>R: El viernes, ya que la barra es mayor que las demás por lo tanto hay una mayor frecuencia absoluta.</a:t>
            </a:r>
          </a:p>
          <a:p>
            <a:endParaRPr lang="es-CL" sz="1600" dirty="0" smtClean="0"/>
          </a:p>
          <a:p>
            <a:r>
              <a:rPr lang="es-CL" sz="1600" dirty="0" smtClean="0"/>
              <a:t>b. ¿Entre qué días se vendieron más de 20 colaciones?</a:t>
            </a:r>
          </a:p>
          <a:p>
            <a:r>
              <a:rPr lang="es-CL" sz="1600" b="1" dirty="0" smtClean="0">
                <a:solidFill>
                  <a:srgbClr val="FF0000"/>
                </a:solidFill>
              </a:rPr>
              <a:t>R: Entre los </a:t>
            </a:r>
            <a:r>
              <a:rPr lang="es-CL" sz="1600" b="1" dirty="0" smtClean="0">
                <a:solidFill>
                  <a:srgbClr val="FF0000"/>
                </a:solidFill>
              </a:rPr>
              <a:t>días </a:t>
            </a:r>
            <a:r>
              <a:rPr lang="es-CL" sz="1600" b="1" dirty="0" smtClean="0">
                <a:solidFill>
                  <a:srgbClr val="FF0000"/>
                </a:solidFill>
              </a:rPr>
              <a:t>Lunes a </a:t>
            </a:r>
            <a:r>
              <a:rPr lang="es-CL" sz="1600" b="1" dirty="0" smtClean="0">
                <a:solidFill>
                  <a:srgbClr val="FF0000"/>
                </a:solidFill>
              </a:rPr>
              <a:t>miércoles</a:t>
            </a:r>
            <a:endParaRPr lang="es-CL" sz="1600" b="1" dirty="0" smtClean="0">
              <a:solidFill>
                <a:srgbClr val="FF0000"/>
              </a:solidFill>
            </a:endParaRPr>
          </a:p>
          <a:p>
            <a:endParaRPr lang="es-CL" sz="1600" dirty="0" smtClean="0"/>
          </a:p>
          <a:p>
            <a:r>
              <a:rPr lang="es-CL" sz="1600" dirty="0" smtClean="0"/>
              <a:t>c. ¿En qué días se produce la mayor disminución</a:t>
            </a:r>
          </a:p>
          <a:p>
            <a:r>
              <a:rPr lang="es-CL" sz="1600" dirty="0" smtClean="0"/>
              <a:t>de las ventas?</a:t>
            </a:r>
          </a:p>
          <a:p>
            <a:r>
              <a:rPr lang="es-CL" sz="1600" b="1" dirty="0" smtClean="0">
                <a:solidFill>
                  <a:srgbClr val="FF0000"/>
                </a:solidFill>
              </a:rPr>
              <a:t>R: En </a:t>
            </a:r>
            <a:r>
              <a:rPr lang="es-CL" sz="1600" b="1" dirty="0" smtClean="0">
                <a:solidFill>
                  <a:srgbClr val="FF0000"/>
                </a:solidFill>
              </a:rPr>
              <a:t>día </a:t>
            </a:r>
            <a:r>
              <a:rPr lang="es-CL" sz="1600" b="1" dirty="0" smtClean="0">
                <a:solidFill>
                  <a:srgbClr val="FF0000"/>
                </a:solidFill>
              </a:rPr>
              <a:t>Jueves</a:t>
            </a:r>
          </a:p>
          <a:p>
            <a:endParaRPr lang="es-CL" sz="1600" dirty="0" smtClean="0"/>
          </a:p>
          <a:p>
            <a:r>
              <a:rPr lang="es-CL" sz="1600" dirty="0" smtClean="0"/>
              <a:t>d. ¿Por qué las barras están separadas?</a:t>
            </a:r>
          </a:p>
          <a:p>
            <a:r>
              <a:rPr lang="es-CL" sz="1600" b="1" dirty="0" smtClean="0">
                <a:solidFill>
                  <a:srgbClr val="FF0000"/>
                </a:solidFill>
              </a:rPr>
              <a:t>R: Porque es una variable cualitativa</a:t>
            </a:r>
          </a:p>
          <a:p>
            <a:endParaRPr lang="es-CL" sz="1600" dirty="0"/>
          </a:p>
        </p:txBody>
      </p:sp>
      <p:pic>
        <p:nvPicPr>
          <p:cNvPr id="8" name="Picture 4" descr="Bart Simpson's daily routine (True or False) | Quiz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0" y="3929072"/>
            <a:ext cx="1014394" cy="12144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508383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Ejercicio</a:t>
            </a:r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11</a:t>
            </a:fld>
            <a:endParaRPr lang="es-CL"/>
          </a:p>
        </p:txBody>
      </p:sp>
      <p:sp>
        <p:nvSpPr>
          <p:cNvPr id="5" name="4 Rectángulo"/>
          <p:cNvSpPr/>
          <p:nvPr/>
        </p:nvSpPr>
        <p:spPr>
          <a:xfrm>
            <a:off x="214282" y="714362"/>
            <a:ext cx="407196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400" dirty="0" smtClean="0"/>
              <a:t>2) Analiza el gráfico y responde.</a:t>
            </a:r>
          </a:p>
          <a:p>
            <a:pPr algn="just"/>
            <a:r>
              <a:rPr lang="es-CL" sz="1400" dirty="0" smtClean="0"/>
              <a:t>El gráfico muestra la información obtenida a través de una encuesta aplicada a </a:t>
            </a:r>
            <a:r>
              <a:rPr lang="es-CL" sz="1400" b="1" dirty="0" smtClean="0"/>
              <a:t>40 personas </a:t>
            </a:r>
            <a:r>
              <a:rPr lang="es-CL" sz="1400" dirty="0" smtClean="0"/>
              <a:t>acerca de la fruta que más consumen.</a:t>
            </a:r>
            <a:endParaRPr lang="es-CL" sz="1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428596" y="2071684"/>
            <a:ext cx="334327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Rectángulo"/>
          <p:cNvSpPr/>
          <p:nvPr/>
        </p:nvSpPr>
        <p:spPr>
          <a:xfrm>
            <a:off x="4286248" y="71420"/>
            <a:ext cx="4572000" cy="403187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marL="342900" indent="-342900">
              <a:buAutoNum type="alphaLcPeriod"/>
            </a:pPr>
            <a:r>
              <a:rPr lang="es-CL" sz="1600" dirty="0" smtClean="0"/>
              <a:t>Completa la tabla.</a:t>
            </a:r>
          </a:p>
          <a:p>
            <a:pPr marL="342900" indent="-342900">
              <a:buAutoNum type="alphaLcPeriod"/>
            </a:pPr>
            <a:endParaRPr lang="es-CL" sz="1600" dirty="0" smtClean="0"/>
          </a:p>
          <a:p>
            <a:pPr marL="342900" indent="-342900">
              <a:buAutoNum type="alphaLcPeriod"/>
            </a:pPr>
            <a:endParaRPr lang="es-CL" sz="1600" dirty="0" smtClean="0"/>
          </a:p>
          <a:p>
            <a:pPr marL="342900" indent="-342900">
              <a:buAutoNum type="alphaLcPeriod"/>
            </a:pPr>
            <a:endParaRPr lang="es-CL" sz="1600" dirty="0" smtClean="0"/>
          </a:p>
          <a:p>
            <a:pPr marL="342900" indent="-342900">
              <a:buAutoNum type="alphaLcPeriod"/>
            </a:pPr>
            <a:endParaRPr lang="es-CL" sz="1600" dirty="0" smtClean="0"/>
          </a:p>
          <a:p>
            <a:pPr marL="342900" indent="-342900"/>
            <a:r>
              <a:rPr lang="es-CL" sz="1600" dirty="0" smtClean="0"/>
              <a:t>b. ¿Qué tipo de variable se está estudiando?</a:t>
            </a:r>
          </a:p>
          <a:p>
            <a:pPr marL="342900" indent="-342900"/>
            <a:endParaRPr lang="es-CL" sz="1600" dirty="0" smtClean="0"/>
          </a:p>
          <a:p>
            <a:r>
              <a:rPr lang="es-CL" sz="1600" dirty="0" smtClean="0"/>
              <a:t>c. ¿Cuántas personas consumen más plátanos</a:t>
            </a:r>
          </a:p>
          <a:p>
            <a:r>
              <a:rPr lang="es-CL" sz="1600" dirty="0" smtClean="0"/>
              <a:t>que manzanas?</a:t>
            </a:r>
          </a:p>
          <a:p>
            <a:endParaRPr lang="es-CL" sz="1600" dirty="0" smtClean="0"/>
          </a:p>
          <a:p>
            <a:r>
              <a:rPr lang="es-CL" sz="1600" dirty="0" smtClean="0"/>
              <a:t>d. ¿Cuál es la fruta menos consumida?</a:t>
            </a:r>
          </a:p>
          <a:p>
            <a:endParaRPr lang="es-CL" sz="1600" dirty="0" smtClean="0"/>
          </a:p>
          <a:p>
            <a:r>
              <a:rPr lang="es-CL" sz="1600" dirty="0" smtClean="0"/>
              <a:t>e. ¿Por qué se ha representado la información</a:t>
            </a:r>
          </a:p>
          <a:p>
            <a:r>
              <a:rPr lang="es-CL" sz="1600" dirty="0" smtClean="0"/>
              <a:t>en un gráfico circular? ¿Pudo ser otro?</a:t>
            </a:r>
          </a:p>
          <a:p>
            <a:r>
              <a:rPr lang="es-CL" sz="1600" dirty="0" smtClean="0"/>
              <a:t>Justifica. </a:t>
            </a:r>
          </a:p>
          <a:p>
            <a:endParaRPr lang="es-CL" sz="16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357172"/>
            <a:ext cx="43053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CuadroTexto"/>
          <p:cNvSpPr txBox="1"/>
          <p:nvPr/>
        </p:nvSpPr>
        <p:spPr>
          <a:xfrm>
            <a:off x="3071802" y="4500576"/>
            <a:ext cx="350046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TEMINAR</a:t>
            </a:r>
            <a:endParaRPr lang="es-CL" b="1" dirty="0"/>
          </a:p>
        </p:txBody>
      </p:sp>
      <p:pic>
        <p:nvPicPr>
          <p:cNvPr id="9" name="Picture 4" descr="Bart Simpson's daily routine (True or False) | Quiz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0" y="3929072"/>
            <a:ext cx="1014394" cy="12144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80"/>
            <a:ext cx="7467600" cy="436945"/>
          </a:xfrm>
        </p:spPr>
        <p:txBody>
          <a:bodyPr>
            <a:normAutofit/>
          </a:bodyPr>
          <a:lstStyle/>
          <a:p>
            <a:r>
              <a:rPr lang="es-CL" sz="2000" b="1" dirty="0" smtClean="0"/>
              <a:t>En resumen…</a:t>
            </a:r>
            <a:endParaRPr lang="es-CL" sz="2000" b="1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12</a:t>
            </a:fld>
            <a:endParaRPr lang="es-CL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4" y="1071552"/>
            <a:ext cx="8821587" cy="250033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ffectLst/>
        </p:spPr>
      </p:pic>
      <p:sp>
        <p:nvSpPr>
          <p:cNvPr id="6" name="5 CuadroTexto"/>
          <p:cNvSpPr txBox="1"/>
          <p:nvPr/>
        </p:nvSpPr>
        <p:spPr>
          <a:xfrm>
            <a:off x="214282" y="714362"/>
            <a:ext cx="2286016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CL" b="1" dirty="0" smtClean="0"/>
              <a:t>Tipos de gráficos</a:t>
            </a:r>
            <a:endParaRPr lang="es-CL" b="1" dirty="0"/>
          </a:p>
        </p:txBody>
      </p:sp>
      <p:pic>
        <p:nvPicPr>
          <p:cNvPr id="8" name="Picture 2" descr="Homer Simpson Pensando Png - Homero Simpson Pensando Clipart | Homer simpson,  Clip art, Hom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DEDED"/>
              </a:clrFrom>
              <a:clrTo>
                <a:srgbClr val="EDEDE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3539716"/>
            <a:ext cx="1143008" cy="16037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44"/>
          <p:cNvSpPr txBox="1">
            <a:spLocks noGrp="1"/>
          </p:cNvSpPr>
          <p:nvPr>
            <p:ph type="title"/>
          </p:nvPr>
        </p:nvSpPr>
        <p:spPr>
          <a:xfrm>
            <a:off x="720000" y="38585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>
                <a:solidFill>
                  <a:schemeClr val="accent5">
                    <a:lumMod val="75000"/>
                  </a:schemeClr>
                </a:solidFill>
              </a:rPr>
              <a:t>Ruta de aprendizaje</a:t>
            </a:r>
            <a:endParaRPr b="1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380" name="Google Shape;380;p44"/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1256200" y="1451525"/>
            <a:ext cx="2357000" cy="3151974"/>
          </a:xfrm>
          <a:prstGeom prst="rect">
            <a:avLst/>
          </a:prstGeom>
          <a:noFill/>
          <a:ln>
            <a:noFill/>
          </a:ln>
        </p:spPr>
      </p:pic>
      <p:sp>
        <p:nvSpPr>
          <p:cNvPr id="383" name="Google Shape;383;p44"/>
          <p:cNvSpPr txBox="1">
            <a:spLocks noGrp="1"/>
          </p:cNvSpPr>
          <p:nvPr>
            <p:ph type="subTitle" idx="4294967295"/>
          </p:nvPr>
        </p:nvSpPr>
        <p:spPr>
          <a:xfrm>
            <a:off x="4572000" y="3814400"/>
            <a:ext cx="3286148" cy="47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dirty="0" smtClean="0">
                <a:solidFill>
                  <a:schemeClr val="accent6">
                    <a:lumMod val="75000"/>
                  </a:schemeClr>
                </a:solidFill>
                <a:latin typeface="Londrina Solid"/>
                <a:ea typeface="Londrina Solid"/>
                <a:cs typeface="Londrina Solid"/>
                <a:sym typeface="Londrina Solid"/>
              </a:rPr>
              <a:t>Resumen y cierre</a:t>
            </a:r>
            <a:endParaRPr sz="2600">
              <a:solidFill>
                <a:schemeClr val="accent6">
                  <a:lumMod val="75000"/>
                </a:schemeClr>
              </a:solidFill>
              <a:latin typeface="Londrina Solid"/>
              <a:ea typeface="Londrina Solid"/>
              <a:cs typeface="Londrina Solid"/>
              <a:sym typeface="Londrina Solid"/>
            </a:endParaRPr>
          </a:p>
        </p:txBody>
      </p:sp>
      <p:sp>
        <p:nvSpPr>
          <p:cNvPr id="384" name="Google Shape;384;p44"/>
          <p:cNvSpPr txBox="1">
            <a:spLocks noGrp="1"/>
          </p:cNvSpPr>
          <p:nvPr>
            <p:ph type="subTitle" idx="4294967295"/>
          </p:nvPr>
        </p:nvSpPr>
        <p:spPr>
          <a:xfrm>
            <a:off x="4572000" y="1596800"/>
            <a:ext cx="2541600" cy="47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" sz="2600" dirty="0" smtClean="0">
                <a:solidFill>
                  <a:srgbClr val="00B050"/>
                </a:solidFill>
                <a:latin typeface="Londrina Solid"/>
                <a:ea typeface="Londrina Solid"/>
                <a:cs typeface="Londrina Solid"/>
                <a:sym typeface="Londrina Solid"/>
              </a:rPr>
              <a:t>Desafio</a:t>
            </a:r>
            <a:endParaRPr sz="2600">
              <a:solidFill>
                <a:srgbClr val="00B050"/>
              </a:solidFill>
              <a:latin typeface="Londrina Solid"/>
              <a:ea typeface="Londrina Solid"/>
              <a:cs typeface="Londrina Solid"/>
              <a:sym typeface="Londrina Solid"/>
            </a:endParaRPr>
          </a:p>
        </p:txBody>
      </p:sp>
      <p:sp>
        <p:nvSpPr>
          <p:cNvPr id="385" name="Google Shape;385;p44"/>
          <p:cNvSpPr txBox="1">
            <a:spLocks noGrp="1"/>
          </p:cNvSpPr>
          <p:nvPr>
            <p:ph type="subTitle" idx="4294967295"/>
          </p:nvPr>
        </p:nvSpPr>
        <p:spPr>
          <a:xfrm>
            <a:off x="4568052" y="3214692"/>
            <a:ext cx="3861600" cy="394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Actividad</a:t>
            </a:r>
            <a:endParaRPr dirty="0"/>
          </a:p>
        </p:txBody>
      </p:sp>
      <p:sp>
        <p:nvSpPr>
          <p:cNvPr id="386" name="Google Shape;386;p44"/>
          <p:cNvSpPr txBox="1">
            <a:spLocks noGrp="1"/>
          </p:cNvSpPr>
          <p:nvPr>
            <p:ph type="subTitle" idx="4294967295"/>
          </p:nvPr>
        </p:nvSpPr>
        <p:spPr>
          <a:xfrm>
            <a:off x="4572000" y="2500312"/>
            <a:ext cx="4357718" cy="68376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600" dirty="0" smtClean="0">
                <a:solidFill>
                  <a:schemeClr val="accent1"/>
                </a:solidFill>
                <a:latin typeface="Londrina Solid"/>
                <a:ea typeface="Londrina Solid"/>
                <a:cs typeface="Londrina Solid"/>
                <a:sym typeface="Londrina Solid"/>
              </a:rPr>
              <a:t>Tipos de Gráficos.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600" dirty="0" smtClean="0">
                <a:solidFill>
                  <a:schemeClr val="accent1"/>
                </a:solidFill>
                <a:latin typeface="Londrina Solid"/>
                <a:ea typeface="Londrina Solid"/>
                <a:cs typeface="Londrina Solid"/>
                <a:sym typeface="Londrina Solid"/>
              </a:rPr>
              <a:t>Análisis de Gráficos. </a:t>
            </a:r>
            <a:endParaRPr sz="2600">
              <a:solidFill>
                <a:schemeClr val="accent1"/>
              </a:solidFill>
              <a:latin typeface="Londrina Solid"/>
              <a:ea typeface="Londrina Solid"/>
              <a:cs typeface="Londrina Solid"/>
              <a:sym typeface="Londrina Solid"/>
            </a:endParaRPr>
          </a:p>
        </p:txBody>
      </p:sp>
      <p:cxnSp>
        <p:nvCxnSpPr>
          <p:cNvPr id="387" name="Google Shape;387;p44"/>
          <p:cNvCxnSpPr>
            <a:stCxn id="384" idx="1"/>
          </p:cNvCxnSpPr>
          <p:nvPr/>
        </p:nvCxnSpPr>
        <p:spPr>
          <a:xfrm flipH="1">
            <a:off x="2703300" y="1836050"/>
            <a:ext cx="1868700" cy="307800"/>
          </a:xfrm>
          <a:prstGeom prst="curvedConnector3">
            <a:avLst>
              <a:gd name="adj1" fmla="val 50000"/>
            </a:avLst>
          </a:prstGeom>
          <a:noFill/>
          <a:ln w="19050" cap="flat" cmpd="sng">
            <a:solidFill>
              <a:srgbClr val="00B050"/>
            </a:solidFill>
            <a:prstDash val="dot"/>
            <a:round/>
            <a:headEnd type="oval" w="med" len="med"/>
            <a:tailEnd type="oval" w="med" len="med"/>
          </a:ln>
        </p:spPr>
      </p:cxnSp>
      <p:cxnSp>
        <p:nvCxnSpPr>
          <p:cNvPr id="388" name="Google Shape;388;p44"/>
          <p:cNvCxnSpPr>
            <a:stCxn id="386" idx="1"/>
          </p:cNvCxnSpPr>
          <p:nvPr/>
        </p:nvCxnSpPr>
        <p:spPr>
          <a:xfrm rot="10800000" flipV="1">
            <a:off x="2820600" y="2842194"/>
            <a:ext cx="1751400" cy="463530"/>
          </a:xfrm>
          <a:prstGeom prst="curvedConnector3">
            <a:avLst>
              <a:gd name="adj1" fmla="val 50000"/>
            </a:avLst>
          </a:prstGeom>
          <a:noFill/>
          <a:ln w="19050" cap="flat" cmpd="sng">
            <a:solidFill>
              <a:schemeClr val="accent1"/>
            </a:solidFill>
            <a:prstDash val="dot"/>
            <a:round/>
            <a:headEnd type="oval" w="med" len="med"/>
            <a:tailEnd type="oval" w="med" len="med"/>
          </a:ln>
        </p:spPr>
      </p:cxnSp>
      <p:cxnSp>
        <p:nvCxnSpPr>
          <p:cNvPr id="389" name="Google Shape;389;p44"/>
          <p:cNvCxnSpPr>
            <a:stCxn id="383" idx="1"/>
          </p:cNvCxnSpPr>
          <p:nvPr/>
        </p:nvCxnSpPr>
        <p:spPr>
          <a:xfrm rot="10800000">
            <a:off x="2797200" y="3926150"/>
            <a:ext cx="1774800" cy="127500"/>
          </a:xfrm>
          <a:prstGeom prst="curvedConnector3">
            <a:avLst>
              <a:gd name="adj1" fmla="val 50000"/>
            </a:avLst>
          </a:prstGeom>
          <a:noFill/>
          <a:ln w="19050" cap="flat" cmpd="sng">
            <a:solidFill>
              <a:schemeClr val="accent2"/>
            </a:solidFill>
            <a:prstDash val="dot"/>
            <a:round/>
            <a:headEnd type="oval" w="med" len="med"/>
            <a:tailEnd type="oval" w="med" len="med"/>
          </a:ln>
        </p:spPr>
      </p:cxn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2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28596" y="214296"/>
            <a:ext cx="7715304" cy="428628"/>
          </a:xfrm>
        </p:spPr>
        <p:txBody>
          <a:bodyPr/>
          <a:lstStyle/>
          <a:p>
            <a:r>
              <a:rPr lang="es-CL" b="1" dirty="0" smtClean="0"/>
              <a:t>Calcula la secuencia. </a:t>
            </a:r>
            <a:endParaRPr lang="es-CL" b="1" dirty="0"/>
          </a:p>
        </p:txBody>
      </p:sp>
      <p:pic>
        <p:nvPicPr>
          <p:cNvPr id="120836" name="Picture 4" descr="Tengo miedo Cando yo miro películas de miedo | Emoji, Cool emoji, Emoji  face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201037">
            <a:off x="7327131" y="302397"/>
            <a:ext cx="1514472" cy="1514473"/>
          </a:xfrm>
          <a:prstGeom prst="rect">
            <a:avLst/>
          </a:prstGeom>
          <a:noFill/>
        </p:spPr>
      </p:pic>
      <p:pic>
        <p:nvPicPr>
          <p:cNvPr id="1026" name="Picture 2" descr="C:\Users\User\Desktop\colegio_respaldo\Colegio_2021\desafios\20429986_465830233773281_4306381643756359805_n.jpg"/>
          <p:cNvPicPr>
            <a:picLocks noChangeAspect="1" noChangeArrowheads="1"/>
          </p:cNvPicPr>
          <p:nvPr/>
        </p:nvPicPr>
        <p:blipFill>
          <a:blip r:embed="rId4"/>
          <a:srcRect t="16418"/>
          <a:stretch>
            <a:fillRect/>
          </a:stretch>
        </p:blipFill>
        <p:spPr bwMode="auto">
          <a:xfrm>
            <a:off x="1643042" y="714362"/>
            <a:ext cx="4762500" cy="4267212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2214546" y="1500180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20                    20</a:t>
            </a:r>
            <a:endParaRPr lang="es-CL" dirty="0"/>
          </a:p>
        </p:txBody>
      </p:sp>
      <p:sp>
        <p:nvSpPr>
          <p:cNvPr id="6" name="5 CuadroTexto"/>
          <p:cNvSpPr txBox="1"/>
          <p:nvPr/>
        </p:nvSpPr>
        <p:spPr>
          <a:xfrm>
            <a:off x="2000232" y="2500312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10        10              10</a:t>
            </a:r>
            <a:endParaRPr lang="es-CL" dirty="0"/>
          </a:p>
        </p:txBody>
      </p:sp>
      <p:sp>
        <p:nvSpPr>
          <p:cNvPr id="7" name="6 CuadroTexto"/>
          <p:cNvSpPr txBox="1"/>
          <p:nvPr/>
        </p:nvSpPr>
        <p:spPr>
          <a:xfrm>
            <a:off x="2000232" y="335756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         3                   20</a:t>
            </a:r>
            <a:endParaRPr lang="es-CL" dirty="0"/>
          </a:p>
        </p:txBody>
      </p:sp>
      <p:sp>
        <p:nvSpPr>
          <p:cNvPr id="8" name="7 CuadroTexto"/>
          <p:cNvSpPr txBox="1"/>
          <p:nvPr/>
        </p:nvSpPr>
        <p:spPr>
          <a:xfrm>
            <a:off x="2000232" y="4000510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20               5 x    3 = 20 + 15 = 35 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142858"/>
            <a:ext cx="8643998" cy="436946"/>
          </a:xfrm>
        </p:spPr>
        <p:txBody>
          <a:bodyPr>
            <a:noAutofit/>
          </a:bodyPr>
          <a:lstStyle/>
          <a:p>
            <a:pPr algn="ctr"/>
            <a:r>
              <a:rPr lang="es-CL" sz="2400" dirty="0" smtClean="0"/>
              <a:t>Recordar… Construcción de tablas de frecuencia</a:t>
            </a:r>
            <a:endParaRPr lang="es-CL" sz="2400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4</a:t>
            </a:fld>
            <a:endParaRPr lang="es-CL"/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357158" y="714362"/>
            <a:ext cx="835821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600" b="1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Tabla de frecuencias:</a:t>
            </a:r>
            <a:r>
              <a:rPr kumimoji="0" lang="es-CL" sz="16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 es un tipo de representación que permite organizar datos.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6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600" b="1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Frecuencia absoluta (f):</a:t>
            </a:r>
            <a:r>
              <a:rPr kumimoji="0" lang="es-CL" sz="16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 es el número de veces que se repite un dato o el número de datos incluidos en un determinado intervalo.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6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600" b="1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Frecuencia absoluta acumulada (F):</a:t>
            </a:r>
            <a:r>
              <a:rPr kumimoji="0" lang="es-CL" sz="16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 es la suma de las frecuencias absolutas de los valores menores o iguales al valor de la variable en cuestión. El último valor de esta debe ser igual al número total de datos.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6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600" b="1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Frecuencia relativa (</a:t>
            </a:r>
            <a:r>
              <a:rPr kumimoji="0" lang="es-CL" sz="1600" b="1" i="0" u="none" strike="noStrike" cap="none" normalizeH="0" baseline="0" dirty="0" err="1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f</a:t>
            </a:r>
            <a:r>
              <a:rPr kumimoji="0" lang="es-CL" sz="1600" b="1" i="0" u="none" strike="noStrike" cap="none" normalizeH="0" baseline="-30000" dirty="0" err="1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r</a:t>
            </a:r>
            <a:r>
              <a:rPr kumimoji="0" lang="es-CL" sz="1600" b="1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):</a:t>
            </a:r>
            <a:r>
              <a:rPr kumimoji="0" lang="es-CL" sz="16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 es el cociente entre la frecuencia absoluta y el número total de datos o tamaño de la muestra.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6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600" b="1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Frecuencia relativa porcentual (f%):</a:t>
            </a:r>
            <a:r>
              <a:rPr kumimoji="0" lang="es-CL" sz="16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Arial" pitchFamily="34" charset="0"/>
              </a:rPr>
              <a:t> es el porcentaje de la frecuencia absoluta con respecto al tamaño de la muestra</a:t>
            </a:r>
            <a:r>
              <a:rPr kumimoji="0" lang="es-CL" sz="16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ea typeface="Calibri" pitchFamily="34" charset="0"/>
                <a:cs typeface="Arial" pitchFamily="34" charset="0"/>
              </a:rPr>
              <a:t>.</a:t>
            </a:r>
            <a:endParaRPr kumimoji="0" lang="es-C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508383"/>
          </a:xfrm>
        </p:spPr>
        <p:txBody>
          <a:bodyPr>
            <a:normAutofit fontScale="90000"/>
          </a:bodyPr>
          <a:lstStyle/>
          <a:p>
            <a:pPr algn="ctr"/>
            <a:r>
              <a:rPr lang="es-CL" b="1" dirty="0" smtClean="0"/>
              <a:t>Análisis de gráficos</a:t>
            </a:r>
            <a:endParaRPr lang="es-CL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5</a:t>
            </a:fld>
            <a:endParaRPr lang="es-CL"/>
          </a:p>
        </p:txBody>
      </p:sp>
      <p:sp>
        <p:nvSpPr>
          <p:cNvPr id="5" name="4 Rectángulo"/>
          <p:cNvSpPr/>
          <p:nvPr/>
        </p:nvSpPr>
        <p:spPr>
          <a:xfrm>
            <a:off x="500034" y="725091"/>
            <a:ext cx="821537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/>
              <a:t>Los gráficos permiten representar información de manera más concisa y resumida, de los cuales se pueden extraen conclusiones.</a:t>
            </a:r>
          </a:p>
          <a:p>
            <a:endParaRPr lang="es-CL" dirty="0" smtClean="0"/>
          </a:p>
          <a:p>
            <a:r>
              <a:rPr lang="es-CL" dirty="0" smtClean="0"/>
              <a:t>El gráfico que se escoja y que sea pertinente a una situación, dependerá de diversos factores, como por ejemplo:</a:t>
            </a:r>
          </a:p>
          <a:p>
            <a:endParaRPr lang="es-CL" dirty="0" smtClean="0"/>
          </a:p>
          <a:p>
            <a:r>
              <a:rPr lang="es-CL" dirty="0" smtClean="0"/>
              <a:t>• La información que se quiera entregar.</a:t>
            </a:r>
          </a:p>
          <a:p>
            <a:endParaRPr lang="es-CL" dirty="0" smtClean="0"/>
          </a:p>
          <a:p>
            <a:r>
              <a:rPr lang="es-CL" dirty="0" smtClean="0"/>
              <a:t>• La naturaleza de los datos.</a:t>
            </a:r>
          </a:p>
          <a:p>
            <a:endParaRPr lang="es-CL" dirty="0" smtClean="0"/>
          </a:p>
          <a:p>
            <a:r>
              <a:rPr lang="es-CL" dirty="0" smtClean="0"/>
              <a:t>• Las preguntas que se quieran responder.</a:t>
            </a:r>
            <a:endParaRPr lang="es-C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436945"/>
          </a:xfrm>
        </p:spPr>
        <p:txBody>
          <a:bodyPr>
            <a:normAutofit fontScale="90000"/>
          </a:bodyPr>
          <a:lstStyle/>
          <a:p>
            <a:pPr algn="ctr"/>
            <a:r>
              <a:rPr lang="es-CL" b="1" dirty="0" smtClean="0"/>
              <a:t>Gráfico de barras y pictogramas</a:t>
            </a:r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6</a:t>
            </a:fld>
            <a:endParaRPr lang="es-CL"/>
          </a:p>
        </p:txBody>
      </p:sp>
      <p:sp>
        <p:nvSpPr>
          <p:cNvPr id="5" name="4 Rectángulo"/>
          <p:cNvSpPr/>
          <p:nvPr/>
        </p:nvSpPr>
        <p:spPr>
          <a:xfrm>
            <a:off x="214282" y="642924"/>
            <a:ext cx="84296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 smtClean="0"/>
              <a:t>Un gráfico de barras (</a:t>
            </a:r>
            <a:r>
              <a:rPr lang="es-CL" sz="1600" dirty="0" smtClean="0">
                <a:solidFill>
                  <a:srgbClr val="FF0000"/>
                </a:solidFill>
              </a:rPr>
              <a:t>gráfico 1</a:t>
            </a:r>
            <a:r>
              <a:rPr lang="es-CL" sz="1600" dirty="0" smtClean="0"/>
              <a:t>) está compuesto por barras separadas, donde la altura de cada barra es proporcional a la frecuencia. Es útil para comparar las frecuencias de los valores.</a:t>
            </a:r>
          </a:p>
          <a:p>
            <a:pPr algn="just"/>
            <a:endParaRPr lang="es-CL" sz="1600" dirty="0" smtClean="0"/>
          </a:p>
          <a:p>
            <a:pPr algn="just"/>
            <a:r>
              <a:rPr lang="es-CL" sz="1600" dirty="0" smtClean="0"/>
              <a:t>En un pictograma (</a:t>
            </a:r>
            <a:r>
              <a:rPr lang="es-CL" sz="1600" dirty="0" smtClean="0">
                <a:solidFill>
                  <a:srgbClr val="FF0000"/>
                </a:solidFill>
              </a:rPr>
              <a:t>gráfico 2</a:t>
            </a:r>
            <a:r>
              <a:rPr lang="es-CL" sz="1600" dirty="0" smtClean="0"/>
              <a:t>), en lugar de las barras, se dibuja una figura proporcional (por su tamaño, o bien por su cantidad) a la frecuencia.</a:t>
            </a:r>
            <a:endParaRPr lang="es-CL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1214414" y="2285998"/>
            <a:ext cx="2252656" cy="2596624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lum bright="-20000" contrast="40000"/>
          </a:blip>
          <a:srcRect/>
          <a:stretch>
            <a:fillRect/>
          </a:stretch>
        </p:blipFill>
        <p:spPr bwMode="auto">
          <a:xfrm>
            <a:off x="5286380" y="2285998"/>
            <a:ext cx="2352669" cy="2645880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436945"/>
          </a:xfrm>
        </p:spPr>
        <p:txBody>
          <a:bodyPr>
            <a:normAutofit fontScale="90000"/>
          </a:bodyPr>
          <a:lstStyle/>
          <a:p>
            <a:pPr algn="ctr"/>
            <a:r>
              <a:rPr lang="es-CL" b="1" dirty="0" smtClean="0"/>
              <a:t>Gráfico circular</a:t>
            </a:r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7</a:t>
            </a:fld>
            <a:endParaRPr lang="es-CL"/>
          </a:p>
        </p:txBody>
      </p:sp>
      <p:sp>
        <p:nvSpPr>
          <p:cNvPr id="5" name="4 Rectángulo"/>
          <p:cNvSpPr/>
          <p:nvPr/>
        </p:nvSpPr>
        <p:spPr>
          <a:xfrm>
            <a:off x="214282" y="714362"/>
            <a:ext cx="85725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dirty="0" smtClean="0"/>
              <a:t>El gráfico circular, es muy útil para analizar los datos cuando están asociados a porcentajes, pero no permite cuantificar la frecuencia, a menos que se indique el total de la población o de la muestra representada en el gráfico.</a:t>
            </a:r>
            <a:endParaRPr lang="es-C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1905017" y="2000246"/>
            <a:ext cx="5095875" cy="2609850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436945"/>
          </a:xfrm>
        </p:spPr>
        <p:txBody>
          <a:bodyPr>
            <a:normAutofit fontScale="90000"/>
          </a:bodyPr>
          <a:lstStyle/>
          <a:p>
            <a:pPr algn="ctr"/>
            <a:r>
              <a:rPr lang="es-CL" b="1" dirty="0" smtClean="0"/>
              <a:t>Histograma</a:t>
            </a:r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8</a:t>
            </a:fld>
            <a:endParaRPr lang="es-CL"/>
          </a:p>
        </p:txBody>
      </p:sp>
      <p:sp>
        <p:nvSpPr>
          <p:cNvPr id="5" name="4 Rectángulo"/>
          <p:cNvSpPr/>
          <p:nvPr/>
        </p:nvSpPr>
        <p:spPr>
          <a:xfrm>
            <a:off x="214282" y="714362"/>
            <a:ext cx="8001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/>
              <a:t>Sirve para expresar información sobre datos que </a:t>
            </a:r>
            <a:r>
              <a:rPr lang="es-CL" b="1" dirty="0" smtClean="0"/>
              <a:t>están agrupados.</a:t>
            </a:r>
            <a:endParaRPr lang="es-CL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2928926" y="1285866"/>
            <a:ext cx="2705100" cy="3362325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ffectLst/>
        </p:spPr>
      </p:pic>
      <p:sp>
        <p:nvSpPr>
          <p:cNvPr id="6" name="5 Elipse"/>
          <p:cNvSpPr/>
          <p:nvPr/>
        </p:nvSpPr>
        <p:spPr>
          <a:xfrm>
            <a:off x="3571868" y="3214692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6 Elipse"/>
          <p:cNvSpPr/>
          <p:nvPr/>
        </p:nvSpPr>
        <p:spPr>
          <a:xfrm>
            <a:off x="4169091" y="3214692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7 Elipse"/>
          <p:cNvSpPr/>
          <p:nvPr/>
        </p:nvSpPr>
        <p:spPr>
          <a:xfrm>
            <a:off x="4740595" y="2928940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8 Elipse"/>
          <p:cNvSpPr/>
          <p:nvPr/>
        </p:nvSpPr>
        <p:spPr>
          <a:xfrm>
            <a:off x="5286380" y="2571750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11" name="10 Conector recto"/>
          <p:cNvCxnSpPr>
            <a:stCxn id="6" idx="1"/>
            <a:endCxn id="7" idx="6"/>
          </p:cNvCxnSpPr>
          <p:nvPr/>
        </p:nvCxnSpPr>
        <p:spPr>
          <a:xfrm rot="16200000" flipH="1">
            <a:off x="3884057" y="2919659"/>
            <a:ext cx="25257" cy="6362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>
            <a:endCxn id="8" idx="3"/>
          </p:cNvCxnSpPr>
          <p:nvPr/>
        </p:nvCxnSpPr>
        <p:spPr>
          <a:xfrm flipV="1">
            <a:off x="4286248" y="2989916"/>
            <a:ext cx="461042" cy="2247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>
            <a:stCxn id="8" idx="5"/>
            <a:endCxn id="9" idx="6"/>
          </p:cNvCxnSpPr>
          <p:nvPr/>
        </p:nvCxnSpPr>
        <p:spPr>
          <a:xfrm rot="5400000" flipH="1" flipV="1">
            <a:off x="4864635" y="2522453"/>
            <a:ext cx="382447" cy="552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 rot="10800000">
            <a:off x="4929190" y="2857502"/>
            <a:ext cx="1500198" cy="78581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6357950" y="3500444"/>
            <a:ext cx="271461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Polígono de frecuencia</a:t>
            </a:r>
            <a:endParaRPr lang="es-C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57224" y="142858"/>
            <a:ext cx="7467600" cy="508383"/>
          </a:xfrm>
        </p:spPr>
        <p:txBody>
          <a:bodyPr>
            <a:normAutofit fontScale="90000"/>
          </a:bodyPr>
          <a:lstStyle/>
          <a:p>
            <a:pPr algn="ctr"/>
            <a:r>
              <a:rPr lang="es-CL" b="1" dirty="0" smtClean="0"/>
              <a:t>Gráfico de dispersión</a:t>
            </a:r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9</a:t>
            </a:fld>
            <a:endParaRPr lang="es-CL"/>
          </a:p>
        </p:txBody>
      </p:sp>
      <p:sp>
        <p:nvSpPr>
          <p:cNvPr id="5" name="4 Rectángulo"/>
          <p:cNvSpPr/>
          <p:nvPr/>
        </p:nvSpPr>
        <p:spPr>
          <a:xfrm>
            <a:off x="357158" y="857238"/>
            <a:ext cx="79296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/>
              <a:t>Sirve para estudiar la homogeneidad o heterogeneidad de los datos.</a:t>
            </a:r>
            <a:endParaRPr lang="es-C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285720" y="1643056"/>
            <a:ext cx="3314700" cy="2628900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lum bright="-20000" contrast="40000"/>
          </a:blip>
          <a:srcRect/>
          <a:stretch>
            <a:fillRect/>
          </a:stretch>
        </p:blipFill>
        <p:spPr bwMode="auto">
          <a:xfrm>
            <a:off x="357158" y="4286262"/>
            <a:ext cx="1226643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Rectángulo"/>
          <p:cNvSpPr/>
          <p:nvPr/>
        </p:nvSpPr>
        <p:spPr>
          <a:xfrm>
            <a:off x="4071934" y="1714494"/>
            <a:ext cx="4572000" cy="144655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>
            <a:spAutoFit/>
          </a:bodyPr>
          <a:lstStyle/>
          <a:p>
            <a:pPr algn="just"/>
            <a:r>
              <a:rPr lang="es-CL" sz="1400" dirty="0" smtClean="0"/>
              <a:t>En la gráfica se observan datos de masa y estatura obtenidos de 40 alumnos y 40 alumnas de Cuarto Año Medio. Se puede observar que, en general, las mujeres son más bajas que sus compañeros y que la relación masa-estatura es más homogénea en el caso de los varones</a:t>
            </a:r>
            <a:r>
              <a:rPr lang="es-CL" dirty="0" smtClean="0"/>
              <a:t>.</a:t>
            </a:r>
            <a:endParaRPr lang="es-CL" dirty="0"/>
          </a:p>
        </p:txBody>
      </p:sp>
      <p:sp>
        <p:nvSpPr>
          <p:cNvPr id="9" name="8 Flecha derecha"/>
          <p:cNvSpPr/>
          <p:nvPr/>
        </p:nvSpPr>
        <p:spPr>
          <a:xfrm>
            <a:off x="3714744" y="2214560"/>
            <a:ext cx="285752" cy="642942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18256</TotalTime>
  <Words>679</Words>
  <Application>Microsoft Office PowerPoint</Application>
  <PresentationFormat>Presentación en pantalla (16:9)</PresentationFormat>
  <Paragraphs>94</Paragraphs>
  <Slides>12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Mirador</vt:lpstr>
      <vt:lpstr>Asignatura: Matemáticas  Estadística Curso: 3°Medio</vt:lpstr>
      <vt:lpstr>Ruta de aprendizaje</vt:lpstr>
      <vt:lpstr>Calcula la secuencia. </vt:lpstr>
      <vt:lpstr>Recordar… Construcción de tablas de frecuencia</vt:lpstr>
      <vt:lpstr>Análisis de gráficos</vt:lpstr>
      <vt:lpstr>Gráfico de barras y pictogramas</vt:lpstr>
      <vt:lpstr>Gráfico circular</vt:lpstr>
      <vt:lpstr>Histograma</vt:lpstr>
      <vt:lpstr>Gráfico de dispersión</vt:lpstr>
      <vt:lpstr>Actividad…</vt:lpstr>
      <vt:lpstr>Ejercicio</vt:lpstr>
      <vt:lpstr>En resumen…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Asignatura: Matemáticas  Raíz Cuadrada  Curso: 2°Medio A</dc:title>
  <dc:creator>User</dc:creator>
  <cp:lastModifiedBy>User</cp:lastModifiedBy>
  <cp:revision>147</cp:revision>
  <dcterms:created xsi:type="dcterms:W3CDTF">2020-06-28T23:31:03Z</dcterms:created>
  <dcterms:modified xsi:type="dcterms:W3CDTF">2021-03-25T15:33:18Z</dcterms:modified>
</cp:coreProperties>
</file>