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7" r:id="rId2"/>
    <p:sldId id="258" r:id="rId3"/>
    <p:sldId id="302" r:id="rId4"/>
    <p:sldId id="296" r:id="rId5"/>
    <p:sldId id="291" r:id="rId6"/>
    <p:sldId id="303" r:id="rId7"/>
    <p:sldId id="300" r:id="rId8"/>
    <p:sldId id="301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1AF95"/>
    <a:srgbClr val="FF3300"/>
    <a:srgbClr val="BB0560"/>
    <a:srgbClr val="F92913"/>
    <a:srgbClr val="0080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D9DC6F3-EEE1-4579-9E34-02C857415E66}">
  <a:tblStyle styleId="{4D9DC6F3-EEE1-4579-9E34-02C857415E6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7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7"/>
          <p:cNvSpPr txBox="1">
            <a:spLocks noGrp="1"/>
          </p:cNvSpPr>
          <p:nvPr>
            <p:ph type="body" idx="1"/>
          </p:nvPr>
        </p:nvSpPr>
        <p:spPr>
          <a:xfrm>
            <a:off x="2935875" y="1550150"/>
            <a:ext cx="2560500" cy="337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◎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◉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￮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98" name="Google Shape;98;p7"/>
          <p:cNvSpPr txBox="1">
            <a:spLocks noGrp="1"/>
          </p:cNvSpPr>
          <p:nvPr>
            <p:ph type="body" idx="2"/>
          </p:nvPr>
        </p:nvSpPr>
        <p:spPr>
          <a:xfrm>
            <a:off x="5650849" y="1550150"/>
            <a:ext cx="2560500" cy="337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◎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◉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￮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99" name="Google Shape;99;p7"/>
          <p:cNvSpPr/>
          <p:nvPr/>
        </p:nvSpPr>
        <p:spPr>
          <a:xfrm>
            <a:off x="-358950" y="2194400"/>
            <a:ext cx="2347200" cy="2347200"/>
          </a:xfrm>
          <a:prstGeom prst="donut">
            <a:avLst>
              <a:gd name="adj" fmla="val 36789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7"/>
          <p:cNvSpPr/>
          <p:nvPr/>
        </p:nvSpPr>
        <p:spPr>
          <a:xfrm>
            <a:off x="198450" y="-321125"/>
            <a:ext cx="978600" cy="978600"/>
          </a:xfrm>
          <a:prstGeom prst="ellipse">
            <a:avLst/>
          </a:prstGeom>
          <a:noFill/>
          <a:ln w="9525" cap="flat" cmpd="sng">
            <a:solidFill>
              <a:srgbClr val="E8004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7"/>
          <p:cNvSpPr/>
          <p:nvPr/>
        </p:nvSpPr>
        <p:spPr>
          <a:xfrm>
            <a:off x="198450" y="420475"/>
            <a:ext cx="657600" cy="657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7"/>
          <p:cNvSpPr/>
          <p:nvPr/>
        </p:nvSpPr>
        <p:spPr>
          <a:xfrm>
            <a:off x="1177051" y="657475"/>
            <a:ext cx="846900" cy="846900"/>
          </a:xfrm>
          <a:prstGeom prst="donut">
            <a:avLst>
              <a:gd name="adj" fmla="val 22275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7"/>
          <p:cNvSpPr/>
          <p:nvPr/>
        </p:nvSpPr>
        <p:spPr>
          <a:xfrm>
            <a:off x="887650" y="4142300"/>
            <a:ext cx="1207800" cy="12078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7"/>
          <p:cNvSpPr/>
          <p:nvPr/>
        </p:nvSpPr>
        <p:spPr>
          <a:xfrm>
            <a:off x="153675" y="4799600"/>
            <a:ext cx="550500" cy="550500"/>
          </a:xfrm>
          <a:prstGeom prst="donut">
            <a:avLst>
              <a:gd name="adj" fmla="val 18606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7"/>
          <p:cNvSpPr/>
          <p:nvPr/>
        </p:nvSpPr>
        <p:spPr>
          <a:xfrm>
            <a:off x="1172525" y="1696950"/>
            <a:ext cx="304800" cy="3048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7"/>
          <p:cNvSpPr/>
          <p:nvPr/>
        </p:nvSpPr>
        <p:spPr>
          <a:xfrm>
            <a:off x="7844250" y="619275"/>
            <a:ext cx="550500" cy="550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7"/>
          <p:cNvSpPr/>
          <p:nvPr/>
        </p:nvSpPr>
        <p:spPr>
          <a:xfrm>
            <a:off x="7515500" y="-72500"/>
            <a:ext cx="397500" cy="397500"/>
          </a:xfrm>
          <a:prstGeom prst="donut">
            <a:avLst>
              <a:gd name="adj" fmla="val 30568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7"/>
          <p:cNvSpPr/>
          <p:nvPr/>
        </p:nvSpPr>
        <p:spPr>
          <a:xfrm>
            <a:off x="8651500" y="1030850"/>
            <a:ext cx="304800" cy="3048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7"/>
          <p:cNvSpPr/>
          <p:nvPr/>
        </p:nvSpPr>
        <p:spPr>
          <a:xfrm>
            <a:off x="8097900" y="167450"/>
            <a:ext cx="741600" cy="741600"/>
          </a:xfrm>
          <a:prstGeom prst="donut">
            <a:avLst>
              <a:gd name="adj" fmla="val 8064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7"/>
          <p:cNvSpPr/>
          <p:nvPr/>
        </p:nvSpPr>
        <p:spPr>
          <a:xfrm>
            <a:off x="8394750" y="150437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7"/>
          <p:cNvSpPr/>
          <p:nvPr/>
        </p:nvSpPr>
        <p:spPr>
          <a:xfrm>
            <a:off x="-205625" y="2347725"/>
            <a:ext cx="2040600" cy="2040600"/>
          </a:xfrm>
          <a:prstGeom prst="ellipse">
            <a:avLst/>
          </a:prstGeom>
          <a:noFill/>
          <a:ln w="9525" cap="flat" cmpd="sng">
            <a:solidFill>
              <a:srgbClr val="65BB4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7"/>
          <p:cNvSpPr/>
          <p:nvPr/>
        </p:nvSpPr>
        <p:spPr>
          <a:xfrm>
            <a:off x="305125" y="-214450"/>
            <a:ext cx="765300" cy="7653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7"/>
          <p:cNvSpPr/>
          <p:nvPr/>
        </p:nvSpPr>
        <p:spPr>
          <a:xfrm>
            <a:off x="8532600" y="911950"/>
            <a:ext cx="542700" cy="542700"/>
          </a:xfrm>
          <a:prstGeom prst="ellipse">
            <a:avLst/>
          </a:prstGeom>
          <a:noFill/>
          <a:ln w="9525" cap="flat" cmpd="sng">
            <a:solidFill>
              <a:srgbClr val="F8BB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7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1"/>
          <p:cNvSpPr/>
          <p:nvPr/>
        </p:nvSpPr>
        <p:spPr>
          <a:xfrm>
            <a:off x="419100" y="-1581150"/>
            <a:ext cx="8305800" cy="8305800"/>
          </a:xfrm>
          <a:prstGeom prst="ellipse">
            <a:avLst/>
          </a:prstGeom>
          <a:noFill/>
          <a:ln w="9525" cap="flat" cmpd="sng">
            <a:solidFill>
              <a:srgbClr val="A1BEC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1"/>
          <p:cNvSpPr/>
          <p:nvPr/>
        </p:nvSpPr>
        <p:spPr>
          <a:xfrm>
            <a:off x="-164200" y="686175"/>
            <a:ext cx="550500" cy="550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1"/>
          <p:cNvSpPr/>
          <p:nvPr/>
        </p:nvSpPr>
        <p:spPr>
          <a:xfrm>
            <a:off x="8204500" y="3898800"/>
            <a:ext cx="447000" cy="447000"/>
          </a:xfrm>
          <a:prstGeom prst="donut">
            <a:avLst>
              <a:gd name="adj" fmla="val 18608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1"/>
          <p:cNvSpPr/>
          <p:nvPr/>
        </p:nvSpPr>
        <p:spPr>
          <a:xfrm>
            <a:off x="100425" y="-196925"/>
            <a:ext cx="741600" cy="741600"/>
          </a:xfrm>
          <a:prstGeom prst="donut">
            <a:avLst>
              <a:gd name="adj" fmla="val 37879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1"/>
          <p:cNvSpPr/>
          <p:nvPr/>
        </p:nvSpPr>
        <p:spPr>
          <a:xfrm>
            <a:off x="419100" y="68617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1"/>
          <p:cNvSpPr/>
          <p:nvPr/>
        </p:nvSpPr>
        <p:spPr>
          <a:xfrm>
            <a:off x="8333725" y="4482500"/>
            <a:ext cx="978600" cy="978600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1"/>
          <p:cNvSpPr/>
          <p:nvPr/>
        </p:nvSpPr>
        <p:spPr>
          <a:xfrm>
            <a:off x="741750" y="4449750"/>
            <a:ext cx="397500" cy="397500"/>
          </a:xfrm>
          <a:prstGeom prst="donut">
            <a:avLst>
              <a:gd name="adj" fmla="val 8754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1"/>
          <p:cNvSpPr/>
          <p:nvPr/>
        </p:nvSpPr>
        <p:spPr>
          <a:xfrm>
            <a:off x="8956300" y="4058696"/>
            <a:ext cx="287100" cy="2871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1"/>
          <p:cNvSpPr/>
          <p:nvPr/>
        </p:nvSpPr>
        <p:spPr>
          <a:xfrm>
            <a:off x="-164200" y="4277700"/>
            <a:ext cx="741600" cy="741600"/>
          </a:xfrm>
          <a:prstGeom prst="donut">
            <a:avLst>
              <a:gd name="adj" fmla="val 39163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1"/>
          <p:cNvSpPr/>
          <p:nvPr/>
        </p:nvSpPr>
        <p:spPr>
          <a:xfrm>
            <a:off x="8568725" y="4717500"/>
            <a:ext cx="508500" cy="5085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11"/>
          <p:cNvSpPr/>
          <p:nvPr/>
        </p:nvSpPr>
        <p:spPr>
          <a:xfrm>
            <a:off x="8077475" y="224125"/>
            <a:ext cx="304800" cy="304800"/>
          </a:xfrm>
          <a:prstGeom prst="donut">
            <a:avLst>
              <a:gd name="adj" fmla="val 30568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1"/>
          <p:cNvSpPr/>
          <p:nvPr/>
        </p:nvSpPr>
        <p:spPr>
          <a:xfrm>
            <a:off x="8553248" y="328373"/>
            <a:ext cx="585600" cy="5856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1"/>
          <p:cNvSpPr/>
          <p:nvPr/>
        </p:nvSpPr>
        <p:spPr>
          <a:xfrm>
            <a:off x="8876350" y="1187325"/>
            <a:ext cx="447000" cy="4470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1"/>
          <p:cNvSpPr/>
          <p:nvPr/>
        </p:nvSpPr>
        <p:spPr>
          <a:xfrm>
            <a:off x="8449000" y="224125"/>
            <a:ext cx="794400" cy="794400"/>
          </a:xfrm>
          <a:prstGeom prst="ellipse">
            <a:avLst/>
          </a:prstGeom>
          <a:noFill/>
          <a:ln w="9525" cap="flat" cmpd="sng">
            <a:solidFill>
              <a:srgbClr val="F8BB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1"/>
          <p:cNvSpPr/>
          <p:nvPr/>
        </p:nvSpPr>
        <p:spPr>
          <a:xfrm>
            <a:off x="100425" y="3830625"/>
            <a:ext cx="304800" cy="3048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1"/>
          <p:cNvSpPr txBox="1">
            <a:spLocks noGrp="1"/>
          </p:cNvSpPr>
          <p:nvPr>
            <p:ph type="sldNum" idx="12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/>
            </a:lvl1pPr>
            <a:lvl2pPr lvl="1" algn="ctr" rtl="0">
              <a:buNone/>
              <a:defRPr/>
            </a:lvl2pPr>
            <a:lvl3pPr lvl="2" algn="ctr" rtl="0">
              <a:buNone/>
              <a:defRPr/>
            </a:lvl3pPr>
            <a:lvl4pPr lvl="3" algn="ctr" rtl="0">
              <a:buNone/>
              <a:defRPr/>
            </a:lvl4pPr>
            <a:lvl5pPr lvl="4" algn="ctr" rtl="0">
              <a:buNone/>
              <a:defRPr/>
            </a:lvl5pPr>
            <a:lvl6pPr lvl="5" algn="ctr" rtl="0">
              <a:buNone/>
              <a:defRPr/>
            </a:lvl6pPr>
            <a:lvl7pPr lvl="6" algn="ctr" rtl="0">
              <a:buNone/>
              <a:defRPr/>
            </a:lvl7pPr>
            <a:lvl8pPr lvl="7" algn="ctr" rtl="0">
              <a:buNone/>
              <a:defRPr/>
            </a:lvl8pPr>
            <a:lvl9pPr lvl="8" algn="ctr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◎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◉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￮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●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○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■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●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○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■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57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4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sp>
        <p:nvSpPr>
          <p:cNvPr id="4" name="Google Shape;195;p13">
            <a:extLst>
              <a:ext uri="{FF2B5EF4-FFF2-40B4-BE49-F238E27FC236}">
                <a16:creationId xmlns:a16="http://schemas.microsoft.com/office/drawing/2014/main" id="{073D3DA2-24D0-4F12-8CD8-F9ED121B2A33}"/>
              </a:ext>
            </a:extLst>
          </p:cNvPr>
          <p:cNvSpPr txBox="1">
            <a:spLocks/>
          </p:cNvSpPr>
          <p:nvPr/>
        </p:nvSpPr>
        <p:spPr>
          <a:xfrm>
            <a:off x="2614522" y="1326110"/>
            <a:ext cx="4964082" cy="28814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 b="0" i="0" u="none" strike="noStrike" cap="none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algn="ctr"/>
            <a:br>
              <a:rPr lang="es-ES" sz="2800" b="1" dirty="0">
                <a:solidFill>
                  <a:schemeClr val="bg1"/>
                </a:solidFill>
              </a:rPr>
            </a:br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LENGUAJE Y COMUNICACIÓN</a:t>
            </a:r>
            <a:b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ES" sz="2400" b="1" dirty="0">
                <a:solidFill>
                  <a:schemeClr val="accent4">
                    <a:lumMod val="75000"/>
                  </a:schemeClr>
                </a:solidFill>
              </a:rPr>
              <a:t>ADJETIVOS CALIFICATIVOS</a:t>
            </a:r>
          </a:p>
          <a:p>
            <a:pPr algn="ctr"/>
            <a:r>
              <a:rPr lang="es-ES" sz="2400" b="1" dirty="0">
                <a:solidFill>
                  <a:schemeClr val="accent4">
                    <a:lumMod val="75000"/>
                  </a:schemeClr>
                </a:solidFill>
              </a:rPr>
              <a:t>Descripción de personajes</a:t>
            </a:r>
            <a:r>
              <a:rPr lang="es-ES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  <a:br>
              <a:rPr lang="es-ES" b="1" dirty="0">
                <a:solidFill>
                  <a:schemeClr val="accent4">
                    <a:lumMod val="75000"/>
                  </a:schemeClr>
                </a:solidFill>
              </a:rPr>
            </a:br>
            <a:br>
              <a:rPr lang="es-ES" sz="1400" dirty="0">
                <a:solidFill>
                  <a:schemeClr val="accent4">
                    <a:lumMod val="75000"/>
                  </a:schemeClr>
                </a:solidFill>
              </a:rPr>
            </a:br>
            <a:br>
              <a:rPr lang="es-ES" sz="1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s-ES" sz="1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ES" sz="1400" b="1" dirty="0">
                <a:solidFill>
                  <a:schemeClr val="tx1"/>
                </a:solidFill>
              </a:rPr>
              <a:t>Tercero Básico</a:t>
            </a:r>
          </a:p>
          <a:p>
            <a:pPr algn="ctr"/>
            <a:r>
              <a:rPr lang="es-E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Profesora Pamela Orellana</a:t>
            </a:r>
            <a:br>
              <a:rPr lang="es-ES" sz="1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2" descr="Nuestro Colegio | Colegio Numancia">
            <a:extLst>
              <a:ext uri="{FF2B5EF4-FFF2-40B4-BE49-F238E27FC236}">
                <a16:creationId xmlns:a16="http://schemas.microsoft.com/office/drawing/2014/main" id="{E9EDB30F-EEB9-4E70-9AB4-9B33EC1760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78" t="16017" r="20938" b="12814"/>
          <a:stretch/>
        </p:blipFill>
        <p:spPr bwMode="auto">
          <a:xfrm>
            <a:off x="4703679" y="524255"/>
            <a:ext cx="550167" cy="649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lipse 1">
            <a:extLst>
              <a:ext uri="{FF2B5EF4-FFF2-40B4-BE49-F238E27FC236}">
                <a16:creationId xmlns:a16="http://schemas.microsoft.com/office/drawing/2014/main" id="{9C258A4C-BBF3-41B0-B5FF-2E23B25F2030}"/>
              </a:ext>
            </a:extLst>
          </p:cNvPr>
          <p:cNvSpPr/>
          <p:nvPr/>
        </p:nvSpPr>
        <p:spPr>
          <a:xfrm>
            <a:off x="6926334" y="935967"/>
            <a:ext cx="1709291" cy="93878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</a:rPr>
              <a:t>Clase N°20</a:t>
            </a:r>
          </a:p>
          <a:p>
            <a:pPr algn="ctr"/>
            <a:r>
              <a:rPr lang="es-CL" b="1" dirty="0">
                <a:solidFill>
                  <a:schemeClr val="tx1"/>
                </a:solidFill>
              </a:rPr>
              <a:t>01-04-2021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5"/>
          <p:cNvSpPr txBox="1">
            <a:spLocks noGrp="1"/>
          </p:cNvSpPr>
          <p:nvPr>
            <p:ph type="sldNum" idx="12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4432B070-3B68-4F14-8637-3D41F5FBAE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75167"/>
              </p:ext>
            </p:extLst>
          </p:nvPr>
        </p:nvGraphicFramePr>
        <p:xfrm>
          <a:off x="1770736" y="1450848"/>
          <a:ext cx="6072327" cy="224637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072327">
                  <a:extLst>
                    <a:ext uri="{9D8B030D-6E8A-4147-A177-3AD203B41FA5}">
                      <a16:colId xmlns:a16="http://schemas.microsoft.com/office/drawing/2014/main" val="102825238"/>
                    </a:ext>
                  </a:extLst>
                </a:gridCol>
              </a:tblGrid>
              <a:tr h="93573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000" dirty="0">
                          <a:solidFill>
                            <a:schemeClr val="bg1"/>
                          </a:solidFill>
                        </a:rPr>
                        <a:t>OBJETIVOS</a:t>
                      </a:r>
                    </a:p>
                    <a:p>
                      <a:endParaRPr lang="es-CL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019911"/>
                  </a:ext>
                </a:extLst>
              </a:tr>
              <a:tr h="10760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ES" sz="20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CL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Utilizar adjetivos calificativos.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CL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Describir personajes.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CL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76534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715F864-6425-4A49-B4D5-B3A508F20C2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621C05F4-10E8-4A04-B1D6-0332F4A35C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2412"/>
              </p:ext>
            </p:extLst>
          </p:nvPr>
        </p:nvGraphicFramePr>
        <p:xfrm>
          <a:off x="3060192" y="1515110"/>
          <a:ext cx="2840736" cy="2590800"/>
        </p:xfrm>
        <a:graphic>
          <a:graphicData uri="http://schemas.openxmlformats.org/drawingml/2006/table">
            <a:tbl>
              <a:tblPr firstRow="1" bandRow="1">
                <a:tableStyleId>{4D9DC6F3-EEE1-4579-9E34-02C857415E66}</a:tableStyleId>
              </a:tblPr>
              <a:tblGrid>
                <a:gridCol w="323844">
                  <a:extLst>
                    <a:ext uri="{9D8B030D-6E8A-4147-A177-3AD203B41FA5}">
                      <a16:colId xmlns:a16="http://schemas.microsoft.com/office/drawing/2014/main" val="365374626"/>
                    </a:ext>
                  </a:extLst>
                </a:gridCol>
                <a:gridCol w="2516892">
                  <a:extLst>
                    <a:ext uri="{9D8B030D-6E8A-4147-A177-3AD203B41FA5}">
                      <a16:colId xmlns:a16="http://schemas.microsoft.com/office/drawing/2014/main" val="31100434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1.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OBJETIVO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236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2.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ACTIVACIÓN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951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3.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CONTENIDO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439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4.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APLICACIÖN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055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5.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AUTOEVALUACIÓN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415635"/>
                  </a:ext>
                </a:extLst>
              </a:tr>
            </a:tbl>
          </a:graphicData>
        </a:graphic>
      </p:graphicFrame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9CCB89C2-0E21-4615-A363-AC0CB5F19A37}"/>
              </a:ext>
            </a:extLst>
          </p:cNvPr>
          <p:cNvSpPr/>
          <p:nvPr/>
        </p:nvSpPr>
        <p:spPr>
          <a:xfrm>
            <a:off x="2493264" y="546077"/>
            <a:ext cx="3974592" cy="646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</a:rPr>
              <a:t>RUTA DE APRENDIZAJE</a:t>
            </a:r>
          </a:p>
        </p:txBody>
      </p:sp>
    </p:spTree>
    <p:extLst>
      <p:ext uri="{BB962C8B-B14F-4D97-AF65-F5344CB8AC3E}">
        <p14:creationId xmlns:p14="http://schemas.microsoft.com/office/powerpoint/2010/main" val="3640586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CCA30154-7C69-4238-97A0-B253B317C2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4</a:t>
            </a:fld>
            <a:endParaRPr lang="es-CL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7F01E5C-0080-42AF-8993-BFEBE354E5D5}"/>
              </a:ext>
            </a:extLst>
          </p:cNvPr>
          <p:cNvSpPr txBox="1"/>
          <p:nvPr/>
        </p:nvSpPr>
        <p:spPr>
          <a:xfrm>
            <a:off x="1847088" y="958998"/>
            <a:ext cx="5449824" cy="22467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sz="2000" dirty="0">
                <a:solidFill>
                  <a:schemeClr val="tx1"/>
                </a:solidFill>
              </a:rPr>
              <a:t>RECUERDA</a:t>
            </a:r>
          </a:p>
          <a:p>
            <a:pPr algn="ctr"/>
            <a:endParaRPr lang="es-CL" sz="2000" dirty="0">
              <a:solidFill>
                <a:schemeClr val="tx1"/>
              </a:solidFill>
            </a:endParaRPr>
          </a:p>
          <a:p>
            <a:pPr algn="ctr"/>
            <a:r>
              <a:rPr lang="es-CL" sz="2000" dirty="0">
                <a:solidFill>
                  <a:schemeClr val="tx1"/>
                </a:solidFill>
              </a:rPr>
              <a:t>Para describir muchas veces utilizamos adjetivos calificativos.</a:t>
            </a:r>
          </a:p>
          <a:p>
            <a:pPr algn="ctr"/>
            <a:endParaRPr lang="es-CL" sz="2000" dirty="0">
              <a:solidFill>
                <a:schemeClr val="tx1"/>
              </a:solidFill>
            </a:endParaRPr>
          </a:p>
          <a:p>
            <a:pPr algn="ctr"/>
            <a:r>
              <a:rPr lang="es-CL" sz="2000" dirty="0">
                <a:solidFill>
                  <a:schemeClr val="tx1"/>
                </a:solidFill>
              </a:rPr>
              <a:t>Estos nos presentan una cualidad del sustantivo.</a:t>
            </a:r>
          </a:p>
        </p:txBody>
      </p:sp>
    </p:spTree>
    <p:extLst>
      <p:ext uri="{BB962C8B-B14F-4D97-AF65-F5344CB8AC3E}">
        <p14:creationId xmlns:p14="http://schemas.microsoft.com/office/powerpoint/2010/main" val="3253710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7E1803C9-D52B-4E41-BD65-F2BA649884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5</a:t>
            </a:fld>
            <a:endParaRPr lang="es-CL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90875FEE-7600-4801-BADB-3E296E6D0816}"/>
              </a:ext>
            </a:extLst>
          </p:cNvPr>
          <p:cNvSpPr txBox="1"/>
          <p:nvPr/>
        </p:nvSpPr>
        <p:spPr>
          <a:xfrm>
            <a:off x="3205609" y="97740"/>
            <a:ext cx="2732782" cy="150810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" sz="1800" b="0" dirty="0">
                <a:solidFill>
                  <a:srgbClr val="C00000"/>
                </a:solidFill>
              </a:rPr>
              <a:t>Descripción de personajes.</a:t>
            </a:r>
            <a:br>
              <a:rPr lang="en" sz="1400" dirty="0"/>
            </a:br>
            <a:r>
              <a:rPr lang="en" b="1" dirty="0">
                <a:solidFill>
                  <a:schemeClr val="tx1"/>
                </a:solidFill>
              </a:rPr>
              <a:t>Los personajes son seres con características propias que los identifican y permiten conocerlos mejor. </a:t>
            </a:r>
            <a:endParaRPr lang="es-CL" b="1" dirty="0">
              <a:solidFill>
                <a:schemeClr val="tx1"/>
              </a:solidFill>
            </a:endParaRPr>
          </a:p>
        </p:txBody>
      </p:sp>
      <p:pic>
        <p:nvPicPr>
          <p:cNvPr id="12" name="Picture 2" descr="Cuentos en imágenes para educar en valores a los niños | Cuentos ...">
            <a:extLst>
              <a:ext uri="{FF2B5EF4-FFF2-40B4-BE49-F238E27FC236}">
                <a16:creationId xmlns:a16="http://schemas.microsoft.com/office/drawing/2014/main" id="{1EDFA3F4-6009-4EA5-9F25-C8D4443438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0" t="9759" r="20014" b="5971"/>
          <a:stretch/>
        </p:blipFill>
        <p:spPr bwMode="auto">
          <a:xfrm>
            <a:off x="3593819" y="1789415"/>
            <a:ext cx="2001975" cy="2962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9B1BE372-70A4-4D5E-91BF-EA3427DA1B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81612"/>
              </p:ext>
            </p:extLst>
          </p:nvPr>
        </p:nvGraphicFramePr>
        <p:xfrm>
          <a:off x="770576" y="2313671"/>
          <a:ext cx="2274589" cy="2372360"/>
        </p:xfrm>
        <a:graphic>
          <a:graphicData uri="http://schemas.openxmlformats.org/drawingml/2006/table">
            <a:tbl>
              <a:tblPr firstRow="1" bandRow="1">
                <a:tableStyleId>{4D9DC6F3-EEE1-4579-9E34-02C857415E66}</a:tableStyleId>
              </a:tblPr>
              <a:tblGrid>
                <a:gridCol w="850673">
                  <a:extLst>
                    <a:ext uri="{9D8B030D-6E8A-4147-A177-3AD203B41FA5}">
                      <a16:colId xmlns:a16="http://schemas.microsoft.com/office/drawing/2014/main" val="1430554376"/>
                    </a:ext>
                  </a:extLst>
                </a:gridCol>
                <a:gridCol w="1423916">
                  <a:extLst>
                    <a:ext uri="{9D8B030D-6E8A-4147-A177-3AD203B41FA5}">
                      <a16:colId xmlns:a16="http://schemas.microsoft.com/office/drawing/2014/main" val="41798448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>
                          <a:solidFill>
                            <a:srgbClr val="C00000"/>
                          </a:solidFill>
                        </a:rPr>
                        <a:t>Adjetivos</a:t>
                      </a:r>
                    </a:p>
                    <a:p>
                      <a:endParaRPr lang="es-CL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423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Pelaje: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>
                          <a:solidFill>
                            <a:srgbClr val="C00000"/>
                          </a:solidFill>
                        </a:rPr>
                        <a:t>blanco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312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Ojos: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256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Orejas: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572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Dientes: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391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Cola: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30185"/>
                  </a:ext>
                </a:extLst>
              </a:tr>
            </a:tbl>
          </a:graphicData>
        </a:graphic>
      </p:graphicFrame>
      <p:sp>
        <p:nvSpPr>
          <p:cNvPr id="6" name="Flecha: hacia abajo 5">
            <a:extLst>
              <a:ext uri="{FF2B5EF4-FFF2-40B4-BE49-F238E27FC236}">
                <a16:creationId xmlns:a16="http://schemas.microsoft.com/office/drawing/2014/main" id="{542FFEDC-9248-43FD-A5E1-3CF6453F0BDA}"/>
              </a:ext>
            </a:extLst>
          </p:cNvPr>
          <p:cNvSpPr/>
          <p:nvPr/>
        </p:nvSpPr>
        <p:spPr>
          <a:xfrm>
            <a:off x="2206752" y="2571750"/>
            <a:ext cx="170688" cy="2316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A407BB36-1A04-4057-BF63-85AE1B3F5E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430235"/>
              </p:ext>
            </p:extLst>
          </p:nvPr>
        </p:nvGraphicFramePr>
        <p:xfrm>
          <a:off x="6274058" y="2379265"/>
          <a:ext cx="1423916" cy="2372360"/>
        </p:xfrm>
        <a:graphic>
          <a:graphicData uri="http://schemas.openxmlformats.org/drawingml/2006/table">
            <a:tbl>
              <a:tblPr firstRow="1" bandRow="1">
                <a:tableStyleId>{4D9DC6F3-EEE1-4579-9E34-02C857415E66}</a:tableStyleId>
              </a:tblPr>
              <a:tblGrid>
                <a:gridCol w="1423916">
                  <a:extLst>
                    <a:ext uri="{9D8B030D-6E8A-4147-A177-3AD203B41FA5}">
                      <a16:colId xmlns:a16="http://schemas.microsoft.com/office/drawing/2014/main" val="26266644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>
                          <a:solidFill>
                            <a:srgbClr val="C00000"/>
                          </a:solidFill>
                        </a:rPr>
                        <a:t>Adjetivos</a:t>
                      </a:r>
                    </a:p>
                    <a:p>
                      <a:endParaRPr lang="es-CL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60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>
                          <a:solidFill>
                            <a:srgbClr val="C00000"/>
                          </a:solidFill>
                        </a:rPr>
                        <a:t>feliz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974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34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10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96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312169"/>
                  </a:ext>
                </a:extLst>
              </a:tr>
            </a:tbl>
          </a:graphicData>
        </a:graphic>
      </p:graphicFrame>
      <p:sp>
        <p:nvSpPr>
          <p:cNvPr id="10" name="Bocadillo: ovalado 9">
            <a:extLst>
              <a:ext uri="{FF2B5EF4-FFF2-40B4-BE49-F238E27FC236}">
                <a16:creationId xmlns:a16="http://schemas.microsoft.com/office/drawing/2014/main" id="{BD7FBDAA-47F6-409C-8818-44B9364714EF}"/>
              </a:ext>
            </a:extLst>
          </p:cNvPr>
          <p:cNvSpPr/>
          <p:nvPr/>
        </p:nvSpPr>
        <p:spPr>
          <a:xfrm>
            <a:off x="926425" y="1015501"/>
            <a:ext cx="1768007" cy="813551"/>
          </a:xfrm>
          <a:prstGeom prst="wedgeEllipseCallout">
            <a:avLst>
              <a:gd name="adj1" fmla="val -9576"/>
              <a:gd name="adj2" fmla="val 856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</a:rPr>
              <a:t>Soy un conejo con: </a:t>
            </a:r>
          </a:p>
        </p:txBody>
      </p:sp>
      <p:sp>
        <p:nvSpPr>
          <p:cNvPr id="18" name="Bocadillo: ovalado 17">
            <a:extLst>
              <a:ext uri="{FF2B5EF4-FFF2-40B4-BE49-F238E27FC236}">
                <a16:creationId xmlns:a16="http://schemas.microsoft.com/office/drawing/2014/main" id="{B8A55859-B2D5-4165-A33C-1054DA9A4307}"/>
              </a:ext>
            </a:extLst>
          </p:cNvPr>
          <p:cNvSpPr/>
          <p:nvPr/>
        </p:nvSpPr>
        <p:spPr>
          <a:xfrm>
            <a:off x="6210230" y="1199070"/>
            <a:ext cx="1768007" cy="813551"/>
          </a:xfrm>
          <a:prstGeom prst="wedgeEllipseCallout">
            <a:avLst>
              <a:gd name="adj1" fmla="val -9576"/>
              <a:gd name="adj2" fmla="val 856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</a:rPr>
              <a:t>Soy un conejo : </a:t>
            </a:r>
          </a:p>
        </p:txBody>
      </p:sp>
      <p:sp>
        <p:nvSpPr>
          <p:cNvPr id="19" name="Flecha: hacia abajo 18">
            <a:extLst>
              <a:ext uri="{FF2B5EF4-FFF2-40B4-BE49-F238E27FC236}">
                <a16:creationId xmlns:a16="http://schemas.microsoft.com/office/drawing/2014/main" id="{7C284388-EBE7-415F-8CCF-5B7295BB63B2}"/>
              </a:ext>
            </a:extLst>
          </p:cNvPr>
          <p:cNvSpPr/>
          <p:nvPr/>
        </p:nvSpPr>
        <p:spPr>
          <a:xfrm>
            <a:off x="6900672" y="2687574"/>
            <a:ext cx="170688" cy="2316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0428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05C60E5F-1F82-4B70-B6DF-7C69EC6FB9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6</a:t>
            </a:fld>
            <a:endParaRPr lang="es-CL"/>
          </a:p>
        </p:txBody>
      </p:sp>
      <p:pic>
        <p:nvPicPr>
          <p:cNvPr id="1026" name="Picture 2" descr="Gráfico vectorial Dragón de dibujos animados ▷ Imagen vectorial Dragón de  dibujos animados | Depositphotos®">
            <a:extLst>
              <a:ext uri="{FF2B5EF4-FFF2-40B4-BE49-F238E27FC236}">
                <a16:creationId xmlns:a16="http://schemas.microsoft.com/office/drawing/2014/main" id="{C8BCD8FF-CD35-4E2A-955B-60A4E919F1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216" y="415896"/>
            <a:ext cx="3514915" cy="3630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8CAC2D14-2803-48FD-A466-5568210462B1}"/>
              </a:ext>
            </a:extLst>
          </p:cNvPr>
          <p:cNvSpPr/>
          <p:nvPr/>
        </p:nvSpPr>
        <p:spPr>
          <a:xfrm>
            <a:off x="1362252" y="391875"/>
            <a:ext cx="2974848" cy="13397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800" dirty="0">
              <a:solidFill>
                <a:schemeClr val="tx1"/>
              </a:solidFill>
            </a:endParaRPr>
          </a:p>
          <a:p>
            <a:pPr algn="ctr"/>
            <a:r>
              <a:rPr lang="es-CL" sz="1800" dirty="0">
                <a:solidFill>
                  <a:srgbClr val="C00000"/>
                </a:solidFill>
              </a:rPr>
              <a:t>ACTIVIDAD 1</a:t>
            </a:r>
          </a:p>
          <a:p>
            <a:pPr algn="ctr"/>
            <a:r>
              <a:rPr lang="es-CL" sz="1800" dirty="0">
                <a:solidFill>
                  <a:schemeClr val="tx1"/>
                </a:solidFill>
              </a:rPr>
              <a:t>Observa la imagen y escribe una oración describiendo lo que ves.</a:t>
            </a:r>
          </a:p>
          <a:p>
            <a:pPr algn="ctr"/>
            <a:endParaRPr lang="es-CL" sz="1800" dirty="0">
              <a:solidFill>
                <a:schemeClr val="tx1"/>
              </a:solidFill>
            </a:endParaRPr>
          </a:p>
          <a:p>
            <a:pPr algn="ctr"/>
            <a:endParaRPr lang="es-CL" sz="18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B15CF4D8-DCF4-495D-B9A4-5C9BDDC7C3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186540"/>
              </p:ext>
            </p:extLst>
          </p:nvPr>
        </p:nvGraphicFramePr>
        <p:xfrm>
          <a:off x="588468" y="2242488"/>
          <a:ext cx="4218432" cy="1339752"/>
        </p:xfrm>
        <a:graphic>
          <a:graphicData uri="http://schemas.openxmlformats.org/drawingml/2006/table">
            <a:tbl>
              <a:tblPr firstRow="1" bandRow="1">
                <a:tableStyleId>{4D9DC6F3-EEE1-4579-9E34-02C857415E66}</a:tableStyleId>
              </a:tblPr>
              <a:tblGrid>
                <a:gridCol w="4218432">
                  <a:extLst>
                    <a:ext uri="{9D8B030D-6E8A-4147-A177-3AD203B41FA5}">
                      <a16:colId xmlns:a16="http://schemas.microsoft.com/office/drawing/2014/main" val="3771209223"/>
                    </a:ext>
                  </a:extLst>
                </a:gridCol>
              </a:tblGrid>
              <a:tr h="780884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s-CL" dirty="0"/>
                        <a:t>Ejemplo:</a:t>
                      </a:r>
                    </a:p>
                    <a:p>
                      <a:pPr marL="0" indent="0">
                        <a:buNone/>
                      </a:pPr>
                      <a:r>
                        <a:rPr lang="es-CL" dirty="0"/>
                        <a:t>       El dragón </a:t>
                      </a:r>
                      <a:r>
                        <a:rPr lang="es-CL" dirty="0">
                          <a:solidFill>
                            <a:srgbClr val="C00000"/>
                          </a:solidFill>
                        </a:rPr>
                        <a:t>verde</a:t>
                      </a:r>
                      <a:r>
                        <a:rPr lang="es-CL" dirty="0"/>
                        <a:t> es i</a:t>
                      </a:r>
                      <a:r>
                        <a:rPr lang="es-CL" dirty="0">
                          <a:solidFill>
                            <a:srgbClr val="C00000"/>
                          </a:solidFill>
                        </a:rPr>
                        <a:t>nmenso </a:t>
                      </a:r>
                      <a:r>
                        <a:rPr lang="es-CL" dirty="0"/>
                        <a:t>y </a:t>
                      </a:r>
                      <a:r>
                        <a:rPr lang="es-CL" dirty="0">
                          <a:solidFill>
                            <a:srgbClr val="C00000"/>
                          </a:solidFill>
                        </a:rPr>
                        <a:t>juguetón.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56310"/>
                  </a:ext>
                </a:extLst>
              </a:tr>
              <a:tr h="558868">
                <a:tc>
                  <a:txBody>
                    <a:bodyPr/>
                    <a:lstStyle/>
                    <a:p>
                      <a:r>
                        <a:rPr lang="es-CL" dirty="0"/>
                        <a:t>2.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720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0501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801651E2-B4F1-4BA1-9928-FA5D20C69F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7</a:t>
            </a:fld>
            <a:endParaRPr lang="es-CL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8E523B3-DEA6-4EF4-A357-C8963D048618}"/>
              </a:ext>
            </a:extLst>
          </p:cNvPr>
          <p:cNvSpPr/>
          <p:nvPr/>
        </p:nvSpPr>
        <p:spPr>
          <a:xfrm>
            <a:off x="1392732" y="1255776"/>
            <a:ext cx="2231136" cy="829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¿Qué actividad me resultó más fácil de trabajar?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9CE8A55-8E86-450B-8C12-802FF132CCE2}"/>
              </a:ext>
            </a:extLst>
          </p:cNvPr>
          <p:cNvSpPr/>
          <p:nvPr/>
        </p:nvSpPr>
        <p:spPr>
          <a:xfrm>
            <a:off x="1551228" y="2354581"/>
            <a:ext cx="1914144" cy="19933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800" dirty="0">
              <a:solidFill>
                <a:schemeClr val="tx1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ECC899C-FDE8-4FB0-901B-030ABA552988}"/>
              </a:ext>
            </a:extLst>
          </p:cNvPr>
          <p:cNvSpPr/>
          <p:nvPr/>
        </p:nvSpPr>
        <p:spPr>
          <a:xfrm>
            <a:off x="2377440" y="249936"/>
            <a:ext cx="3816096" cy="4023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AUTOEVALUACIÓN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4051A23-487F-4A7E-9EF2-6A540694EF33}"/>
              </a:ext>
            </a:extLst>
          </p:cNvPr>
          <p:cNvSpPr/>
          <p:nvPr/>
        </p:nvSpPr>
        <p:spPr>
          <a:xfrm>
            <a:off x="4797552" y="1255776"/>
            <a:ext cx="2231136" cy="829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¿Qué debo reforzar?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A02E9DC1-8A4E-48A8-AA7D-5D792B2B5860}"/>
              </a:ext>
            </a:extLst>
          </p:cNvPr>
          <p:cNvSpPr/>
          <p:nvPr/>
        </p:nvSpPr>
        <p:spPr>
          <a:xfrm>
            <a:off x="4956048" y="2354581"/>
            <a:ext cx="1914144" cy="19933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864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28A3BEC7-75AB-42B1-BE07-4EC3DC58423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8</a:t>
            </a:fld>
            <a:endParaRPr lang="es-CL"/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CB723F09-61A3-4EBB-B3D3-A6E688AE86FC}"/>
              </a:ext>
            </a:extLst>
          </p:cNvPr>
          <p:cNvSpPr/>
          <p:nvPr/>
        </p:nvSpPr>
        <p:spPr>
          <a:xfrm>
            <a:off x="1859280" y="1389888"/>
            <a:ext cx="5425440" cy="2170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>
                <a:solidFill>
                  <a:schemeClr val="tx1"/>
                </a:solidFill>
              </a:rPr>
              <a:t>¡¡¡FELICITACIONES!!!</a:t>
            </a:r>
          </a:p>
        </p:txBody>
      </p:sp>
    </p:spTree>
    <p:extLst>
      <p:ext uri="{BB962C8B-B14F-4D97-AF65-F5344CB8AC3E}">
        <p14:creationId xmlns:p14="http://schemas.microsoft.com/office/powerpoint/2010/main" val="1149587671"/>
      </p:ext>
    </p:extLst>
  </p:cSld>
  <p:clrMapOvr>
    <a:masterClrMapping/>
  </p:clrMapOvr>
</p:sld>
</file>

<file path=ppt/theme/theme1.xml><?xml version="1.0" encoding="utf-8"?>
<a:theme xmlns:a="http://schemas.openxmlformats.org/drawingml/2006/main" name="Puck template">
  <a:themeElements>
    <a:clrScheme name="Custom 347">
      <a:dk1>
        <a:srgbClr val="212A2E"/>
      </a:dk1>
      <a:lt1>
        <a:srgbClr val="FFFFFF"/>
      </a:lt1>
      <a:dk2>
        <a:srgbClr val="617A86"/>
      </a:dk2>
      <a:lt2>
        <a:srgbClr val="A1BECC"/>
      </a:lt2>
      <a:accent1>
        <a:srgbClr val="00D1C6"/>
      </a:accent1>
      <a:accent2>
        <a:srgbClr val="00ACC3"/>
      </a:accent2>
      <a:accent3>
        <a:srgbClr val="BBCD00"/>
      </a:accent3>
      <a:accent4>
        <a:srgbClr val="65BB48"/>
      </a:accent4>
      <a:accent5>
        <a:srgbClr val="F8BB00"/>
      </a:accent5>
      <a:accent6>
        <a:srgbClr val="EF6222"/>
      </a:accent6>
      <a:hlink>
        <a:srgbClr val="617A86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1740</TotalTime>
  <Words>167</Words>
  <Application>Microsoft Office PowerPoint</Application>
  <PresentationFormat>Presentación en pantalla (16:9)</PresentationFormat>
  <Paragraphs>55</Paragraphs>
  <Slides>8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Nixie One</vt:lpstr>
      <vt:lpstr>Varela Round</vt:lpstr>
      <vt:lpstr>Puck template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LENGUAJE Y COMUNICACIÓN  EL POEMA  Profesora: Pamela Orellana  Curso: 4°Básico</dc:title>
  <dc:creator>pameo</dc:creator>
  <cp:lastModifiedBy>pame.ore@hotmail.com</cp:lastModifiedBy>
  <cp:revision>67</cp:revision>
  <dcterms:modified xsi:type="dcterms:W3CDTF">2021-04-01T14:50:03Z</dcterms:modified>
</cp:coreProperties>
</file>