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96" r:id="rId3"/>
    <p:sldId id="262" r:id="rId4"/>
    <p:sldId id="265" r:id="rId5"/>
    <p:sldId id="274" r:id="rId6"/>
    <p:sldId id="258" r:id="rId7"/>
    <p:sldId id="279" r:id="rId8"/>
    <p:sldId id="298" r:id="rId9"/>
    <p:sldId id="300" r:id="rId10"/>
    <p:sldId id="299" r:id="rId11"/>
    <p:sldId id="297" r:id="rId12"/>
    <p:sldId id="301" r:id="rId13"/>
    <p:sldId id="303" r:id="rId14"/>
    <p:sldId id="304" r:id="rId15"/>
    <p:sldId id="305" r:id="rId16"/>
    <p:sldId id="308" r:id="rId17"/>
    <p:sldId id="309" r:id="rId18"/>
    <p:sldId id="310" r:id="rId19"/>
    <p:sldId id="306" r:id="rId20"/>
    <p:sldId id="307" r:id="rId21"/>
    <p:sldId id="311" r:id="rId22"/>
    <p:sldId id="312" r:id="rId23"/>
  </p:sldIdLst>
  <p:sldSz cx="9144000" cy="5143500" type="screen16x9"/>
  <p:notesSz cx="6858000" cy="9144000"/>
  <p:embeddedFontLst>
    <p:embeddedFont>
      <p:font typeface="Amatic SC" charset="-79"/>
      <p:regular r:id="rId25"/>
      <p:bold r:id="rId26"/>
    </p:embeddedFont>
    <p:embeddedFont>
      <p:font typeface="Nunito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MX" sz="5400" dirty="0" smtClean="0">
                <a:solidFill>
                  <a:srgbClr val="FF0000"/>
                </a:solidFill>
              </a:rPr>
              <a:t>Unidad 1:</a:t>
            </a:r>
            <a:r>
              <a:rPr lang="es-MX" sz="5400" dirty="0" smtClean="0"/>
              <a:t/>
            </a:r>
            <a:br>
              <a:rPr lang="es-MX" sz="5400" dirty="0" smtClean="0"/>
            </a:br>
            <a:r>
              <a:rPr lang="es-MX" sz="5400" u="sng" dirty="0" smtClean="0"/>
              <a:t>La Constitución y la organización política de Chile</a:t>
            </a:r>
            <a:endParaRPr lang="es-MX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sz="2800" dirty="0" smtClean="0"/>
              <a:t>Explicar algunos elementos fundamentales de la organización democrática de Chile</a:t>
            </a:r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¿Cómo se lleva a cabo la democracia?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692650"/>
            <a:ext cx="549275" cy="3016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7224" y="1000114"/>
            <a:ext cx="2879400" cy="2060100"/>
          </a:xfrm>
        </p:spPr>
        <p:txBody>
          <a:bodyPr/>
          <a:lstStyle/>
          <a:p>
            <a:pPr algn="ctr">
              <a:buNone/>
            </a:pPr>
            <a:r>
              <a:rPr lang="es-ES_tradnl" sz="2400" dirty="0" smtClean="0"/>
              <a:t>Entenderemos que la democracia en una república democrática como lo es Chile, significa que el </a:t>
            </a:r>
            <a:r>
              <a:rPr lang="es-ES_tradnl" sz="2400" b="1" u="sng" dirty="0" smtClean="0"/>
              <a:t>poder se encuentre en la gente. </a:t>
            </a:r>
            <a:endParaRPr lang="es-ES" sz="2400" b="1" u="sng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  <p:pic>
        <p:nvPicPr>
          <p:cNvPr id="1026" name="Picture 2" descr="El poder de la gente es mucho más fuerte que la gente en el poder -  Observatorio Cubano de Conflic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6867" y="1428742"/>
            <a:ext cx="4453790" cy="228601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S"/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5000628" y="1262660"/>
            <a:ext cx="3429024" cy="951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t>Para poner en práctica lo anterior, es necesario </a:t>
            </a: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t>que mediante el </a:t>
            </a:r>
            <a:r>
              <a:rPr kumimoji="0" lang="es-MX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t>sufragio</a:t>
            </a: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t>, elija el proyecto político y los </a:t>
            </a:r>
            <a:r>
              <a:rPr kumimoji="0" lang="es-MX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t>representantes</a:t>
            </a: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atic SC" charset="-79"/>
                <a:cs typeface="Amatic SC" charset="-79"/>
                <a:sym typeface="Arial"/>
              </a:rPr>
              <a:t> encargados de gobernar el país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atic SC" charset="-79"/>
              <a:cs typeface="Amatic SC" charset="-79"/>
              <a:sym typeface="Arial"/>
            </a:endParaRPr>
          </a:p>
        </p:txBody>
      </p:sp>
      <p:pic>
        <p:nvPicPr>
          <p:cNvPr id="27650" name="Picture 2" descr="La Democracia y la Ciudadanía - Formación Cívica - Biblioteca del Congreso  Nacional de Chile - BC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42990"/>
            <a:ext cx="4229061" cy="3171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Chile y el resguardo de la democracia 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_tradnl" dirty="0" smtClean="0"/>
              <a:t>Chile como república democrática se organiza conforme a ciertos </a:t>
            </a:r>
            <a:r>
              <a:rPr lang="es-ES_tradnl" b="1" u="sng" dirty="0" smtClean="0"/>
              <a:t>principios fundamentales </a:t>
            </a:r>
            <a:r>
              <a:rPr lang="es-ES_tradnl" dirty="0" smtClean="0"/>
              <a:t>que tienen como finalidad </a:t>
            </a:r>
            <a:r>
              <a:rPr lang="es-ES_tradnl" u="sng" dirty="0" smtClean="0"/>
              <a:t>regular y limitar el poder político</a:t>
            </a:r>
            <a:r>
              <a:rPr lang="es-ES_tradnl" dirty="0" smtClean="0"/>
              <a:t>, permitir la </a:t>
            </a:r>
            <a:r>
              <a:rPr lang="es-ES_tradnl" b="1" u="sng" dirty="0" smtClean="0"/>
              <a:t>participación ciudadana y asegurar las libertades y los derechos de las personas.</a:t>
            </a:r>
            <a:endParaRPr lang="es-ES" b="1" u="sng" dirty="0" smtClean="0"/>
          </a:p>
          <a:p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83374" y="1004988"/>
            <a:ext cx="3259997" cy="3281274"/>
          </a:xfrm>
        </p:spPr>
        <p:txBody>
          <a:bodyPr/>
          <a:lstStyle/>
          <a:p>
            <a:pPr algn="ctr"/>
            <a:r>
              <a:rPr lang="es-ES_tradnl" sz="3200" dirty="0" smtClean="0">
                <a:solidFill>
                  <a:schemeClr val="tx1"/>
                </a:solidFill>
              </a:rPr>
              <a:t>La primera regla general para la existencia de una república democrática es la creación de una </a:t>
            </a:r>
            <a:r>
              <a:rPr lang="es-ES_tradnl" sz="3200" u="sng" dirty="0" smtClean="0">
                <a:solidFill>
                  <a:schemeClr val="accent3">
                    <a:lumMod val="50000"/>
                  </a:schemeClr>
                </a:solidFill>
              </a:rPr>
              <a:t>Constitución o Carta Fundamental</a:t>
            </a:r>
            <a:r>
              <a:rPr lang="es-ES_tradnl" sz="3200" dirty="0" smtClean="0">
                <a:solidFill>
                  <a:schemeClr val="tx1"/>
                </a:solidFill>
              </a:rPr>
              <a:t>, en donde se establezcan los principios fundamentales de esta.</a:t>
            </a:r>
            <a:endParaRPr lang="es-ES" sz="3200" dirty="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-ES"/>
          </a:p>
        </p:txBody>
      </p:sp>
      <p:pic>
        <p:nvPicPr>
          <p:cNvPr id="29698" name="Picture 2" descr="La persistente ilegitimidad de la Constitución de 1980 - El Quinto Po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52"/>
            <a:ext cx="4357686" cy="318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05 </a:t>
            </a:r>
            <a:r>
              <a:rPr lang="es-CL" dirty="0" smtClean="0"/>
              <a:t>de Abril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692650"/>
            <a:ext cx="549275" cy="3016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1188175" y="1506350"/>
            <a:ext cx="2812321" cy="2840400"/>
          </a:xfrm>
        </p:spPr>
        <p:txBody>
          <a:bodyPr/>
          <a:lstStyle/>
          <a:p>
            <a:r>
              <a:rPr lang="es-CL" dirty="0" smtClean="0"/>
              <a:t>Identificar que todas las personas somos iguales ante la ley.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-ES"/>
          </a:p>
        </p:txBody>
      </p:sp>
      <p:pic>
        <p:nvPicPr>
          <p:cNvPr id="1026" name="Picture 2" descr="Igualdad ante la ley - Aprendo en Línea - DOCENTE. Currículum Nacional.  Mineduc. Gobierno de Chile Ch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154" y="1267125"/>
            <a:ext cx="2674654" cy="337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572132" y="1071552"/>
            <a:ext cx="242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latin typeface="Amatic SC" charset="-79"/>
                <a:cs typeface="Amatic SC" charset="-79"/>
              </a:rPr>
              <a:t>Para que exista una efectiva y real democracia, deben cumplirse algunos principios fundamentales</a:t>
            </a:r>
            <a:endParaRPr lang="es-ES" sz="3200" b="1" dirty="0">
              <a:latin typeface="Amatic SC" charset="-79"/>
              <a:cs typeface="Amatic SC" charset="-79"/>
            </a:endParaRPr>
          </a:p>
        </p:txBody>
      </p:sp>
      <p:pic>
        <p:nvPicPr>
          <p:cNvPr id="34818" name="Picture 2" descr="Niño Idea Conocimiento - Gráficos vectoriales gratis en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10"/>
            <a:ext cx="485778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42910" y="4261808"/>
            <a:ext cx="6929486" cy="391200"/>
          </a:xfrm>
        </p:spPr>
        <p:txBody>
          <a:bodyPr/>
          <a:lstStyle/>
          <a:p>
            <a:r>
              <a:rPr lang="es-ES_tradnl" sz="1800" u="sng" dirty="0" smtClean="0"/>
              <a:t>Principios Fundamentales para asegurar la democracia </a:t>
            </a:r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s-ES"/>
          </a:p>
        </p:txBody>
      </p:sp>
      <p:pic>
        <p:nvPicPr>
          <p:cNvPr id="6" name="0 Imagen" descr="SmartSelectImage_2020-03-19-02-09-0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785800"/>
            <a:ext cx="6882032" cy="3065769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71406" y="142858"/>
            <a:ext cx="192882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ESCRIBIR EL SIGUIENTE CUADRO EN SU CUADERNO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s-ES"/>
          </a:p>
        </p:txBody>
      </p:sp>
      <p:sp>
        <p:nvSpPr>
          <p:cNvPr id="3" name="Google Shape;374;p34"/>
          <p:cNvSpPr txBox="1">
            <a:spLocks/>
          </p:cNvSpPr>
          <p:nvPr/>
        </p:nvSpPr>
        <p:spPr>
          <a:xfrm>
            <a:off x="928662" y="1428742"/>
            <a:ext cx="2959800" cy="17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None/>
              <a:tabLst/>
              <a:defRPr/>
            </a:pPr>
            <a:r>
              <a:rPr lang="es-MX" sz="3600" b="1" u="sng" dirty="0" smtClean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¿ Qué es la democracia?</a:t>
            </a:r>
            <a:endParaRPr kumimoji="0" lang="es-MX" sz="3600" b="1" i="0" u="sng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7109" t="52637" r="43555" b="36816"/>
          <a:stretch>
            <a:fillRect/>
          </a:stretch>
        </p:blipFill>
        <p:spPr bwMode="auto">
          <a:xfrm>
            <a:off x="3643306" y="3071816"/>
            <a:ext cx="314327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3571868" y="1071552"/>
            <a:ext cx="3429024" cy="17851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tx1"/>
                </a:solidFill>
              </a:rPr>
              <a:t>Es un concepto que se ha transformado desde su creación en la Grecia clásica.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 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600" dirty="0" smtClean="0">
                <a:solidFill>
                  <a:schemeClr val="tx1"/>
                </a:solidFill>
              </a:rPr>
              <a:t>Proviene del vocablo griego creado en Atenas.</a:t>
            </a:r>
            <a:endParaRPr lang="es-ES" sz="16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 smtClean="0"/>
              <a:t>Primacía de la Ley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928662" y="1500180"/>
            <a:ext cx="3812453" cy="2840400"/>
          </a:xfrm>
        </p:spPr>
        <p:txBody>
          <a:bodyPr/>
          <a:lstStyle/>
          <a:p>
            <a:pPr algn="ctr"/>
            <a:r>
              <a:rPr lang="es-ES_tradnl" dirty="0" smtClean="0"/>
              <a:t>Todos los habitantes e instituciones de nuestro país, deben actuar conforme a las leyes y normativas establecidas. Y no a la voluntad individual o a libre disposición.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s-ES"/>
          </a:p>
        </p:txBody>
      </p:sp>
      <p:pic>
        <p:nvPicPr>
          <p:cNvPr id="3074" name="Picture 2" descr="Pin en Desiguald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0323" y="1627831"/>
            <a:ext cx="3282139" cy="222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428860" y="1000114"/>
            <a:ext cx="61436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atin typeface="Amatic SC" charset="-79"/>
                <a:cs typeface="Amatic SC" charset="-79"/>
              </a:rPr>
              <a:t>En el país, existe una </a:t>
            </a:r>
            <a:r>
              <a:rPr lang="es-ES_tradnl" sz="2800" b="1" u="sng" dirty="0" smtClean="0">
                <a:solidFill>
                  <a:srgbClr val="FF0000"/>
                </a:solidFill>
                <a:latin typeface="Amatic SC" charset="-79"/>
                <a:cs typeface="Amatic SC" charset="-79"/>
              </a:rPr>
              <a:t>norma suprema</a:t>
            </a:r>
            <a:r>
              <a:rPr lang="es-ES_tradnl" sz="2800" b="1" dirty="0" smtClean="0">
                <a:latin typeface="Amatic SC" charset="-79"/>
                <a:cs typeface="Amatic SC" charset="-79"/>
              </a:rPr>
              <a:t>, la cual rige a todas las personas e instituciones y </a:t>
            </a:r>
            <a:r>
              <a:rPr lang="es-ES_tradnl" sz="2800" b="1" u="sng" dirty="0" smtClean="0">
                <a:solidFill>
                  <a:srgbClr val="FF0000"/>
                </a:solidFill>
                <a:latin typeface="Amatic SC" charset="-79"/>
                <a:cs typeface="Amatic SC" charset="-79"/>
              </a:rPr>
              <a:t>nada ni nadie puede pasarla a llevar o contradecirla</a:t>
            </a:r>
            <a:r>
              <a:rPr lang="es-ES_tradnl" sz="2800" b="1" dirty="0" smtClean="0">
                <a:latin typeface="Amatic SC" charset="-79"/>
                <a:cs typeface="Amatic SC" charset="-79"/>
              </a:rPr>
              <a:t>. </a:t>
            </a:r>
          </a:p>
          <a:p>
            <a:endParaRPr lang="es-ES_tradnl" sz="2800" b="1" dirty="0" smtClean="0">
              <a:latin typeface="Amatic SC" charset="-79"/>
              <a:cs typeface="Amatic SC" charset="-79"/>
            </a:endParaRPr>
          </a:p>
          <a:p>
            <a:endParaRPr lang="es-ES_tradnl" sz="2800" b="1" dirty="0" smtClean="0">
              <a:latin typeface="Amatic SC" charset="-79"/>
              <a:cs typeface="Amatic SC" charset="-79"/>
            </a:endParaRPr>
          </a:p>
          <a:p>
            <a:pPr algn="ctr"/>
            <a:r>
              <a:rPr lang="es-ES_tradnl" sz="2800" b="1" dirty="0" smtClean="0">
                <a:solidFill>
                  <a:srgbClr val="0070C0"/>
                </a:solidFill>
                <a:latin typeface="Amatic SC" charset="-79"/>
                <a:cs typeface="Amatic SC" charset="-79"/>
              </a:rPr>
              <a:t>Todo el país se organiza y estructura en base a la </a:t>
            </a:r>
            <a:r>
              <a:rPr lang="es-ES_tradnl" sz="2800" b="1" u="sng" dirty="0" smtClean="0">
                <a:solidFill>
                  <a:srgbClr val="0070C0"/>
                </a:solidFill>
                <a:latin typeface="Amatic SC" charset="-79"/>
                <a:cs typeface="Amatic SC" charset="-79"/>
              </a:rPr>
              <a:t>Constitución Política de la República.</a:t>
            </a:r>
            <a:endParaRPr lang="es-ES" sz="2800" b="1" u="sng" dirty="0" smtClean="0">
              <a:solidFill>
                <a:srgbClr val="0070C0"/>
              </a:solidFill>
              <a:latin typeface="Amatic SC" charset="-79"/>
              <a:cs typeface="Amatic SC" charset="-79"/>
            </a:endParaRPr>
          </a:p>
          <a:p>
            <a:endParaRPr lang="es-ES" dirty="0"/>
          </a:p>
        </p:txBody>
      </p:sp>
      <p:pic>
        <p:nvPicPr>
          <p:cNvPr id="35842" name="Picture 2" descr="Supremacía Constitucional – Grado Cero Pren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8"/>
            <a:ext cx="2438402" cy="2406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571736" y="1071552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mtClean="0"/>
              <a:t>PAGINA 10 TEXTO ESCOLAR</a:t>
            </a:r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7224" y="1000114"/>
            <a:ext cx="3261300" cy="100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dirty="0" smtClean="0"/>
              <a:t>D</a:t>
            </a:r>
            <a:r>
              <a:rPr lang="en" sz="7200" dirty="0" smtClean="0"/>
              <a:t>emocracia</a:t>
            </a:r>
            <a:endParaRPr sz="7200"/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9" name="8 Rectángulo redondeado"/>
          <p:cNvSpPr/>
          <p:nvPr/>
        </p:nvSpPr>
        <p:spPr>
          <a:xfrm>
            <a:off x="642910" y="2428874"/>
            <a:ext cx="2857520" cy="2357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atin typeface="Nunito" charset="0"/>
              </a:rPr>
              <a:t>Hoy en día la entendemos como una </a:t>
            </a:r>
            <a:r>
              <a:rPr lang="es-ES_tradnl" sz="1600" b="1" u="sng" dirty="0" smtClean="0">
                <a:latin typeface="Nunito" charset="0"/>
              </a:rPr>
              <a:t>forma de vida y convivencia</a:t>
            </a:r>
            <a:r>
              <a:rPr lang="es-ES_tradnl" sz="1600" dirty="0" smtClean="0">
                <a:latin typeface="Nunito" charset="0"/>
              </a:rPr>
              <a:t>, que busca el </a:t>
            </a:r>
            <a:r>
              <a:rPr lang="es-ES_tradnl" sz="1600" b="1" u="sng" dirty="0" smtClean="0">
                <a:latin typeface="Nunito" charset="0"/>
              </a:rPr>
              <a:t>bien común</a:t>
            </a:r>
            <a:r>
              <a:rPr lang="es-ES_tradnl" sz="1600" b="1" dirty="0" smtClean="0">
                <a:latin typeface="Nunito" charset="0"/>
              </a:rPr>
              <a:t> </a:t>
            </a:r>
            <a:r>
              <a:rPr lang="es-ES_tradnl" sz="1600" dirty="0" smtClean="0">
                <a:latin typeface="Nunito" charset="0"/>
              </a:rPr>
              <a:t>y en el cual se respeta a las personas, consideradas como iguales en derechos y dignidad humana.</a:t>
            </a:r>
            <a:endParaRPr lang="es-ES" sz="1600" dirty="0" smtClean="0">
              <a:latin typeface="Nunito" charset="0"/>
            </a:endParaRPr>
          </a:p>
          <a:p>
            <a:pPr algn="ctr"/>
            <a:endParaRPr lang="es-ES" dirty="0"/>
          </a:p>
        </p:txBody>
      </p:sp>
      <p:pic>
        <p:nvPicPr>
          <p:cNvPr id="68610" name="Picture 2" descr="12-07-2017 - Paradojas en la democracia - INTECCA Comunica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14"/>
            <a:ext cx="3801928" cy="3286148"/>
          </a:xfrm>
          <a:prstGeom prst="ellipse">
            <a:avLst/>
          </a:prstGeom>
          <a:noFill/>
        </p:spPr>
      </p:pic>
      <p:grpSp>
        <p:nvGrpSpPr>
          <p:cNvPr id="11" name="Google Shape;201;p17"/>
          <p:cNvGrpSpPr/>
          <p:nvPr/>
        </p:nvGrpSpPr>
        <p:grpSpPr>
          <a:xfrm>
            <a:off x="5072066" y="1142990"/>
            <a:ext cx="3223774" cy="2928958"/>
            <a:chOff x="576654" y="555403"/>
            <a:chExt cx="3865959" cy="3794658"/>
          </a:xfrm>
        </p:grpSpPr>
        <p:sp>
          <p:nvSpPr>
            <p:cNvPr id="1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1071538" y="2786064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ES_tradnl" sz="3600" dirty="0" smtClean="0"/>
              <a:t>También es entendida como una</a:t>
            </a:r>
            <a:r>
              <a:rPr lang="es-ES_tradnl" sz="3600" u="sng" dirty="0" smtClean="0"/>
              <a:t> forma de gobierno</a:t>
            </a:r>
            <a:r>
              <a:rPr lang="es-ES_tradnl" sz="3600" dirty="0" smtClean="0"/>
              <a:t> en que el poder lo tiene el pueblo.</a:t>
            </a:r>
            <a:endParaRPr lang="es-ES" sz="3600" dirty="0" smtClean="0"/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62466" name="Picture 2" descr="Los 10 Tipos de Democracia y sus Característic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304"/>
            <a:ext cx="4039475" cy="264320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78544" y="2034158"/>
            <a:ext cx="5408100" cy="1680600"/>
          </a:xfrm>
        </p:spPr>
        <p:txBody>
          <a:bodyPr/>
          <a:lstStyle/>
          <a:p>
            <a:r>
              <a:rPr lang="es-ES_tradnl" dirty="0" smtClean="0"/>
              <a:t>¿Cómo se entiende la Democracia en Chile?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>
          <a:xfrm>
            <a:off x="1359850" y="3643320"/>
            <a:ext cx="6424200" cy="6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es-ES_tradnl" sz="2000" dirty="0" smtClean="0"/>
              <a:t>Nuestra </a:t>
            </a:r>
            <a:r>
              <a:rPr lang="es-ES_tradnl" sz="2000" b="1" u="sng" dirty="0" smtClean="0"/>
              <a:t>Constitución Política</a:t>
            </a:r>
            <a:r>
              <a:rPr lang="es-ES_tradnl" sz="2000" dirty="0" smtClean="0"/>
              <a:t> establece que Chile es una </a:t>
            </a:r>
            <a:r>
              <a:rPr lang="es-ES_tradnl" sz="2000" b="1" u="sng" dirty="0" smtClean="0"/>
              <a:t>república democrática.</a:t>
            </a:r>
            <a:endParaRPr sz="2000"/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76802" name="Picture 2" descr="Constitucion Politica De La Republica. Edicion Oficial 20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5251">
            <a:off x="3000364" y="642924"/>
            <a:ext cx="2786046" cy="2786047"/>
          </a:xfrm>
          <a:prstGeom prst="rect">
            <a:avLst/>
          </a:prstGeom>
          <a:noFill/>
        </p:spPr>
      </p:pic>
      <p:sp>
        <p:nvSpPr>
          <p:cNvPr id="76806" name="AutoShape 6" descr="Carácter señalador niña feliz - Descargar PNG/SVG transpar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6808" name="Picture 8" descr="Carácter señalador niña feliz - Descargar PNG/SVG transpare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14362"/>
            <a:ext cx="3090850" cy="309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Democracia</a:t>
            </a:r>
            <a:endParaRPr/>
          </a:p>
        </p:txBody>
      </p:sp>
      <p:sp>
        <p:nvSpPr>
          <p:cNvPr id="419" name="Google Shape;419;p38"/>
          <p:cNvSpPr txBox="1">
            <a:spLocks noGrp="1"/>
          </p:cNvSpPr>
          <p:nvPr>
            <p:ph type="body" idx="1"/>
          </p:nvPr>
        </p:nvSpPr>
        <p:spPr>
          <a:xfrm>
            <a:off x="714348" y="1428742"/>
            <a:ext cx="4357718" cy="31432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algn="ctr">
              <a:buNone/>
            </a:pPr>
            <a:r>
              <a:rPr lang="es-ES_tradnl" sz="1800" dirty="0" smtClean="0"/>
              <a:t>Para que un sistema de gobierno sea considerado democrático debe cumplir con una serie de principios ,reglas y sustentarse en valores como la libertad, la igualdad, la solidaridad, la paz y el respeto de los Derechos Humanos. </a:t>
            </a:r>
          </a:p>
          <a:p>
            <a:pPr algn="ctr">
              <a:buNone/>
            </a:pPr>
            <a:endParaRPr lang="es-ES_tradnl" sz="1800" dirty="0" smtClean="0"/>
          </a:p>
          <a:p>
            <a:pPr algn="ctr">
              <a:buNone/>
            </a:pPr>
            <a:r>
              <a:rPr lang="es-ES_tradnl" sz="1800" dirty="0" smtClean="0"/>
              <a:t>La democracia requiere además, de un alto grado de participación ciudadana.</a:t>
            </a:r>
            <a:endParaRPr lang="es-ES" sz="1800" dirty="0"/>
          </a:p>
        </p:txBody>
      </p:sp>
      <p:sp>
        <p:nvSpPr>
          <p:cNvPr id="420" name="Google Shape;420;p3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421" name="Google Shape;421;p38"/>
          <p:cNvSpPr/>
          <p:nvPr/>
        </p:nvSpPr>
        <p:spPr>
          <a:xfrm rot="487996">
            <a:off x="7585847" y="3752116"/>
            <a:ext cx="990929" cy="87618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18" name="Picture 2" descr="10 preguntas y respuestas para entender qué son los Derechos Humanos -  Universidad de Ch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874" y="1571618"/>
            <a:ext cx="3571900" cy="178595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Lunes 29 de marzo</a:t>
            </a:r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8594725" y="4692650"/>
            <a:ext cx="549275" cy="3016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450</Words>
  <PresentationFormat>Presentación en pantalla (16:9)</PresentationFormat>
  <Paragraphs>56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Amatic SC</vt:lpstr>
      <vt:lpstr>Nunito</vt:lpstr>
      <vt:lpstr>Calibri</vt:lpstr>
      <vt:lpstr>Curio template</vt:lpstr>
      <vt:lpstr>Unidad 1: La Constitución y la organización política de Chile</vt:lpstr>
      <vt:lpstr>Diapositiva 2</vt:lpstr>
      <vt:lpstr>Democracia</vt:lpstr>
      <vt:lpstr>También es entendida como una forma de gobierno en que el poder lo tiene el pueblo.</vt:lpstr>
      <vt:lpstr>¿Cómo se entiende la Democracia en Chile? </vt:lpstr>
      <vt:lpstr>Diapositiva 6</vt:lpstr>
      <vt:lpstr>Democracia</vt:lpstr>
      <vt:lpstr>Diapositiva 8</vt:lpstr>
      <vt:lpstr>Lunes 29 de marzo</vt:lpstr>
      <vt:lpstr>objetivo</vt:lpstr>
      <vt:lpstr>¿Cómo se lleva a cabo la democracia?</vt:lpstr>
      <vt:lpstr>Diapositiva 12</vt:lpstr>
      <vt:lpstr>Diapositiva 13</vt:lpstr>
      <vt:lpstr>Chile y el resguardo de la democracia </vt:lpstr>
      <vt:lpstr>La primera regla general para la existencia de una república democrática es la creación de una Constitución o Carta Fundamental, en donde se establezcan los principios fundamentales de esta.</vt:lpstr>
      <vt:lpstr>05 de Abril </vt:lpstr>
      <vt:lpstr>Objetivo</vt:lpstr>
      <vt:lpstr>Diapositiva 18</vt:lpstr>
      <vt:lpstr>Diapositiva 19</vt:lpstr>
      <vt:lpstr>Primacía de la Ley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La Constitución y la organización política de Chile</dc:title>
  <dc:creator>JavierBastias</dc:creator>
  <cp:lastModifiedBy>hector</cp:lastModifiedBy>
  <cp:revision>35</cp:revision>
  <dcterms:modified xsi:type="dcterms:W3CDTF">2021-04-05T19:31:07Z</dcterms:modified>
</cp:coreProperties>
</file>