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8"/>
  </p:notesMasterIdLst>
  <p:sldIdLst>
    <p:sldId id="256" r:id="rId2"/>
    <p:sldId id="310" r:id="rId3"/>
    <p:sldId id="311" r:id="rId4"/>
    <p:sldId id="317" r:id="rId5"/>
    <p:sldId id="325" r:id="rId6"/>
    <p:sldId id="320" r:id="rId7"/>
    <p:sldId id="326" r:id="rId8"/>
    <p:sldId id="346" r:id="rId9"/>
    <p:sldId id="347" r:id="rId10"/>
    <p:sldId id="334" r:id="rId11"/>
    <p:sldId id="348" r:id="rId12"/>
    <p:sldId id="358" r:id="rId13"/>
    <p:sldId id="360" r:id="rId14"/>
    <p:sldId id="361" r:id="rId15"/>
    <p:sldId id="363" r:id="rId16"/>
    <p:sldId id="259" r:id="rId17"/>
  </p:sldIdLst>
  <p:sldSz cx="9144000" cy="5143500" type="screen16x9"/>
  <p:notesSz cx="6858000" cy="9144000"/>
  <p:embeddedFontLst>
    <p:embeddedFont>
      <p:font typeface="Londrina Solid" charset="0"/>
      <p:regular r:id="rId19"/>
    </p:embeddedFont>
    <p:embeddedFont>
      <p:font typeface="Quicksand" charset="0"/>
      <p:regular r:id="rId20"/>
      <p:bold r:id="rId21"/>
    </p:embeddedFont>
    <p:embeddedFont>
      <p:font typeface="Livvic" charset="0"/>
      <p:regular r:id="rId22"/>
      <p:bold r:id="rId23"/>
      <p:italic r:id="rId24"/>
      <p:boldItalic r:id="rId25"/>
    </p:embeddedFont>
    <p:embeddedFont>
      <p:font typeface="ＭＳ Ｐゴシック" pitchFamily="34" charset="-128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00"/>
  </p:clrMru>
</p:presentationPr>
</file>

<file path=ppt/tableStyles.xml><?xml version="1.0" encoding="utf-8"?>
<a:tblStyleLst xmlns:a="http://schemas.openxmlformats.org/drawingml/2006/main" def="{84BD3C23-9FA9-4A0F-A8D0-1098011A33D4}">
  <a:tblStyle styleId="{84BD3C23-9FA9-4A0F-A8D0-1098011A33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6103" autoAdjust="0"/>
    <p:restoredTop sz="94660"/>
  </p:normalViewPr>
  <p:slideViewPr>
    <p:cSldViewPr>
      <p:cViewPr>
        <p:scale>
          <a:sx n="100" d="100"/>
          <a:sy n="100" d="100"/>
        </p:scale>
        <p:origin x="-900" y="-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06ebce417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b06ebce417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06ebce41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06ebce41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e668094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e668094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b06ebce417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b06ebce417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611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b06ebce417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b06ebce417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611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7cd6b4c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7cd6b4cd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05675"/>
            <a:ext cx="3030900" cy="29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938275"/>
            <a:ext cx="29433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097025"/>
            <a:ext cx="7704000" cy="3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20000" y="1691000"/>
            <a:ext cx="3742200" cy="28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rgbClr val="47C5A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687775" y="540000"/>
            <a:ext cx="5736300" cy="2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CUSTOM_6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2616825" y="2229525"/>
            <a:ext cx="27804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2"/>
          </p:nvPr>
        </p:nvSpPr>
        <p:spPr>
          <a:xfrm>
            <a:off x="2616825" y="1858250"/>
            <a:ext cx="27804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6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3"/>
          </p:nvPr>
        </p:nvSpPr>
        <p:spPr>
          <a:xfrm>
            <a:off x="3552450" y="3487400"/>
            <a:ext cx="27804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4"/>
          </p:nvPr>
        </p:nvSpPr>
        <p:spPr>
          <a:xfrm>
            <a:off x="3552450" y="3116125"/>
            <a:ext cx="27804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600" b="1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715140" y="107139"/>
            <a:ext cx="1800212" cy="276210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r>
              <a:rPr kumimoji="0" lang="en-US" dirty="0" err="1" smtClean="0"/>
              <a:t>Colegio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Numancia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/>
          <a:p>
            <a:fld id="{78105CA1-E79C-406B-89AE-59F0519C1200}" type="datetime1">
              <a:rPr lang="es-CL" smtClean="0"/>
              <a:pPr/>
              <a:t>05-04-2021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/>
          <a:lstStyle/>
          <a:p>
            <a:r>
              <a:rPr lang="es-CL" smtClean="0"/>
              <a:t>Prof. Elías Devia Ramírez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</p:spPr>
        <p:txBody>
          <a:bodyPr/>
          <a:lstStyle/>
          <a:p>
            <a:fld id="{7453D809-C9FD-4E28-85AE-283DCB84410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pic>
        <p:nvPicPr>
          <p:cNvPr id="14337" name="Picture 1" descr="C:\Users\User\Downloads\logo-numancia-cuad.png"/>
          <p:cNvPicPr>
            <a:picLocks noChangeAspect="1" noChangeArrowheads="1"/>
          </p:cNvPicPr>
          <p:nvPr userDrawn="1"/>
        </p:nvPicPr>
        <p:blipFill>
          <a:blip r:embed="rId2" cstate="print"/>
          <a:srcRect l="19626" t="16802" r="21495" b="10389"/>
          <a:stretch>
            <a:fillRect/>
          </a:stretch>
        </p:blipFill>
        <p:spPr bwMode="auto">
          <a:xfrm>
            <a:off x="8429653" y="107139"/>
            <a:ext cx="505561" cy="4694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44525"/>
            <a:ext cx="7704000" cy="3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71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UXBNeEwaVteEzNN8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13022" y="378900"/>
            <a:ext cx="4395603" cy="433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>
            <a:spLocks noGrp="1"/>
          </p:cNvSpPr>
          <p:nvPr>
            <p:ph type="ctrTitle"/>
          </p:nvPr>
        </p:nvSpPr>
        <p:spPr>
          <a:xfrm>
            <a:off x="357158" y="1000114"/>
            <a:ext cx="5137884" cy="15803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chemeClr val="accent3"/>
                </a:solidFill>
              </a:rPr>
              <a:t>Matemáticas</a:t>
            </a:r>
            <a:br>
              <a:rPr lang="en" sz="7200" dirty="0" smtClean="0">
                <a:solidFill>
                  <a:schemeClr val="accent3"/>
                </a:solidFill>
              </a:rPr>
            </a:br>
            <a:r>
              <a:rPr lang="en" sz="7200" dirty="0" smtClean="0">
                <a:solidFill>
                  <a:schemeClr val="accent3"/>
                </a:solidFill>
              </a:rPr>
              <a:t>1°Medio</a:t>
            </a:r>
            <a:endParaRPr sz="7200">
              <a:solidFill>
                <a:srgbClr val="47C5A3"/>
              </a:solidFill>
            </a:endParaRPr>
          </a:p>
        </p:txBody>
      </p:sp>
      <p:sp>
        <p:nvSpPr>
          <p:cNvPr id="142" name="Google Shape;142;p28"/>
          <p:cNvSpPr txBox="1">
            <a:spLocks noGrp="1"/>
          </p:cNvSpPr>
          <p:nvPr>
            <p:ph type="subTitle" idx="1"/>
          </p:nvPr>
        </p:nvSpPr>
        <p:spPr>
          <a:xfrm>
            <a:off x="214282" y="3714758"/>
            <a:ext cx="4494942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 smtClean="0"/>
              <a:t>Objetivo: </a:t>
            </a:r>
            <a:r>
              <a:rPr lang="es-CL" sz="1600" dirty="0" smtClean="0"/>
              <a:t>Recordar las distintas formas de representar un numero racional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6" name="Picture 2" descr="C:\Users\User\Downloads\logo-numancia-cuad.png"/>
          <p:cNvPicPr>
            <a:picLocks noChangeAspect="1" noChangeArrowheads="1"/>
          </p:cNvPicPr>
          <p:nvPr/>
        </p:nvPicPr>
        <p:blipFill>
          <a:blip r:embed="rId4" cstate="print"/>
          <a:srcRect l="21687" t="13432" r="20481" b="10755"/>
          <a:stretch>
            <a:fillRect/>
          </a:stretch>
        </p:blipFill>
        <p:spPr bwMode="auto">
          <a:xfrm>
            <a:off x="8001024" y="0"/>
            <a:ext cx="757245" cy="85725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857884" y="1428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 smtClean="0"/>
              <a:t>Colegio Numancia</a:t>
            </a:r>
            <a:endParaRPr lang="es-CL" sz="1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14282" y="3286130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Fecha: Lunes</a:t>
            </a:r>
            <a:r>
              <a:rPr lang="es-CL" sz="1600" dirty="0" smtClean="0"/>
              <a:t> </a:t>
            </a:r>
            <a:r>
              <a:rPr lang="es-CL" sz="1600" b="1" dirty="0" smtClean="0"/>
              <a:t>5 de Abril</a:t>
            </a:r>
            <a:endParaRPr lang="es-C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571486"/>
            <a:ext cx="8715436" cy="3429024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tx2">
                    <a:lumMod val="75000"/>
                  </a:schemeClr>
                </a:solidFill>
              </a:rPr>
              <a:t>1) Decimal finito:</a:t>
            </a:r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r>
              <a:rPr lang="es-CL" b="1" dirty="0" smtClean="0"/>
              <a:t>Ejemplo: </a:t>
            </a:r>
            <a:r>
              <a:rPr lang="es-CL" dirty="0" smtClean="0"/>
              <a:t>transformar a fracción los siguientes decimales.</a:t>
            </a:r>
            <a:endParaRPr lang="es-CL" b="1" dirty="0" smtClean="0"/>
          </a:p>
          <a:p>
            <a:endParaRPr lang="es-CL" dirty="0" smtClean="0"/>
          </a:p>
          <a:p>
            <a:r>
              <a:rPr lang="es-CL" dirty="0" smtClean="0"/>
              <a:t>a) </a:t>
            </a:r>
            <a:r>
              <a:rPr lang="es-CL" b="1" dirty="0" smtClean="0">
                <a:solidFill>
                  <a:srgbClr val="000000"/>
                </a:solidFill>
              </a:rPr>
              <a:t>10,5 =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b) </a:t>
            </a:r>
            <a:r>
              <a:rPr lang="es-CL" b="1" dirty="0" smtClean="0">
                <a:solidFill>
                  <a:srgbClr val="000000"/>
                </a:solidFill>
              </a:rPr>
              <a:t>0,06</a:t>
            </a:r>
            <a:r>
              <a:rPr lang="es-CL" dirty="0" smtClean="0"/>
              <a:t> </a:t>
            </a:r>
            <a:r>
              <a:rPr lang="es-CL" b="1" dirty="0" smtClean="0">
                <a:solidFill>
                  <a:srgbClr val="000000"/>
                </a:solidFill>
              </a:rPr>
              <a:t>=</a:t>
            </a:r>
            <a:endParaRPr lang="es-CL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6" y="857238"/>
          <a:ext cx="8358246" cy="1071570"/>
        </p:xfrm>
        <a:graphic>
          <a:graphicData uri="http://schemas.openxmlformats.org/drawingml/2006/table">
            <a:tbl>
              <a:tblPr/>
              <a:tblGrid>
                <a:gridCol w="1928826"/>
                <a:gridCol w="6429420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latin typeface="Quicksand" charset="0"/>
                          <a:ea typeface="Calibri"/>
                          <a:cs typeface="Times New Roman"/>
                        </a:rPr>
                        <a:t>Numerador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>
                          <a:latin typeface="Quicksand" charset="0"/>
                          <a:ea typeface="Calibri"/>
                          <a:cs typeface="Times New Roman"/>
                        </a:rPr>
                        <a:t>Número decimal sin la coma.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latin typeface="Quicksand" charset="0"/>
                          <a:ea typeface="Calibri"/>
                          <a:cs typeface="Times New Roman"/>
                        </a:rPr>
                        <a:t>Denominador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>
                          <a:latin typeface="Quicksand" charset="0"/>
                          <a:ea typeface="Calibri"/>
                          <a:cs typeface="Times New Roman"/>
                        </a:rPr>
                        <a:t>Valor de una potencia de 10 con tantos ceros como cifras decimales tenga el número.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4 Imagen" descr="lente ingrandimento — Comune di Arezzo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86644" y="214296"/>
            <a:ext cx="8572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1571604" y="2500312"/>
          <a:ext cx="1419542" cy="571504"/>
        </p:xfrm>
        <a:graphic>
          <a:graphicData uri="http://schemas.openxmlformats.org/presentationml/2006/ole">
            <p:oleObj spid="_x0000_s204801" name="Ecuación" r:id="rId4" imgW="977760" imgH="393480" progId="Equation.3">
              <p:embed/>
            </p:oleObj>
          </a:graphicData>
        </a:graphic>
      </p:graphicFrame>
      <p:graphicFrame>
        <p:nvGraphicFramePr>
          <p:cNvPr id="204802" name="Object 2"/>
          <p:cNvGraphicFramePr>
            <a:graphicFrameLocks noChangeAspect="1"/>
          </p:cNvGraphicFramePr>
          <p:nvPr/>
        </p:nvGraphicFramePr>
        <p:xfrm>
          <a:off x="1643042" y="3714758"/>
          <a:ext cx="884237" cy="571500"/>
        </p:xfrm>
        <a:graphic>
          <a:graphicData uri="http://schemas.openxmlformats.org/presentationml/2006/ole">
            <p:oleObj spid="_x0000_s204802" name="Ecuación" r:id="rId5" imgW="609480" imgH="393480" progId="Equation.3">
              <p:embed/>
            </p:oleObj>
          </a:graphicData>
        </a:graphic>
      </p:graphicFrame>
      <p:grpSp>
        <p:nvGrpSpPr>
          <p:cNvPr id="19" name="18 Grupo"/>
          <p:cNvGrpSpPr/>
          <p:nvPr/>
        </p:nvGrpSpPr>
        <p:grpSpPr>
          <a:xfrm>
            <a:off x="1285852" y="3071816"/>
            <a:ext cx="1571636" cy="500066"/>
            <a:chOff x="1285852" y="3071816"/>
            <a:chExt cx="1571636" cy="500066"/>
          </a:xfrm>
        </p:grpSpPr>
        <p:sp>
          <p:nvSpPr>
            <p:cNvPr id="16" name="15 Flecha doblada hacia arriba"/>
            <p:cNvSpPr/>
            <p:nvPr/>
          </p:nvSpPr>
          <p:spPr>
            <a:xfrm>
              <a:off x="2071670" y="3071816"/>
              <a:ext cx="285752" cy="214314"/>
            </a:xfrm>
            <a:prstGeom prst="bentUp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16 Flecha doblada hacia arriba"/>
            <p:cNvSpPr/>
            <p:nvPr/>
          </p:nvSpPr>
          <p:spPr>
            <a:xfrm flipH="1">
              <a:off x="1714480" y="3071816"/>
              <a:ext cx="428628" cy="214314"/>
            </a:xfrm>
            <a:prstGeom prst="bentUp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285852" y="3325661"/>
              <a:ext cx="1571636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dirty="0" smtClean="0"/>
                <a:t>Fracciones equivalentes</a:t>
              </a:r>
              <a:endParaRPr lang="es-CL" sz="1000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1357290" y="4286262"/>
            <a:ext cx="1571636" cy="500066"/>
            <a:chOff x="1285852" y="3071816"/>
            <a:chExt cx="1571636" cy="500066"/>
          </a:xfrm>
        </p:grpSpPr>
        <p:sp>
          <p:nvSpPr>
            <p:cNvPr id="21" name="20 Flecha doblada hacia arriba"/>
            <p:cNvSpPr/>
            <p:nvPr/>
          </p:nvSpPr>
          <p:spPr>
            <a:xfrm>
              <a:off x="2071670" y="3071816"/>
              <a:ext cx="285752" cy="214314"/>
            </a:xfrm>
            <a:prstGeom prst="bentUp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21 Flecha doblada hacia arriba"/>
            <p:cNvSpPr/>
            <p:nvPr/>
          </p:nvSpPr>
          <p:spPr>
            <a:xfrm flipH="1">
              <a:off x="1714480" y="3071816"/>
              <a:ext cx="428628" cy="214314"/>
            </a:xfrm>
            <a:prstGeom prst="bentUp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285852" y="3325661"/>
              <a:ext cx="1571636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dirty="0" smtClean="0"/>
                <a:t>Fracciones equivalentes</a:t>
              </a:r>
              <a:endParaRPr lang="es-CL" sz="1000" dirty="0"/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4857752" y="2643188"/>
            <a:ext cx="3786214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latin typeface="Quicksand" charset="0"/>
              </a:rPr>
              <a:t>Simplificación:</a:t>
            </a:r>
            <a:r>
              <a:rPr lang="es-CL" sz="1600" dirty="0" smtClean="0">
                <a:latin typeface="Quicksand" charset="0"/>
              </a:rPr>
              <a:t> se divide numerador y denominador por un mismo número</a:t>
            </a:r>
          </a:p>
          <a:p>
            <a:endParaRPr lang="es-CL" sz="1600" dirty="0" smtClean="0">
              <a:latin typeface="Quicksand" charset="0"/>
            </a:endParaRPr>
          </a:p>
          <a:p>
            <a:r>
              <a:rPr lang="es-CL" sz="1600" b="1" dirty="0" smtClean="0">
                <a:latin typeface="Quicksand" charset="0"/>
              </a:rPr>
              <a:t>Ejemplo:</a:t>
            </a:r>
          </a:p>
          <a:p>
            <a:endParaRPr lang="es-CL" sz="1600" b="1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>
              <a:latin typeface="Quicksand" charset="0"/>
            </a:endParaRP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6000760" y="3214692"/>
          <a:ext cx="1516877" cy="783466"/>
        </p:xfrm>
        <a:graphic>
          <a:graphicData uri="http://schemas.openxmlformats.org/presentationml/2006/ole">
            <p:oleObj spid="_x0000_s204803" name="Ecuación" r:id="rId6" imgW="761760" imgH="393480" progId="Equation.3">
              <p:embed/>
            </p:oleObj>
          </a:graphicData>
        </a:graphic>
      </p:graphicFrame>
      <p:graphicFrame>
        <p:nvGraphicFramePr>
          <p:cNvPr id="204804" name="Object 4"/>
          <p:cNvGraphicFramePr>
            <a:graphicFrameLocks noChangeAspect="1"/>
          </p:cNvGraphicFramePr>
          <p:nvPr/>
        </p:nvGraphicFramePr>
        <p:xfrm>
          <a:off x="6000760" y="4143386"/>
          <a:ext cx="1545464" cy="785829"/>
        </p:xfrm>
        <a:graphic>
          <a:graphicData uri="http://schemas.openxmlformats.org/presentationml/2006/ole">
            <p:oleObj spid="_x0000_s204804" name="Ecuación" r:id="rId7" imgW="774360" imgH="393480" progId="Equation.3">
              <p:embed/>
            </p:oleObj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7500958" y="3437759"/>
            <a:ext cx="157160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Fracción irreductible</a:t>
            </a:r>
            <a:endParaRPr lang="es-CL" sz="1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500958" y="4437891"/>
            <a:ext cx="157160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Fracción irreductible</a:t>
            </a:r>
            <a:endParaRPr lang="es-C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285734"/>
            <a:ext cx="8715436" cy="3714776"/>
          </a:xfrm>
        </p:spPr>
        <p:txBody>
          <a:bodyPr/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2) Decimal infinito periódico:</a:t>
            </a:r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r>
              <a:rPr lang="es-CL" b="1" dirty="0" smtClean="0"/>
              <a:t>Ejemplo: </a:t>
            </a:r>
            <a:r>
              <a:rPr lang="es-CL" dirty="0" smtClean="0"/>
              <a:t>transformar a fracción los siguientes decimales.</a:t>
            </a:r>
          </a:p>
          <a:p>
            <a:endParaRPr lang="es-CL" dirty="0" smtClean="0"/>
          </a:p>
          <a:p>
            <a:r>
              <a:rPr lang="es-CL" dirty="0" smtClean="0"/>
              <a:t>a) 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b) 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750082"/>
          <a:ext cx="8358246" cy="1205517"/>
        </p:xfrm>
        <a:graphic>
          <a:graphicData uri="http://schemas.openxmlformats.org/drawingml/2006/table">
            <a:tbl>
              <a:tblPr/>
              <a:tblGrid>
                <a:gridCol w="1928826"/>
                <a:gridCol w="6429420"/>
              </a:tblGrid>
              <a:tr h="58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latin typeface="Quicksand" charset="0"/>
                          <a:ea typeface="Calibri"/>
                          <a:cs typeface="Times New Roman"/>
                        </a:rPr>
                        <a:t>Numerador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>
                          <a:latin typeface="Quicksand" charset="0"/>
                          <a:ea typeface="Calibri"/>
                          <a:cs typeface="Times New Roman"/>
                        </a:rPr>
                        <a:t>Resta entre el número decimal sin la coma y la parte entera de él.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latin typeface="Quicksand" charset="0"/>
                          <a:ea typeface="Calibri"/>
                          <a:cs typeface="Times New Roman"/>
                        </a:rPr>
                        <a:t>Denominador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>
                          <a:latin typeface="Quicksand" charset="0"/>
                          <a:ea typeface="Calibri"/>
                          <a:cs typeface="MyriadPro-Light"/>
                        </a:rPr>
                        <a:t>Número formado por tantos 9 como cifras tenga el período.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4857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4857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lente ingrandimento — Comune di Arezzo"/>
          <p:cNvPicPr/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86710" y="0"/>
            <a:ext cx="1000132" cy="83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/>
        </p:nvGraphicFramePr>
        <p:xfrm>
          <a:off x="1060450" y="2571750"/>
          <a:ext cx="2009775" cy="733425"/>
        </p:xfrm>
        <a:graphic>
          <a:graphicData uri="http://schemas.openxmlformats.org/presentationml/2006/ole">
            <p:oleObj spid="_x0000_s216066" name="Ecuación" r:id="rId4" imgW="1079280" imgH="393480" progId="Equation.3">
              <p:embed/>
            </p:oleObj>
          </a:graphicData>
        </a:graphic>
      </p:graphicFrame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1071538" y="3500444"/>
          <a:ext cx="2554288" cy="733425"/>
        </p:xfrm>
        <a:graphic>
          <a:graphicData uri="http://schemas.openxmlformats.org/presentationml/2006/ole">
            <p:oleObj spid="_x0000_s216067" name="Ecuación" r:id="rId5" imgW="1371600" imgH="393480" progId="Equation.3">
              <p:embed/>
            </p:oleObj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5000628" y="2643188"/>
            <a:ext cx="3786214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latin typeface="Quicksand" charset="0"/>
              </a:rPr>
              <a:t>Simplificación:</a:t>
            </a:r>
            <a:r>
              <a:rPr lang="es-CL" sz="1600" dirty="0" smtClean="0">
                <a:latin typeface="Quicksand" charset="0"/>
              </a:rPr>
              <a:t> se divide numerador y denominador por un mismo número</a:t>
            </a:r>
          </a:p>
          <a:p>
            <a:endParaRPr lang="es-CL" sz="1600" dirty="0" smtClean="0">
              <a:latin typeface="Quicksand" charset="0"/>
            </a:endParaRPr>
          </a:p>
          <a:p>
            <a:r>
              <a:rPr lang="es-CL" sz="1600" b="1" dirty="0" smtClean="0">
                <a:latin typeface="Quicksand" charset="0"/>
              </a:rPr>
              <a:t>Ejemplo:</a:t>
            </a:r>
          </a:p>
          <a:p>
            <a:endParaRPr lang="es-CL" sz="1600" b="1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>
              <a:latin typeface="Quicksand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6000760" y="3214692"/>
          <a:ext cx="1516877" cy="783466"/>
        </p:xfrm>
        <a:graphic>
          <a:graphicData uri="http://schemas.openxmlformats.org/presentationml/2006/ole">
            <p:oleObj spid="_x0000_s216068" name="Ecuación" r:id="rId6" imgW="761760" imgH="393480" progId="Equation.3">
              <p:embed/>
            </p:oleObj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6000760" y="4143386"/>
          <a:ext cx="1545464" cy="785829"/>
        </p:xfrm>
        <a:graphic>
          <a:graphicData uri="http://schemas.openxmlformats.org/presentationml/2006/ole">
            <p:oleObj spid="_x0000_s216069" name="Ecuación" r:id="rId7" imgW="774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2844" y="357172"/>
            <a:ext cx="8715436" cy="3786214"/>
          </a:xfrm>
        </p:spPr>
        <p:txBody>
          <a:bodyPr/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3) Decimal infinito </a:t>
            </a:r>
            <a:r>
              <a:rPr lang="es-CL" sz="2000" b="1" dirty="0" err="1" smtClean="0">
                <a:solidFill>
                  <a:srgbClr val="FF0000"/>
                </a:solidFill>
              </a:rPr>
              <a:t>semiperiódico</a:t>
            </a:r>
            <a:r>
              <a:rPr lang="es-CL" sz="2000" b="1" dirty="0" smtClean="0">
                <a:solidFill>
                  <a:srgbClr val="FF0000"/>
                </a:solidFill>
              </a:rPr>
              <a:t>:</a:t>
            </a:r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r>
              <a:rPr lang="es-CL" b="1" dirty="0" smtClean="0"/>
              <a:t>Ejemplo: </a:t>
            </a:r>
            <a:r>
              <a:rPr lang="es-CL" dirty="0" smtClean="0"/>
              <a:t>transformar a fracción los siguientes decimales.</a:t>
            </a:r>
          </a:p>
          <a:p>
            <a:endParaRPr lang="es-CL" dirty="0" smtClean="0"/>
          </a:p>
          <a:p>
            <a:r>
              <a:rPr lang="es-CL" dirty="0" smtClean="0"/>
              <a:t>a) </a:t>
            </a:r>
          </a:p>
          <a:p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b) 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696503"/>
          <a:ext cx="8572560" cy="1178728"/>
        </p:xfrm>
        <a:graphic>
          <a:graphicData uri="http://schemas.openxmlformats.org/drawingml/2006/table">
            <a:tbl>
              <a:tblPr/>
              <a:tblGrid>
                <a:gridCol w="1928826"/>
                <a:gridCol w="6643734"/>
              </a:tblGrid>
              <a:tr h="58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latin typeface="Quicksand" charset="0"/>
                          <a:ea typeface="Calibri"/>
                          <a:cs typeface="Times New Roman"/>
                        </a:rPr>
                        <a:t>Numerador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>
                          <a:latin typeface="Quicksand" charset="0"/>
                          <a:ea typeface="Calibri"/>
                          <a:cs typeface="Times New Roman"/>
                        </a:rPr>
                        <a:t>Resta entre el número decimal sin la coma y el número que está antes del período, sin la coma.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latin typeface="Quicksand" charset="0"/>
                          <a:ea typeface="Calibri"/>
                          <a:cs typeface="Times New Roman"/>
                        </a:rPr>
                        <a:t>Denominador</a:t>
                      </a:r>
                      <a:endParaRPr lang="es-CL" sz="1500" dirty="0">
                        <a:latin typeface="Quicksand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>
                          <a:latin typeface="Quicksand" charset="0"/>
                          <a:ea typeface="Calibri"/>
                          <a:cs typeface="Times New Roman"/>
                        </a:rPr>
                        <a:t>Número formado por tantos </a:t>
                      </a:r>
                      <a:r>
                        <a:rPr lang="es-CL" sz="1500" b="0" dirty="0">
                          <a:latin typeface="Quicksand" charset="0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s-CL" sz="1500" dirty="0">
                          <a:latin typeface="Quicksand" charset="0"/>
                          <a:ea typeface="Calibri"/>
                          <a:cs typeface="Times New Roman"/>
                        </a:rPr>
                        <a:t> como cifras tenga el período y tantos 0 como cifras tenga el </a:t>
                      </a:r>
                      <a:r>
                        <a:rPr lang="es-CL" sz="1500" dirty="0" err="1">
                          <a:latin typeface="Quicksand" charset="0"/>
                          <a:ea typeface="Calibri"/>
                          <a:cs typeface="Times New Roman"/>
                        </a:rPr>
                        <a:t>anteperíodo</a:t>
                      </a:r>
                      <a:r>
                        <a:rPr lang="es-CL" sz="1500" dirty="0">
                          <a:latin typeface="Quicksand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4857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857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lente ingrandimento — Comune di Arezzo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8148" y="89280"/>
            <a:ext cx="714380" cy="6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9" name="18 Objeto"/>
          <p:cNvGraphicFramePr>
            <a:graphicFrameLocks noChangeAspect="1"/>
          </p:cNvGraphicFramePr>
          <p:nvPr/>
        </p:nvGraphicFramePr>
        <p:xfrm>
          <a:off x="927100" y="2571750"/>
          <a:ext cx="2944813" cy="642938"/>
        </p:xfrm>
        <a:graphic>
          <a:graphicData uri="http://schemas.openxmlformats.org/presentationml/2006/ole">
            <p:oleObj spid="_x0000_s235522" name="Ecuación" r:id="rId4" imgW="1803240" imgH="393480" progId="Equation.3">
              <p:embed/>
            </p:oleObj>
          </a:graphicData>
        </a:graphic>
      </p:graphicFrame>
      <p:graphicFrame>
        <p:nvGraphicFramePr>
          <p:cNvPr id="217091" name="Object 3"/>
          <p:cNvGraphicFramePr>
            <a:graphicFrameLocks noChangeAspect="1"/>
          </p:cNvGraphicFramePr>
          <p:nvPr/>
        </p:nvGraphicFramePr>
        <p:xfrm>
          <a:off x="928662" y="3857634"/>
          <a:ext cx="2965450" cy="642938"/>
        </p:xfrm>
        <a:graphic>
          <a:graphicData uri="http://schemas.openxmlformats.org/presentationml/2006/ole">
            <p:oleObj spid="_x0000_s235523" name="Ecuación" r:id="rId5" imgW="1815840" imgH="393480" progId="Equation.3">
              <p:embed/>
            </p:oleObj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5143504" y="2643188"/>
            <a:ext cx="3786214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latin typeface="Quicksand" charset="0"/>
              </a:rPr>
              <a:t>Simplificación:</a:t>
            </a:r>
            <a:r>
              <a:rPr lang="es-CL" sz="1600" dirty="0" smtClean="0">
                <a:latin typeface="Quicksand" charset="0"/>
              </a:rPr>
              <a:t> se divide numerador y denominador por un mismo número</a:t>
            </a:r>
          </a:p>
          <a:p>
            <a:endParaRPr lang="es-CL" sz="1600" dirty="0" smtClean="0">
              <a:latin typeface="Quicksand" charset="0"/>
            </a:endParaRPr>
          </a:p>
          <a:p>
            <a:r>
              <a:rPr lang="es-CL" sz="1600" b="1" dirty="0" smtClean="0">
                <a:latin typeface="Quicksand" charset="0"/>
              </a:rPr>
              <a:t>Ejemplo:</a:t>
            </a:r>
          </a:p>
          <a:p>
            <a:endParaRPr lang="es-CL" sz="1600" b="1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 smtClean="0">
              <a:latin typeface="Quicksand" charset="0"/>
            </a:endParaRPr>
          </a:p>
          <a:p>
            <a:endParaRPr lang="es-CL" sz="1600" dirty="0">
              <a:latin typeface="Quicksand" charset="0"/>
            </a:endParaRP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6164286" y="3214688"/>
          <a:ext cx="1693862" cy="784225"/>
        </p:xfrm>
        <a:graphic>
          <a:graphicData uri="http://schemas.openxmlformats.org/presentationml/2006/ole">
            <p:oleObj spid="_x0000_s235524" name="Ecuación" r:id="rId6" imgW="850680" imgH="393480" progId="Equation.3">
              <p:embed/>
            </p:oleObj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6130949" y="4143375"/>
          <a:ext cx="1798637" cy="785813"/>
        </p:xfrm>
        <a:graphic>
          <a:graphicData uri="http://schemas.openxmlformats.org/presentationml/2006/ole">
            <p:oleObj spid="_x0000_s235525" name="Ecuación" r:id="rId7" imgW="901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71472" y="21429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tabLst/>
              <a:defRPr/>
            </a:pPr>
            <a:r>
              <a:rPr kumimoji="0" lang="es-C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ondrina Solid"/>
                <a:ea typeface="Londrina Solid"/>
                <a:cs typeface="Londrina Solid"/>
                <a:sym typeface="Londrina Solid"/>
              </a:rPr>
              <a:t>Actividad.</a:t>
            </a:r>
            <a:endParaRPr kumimoji="0" lang="es-CL" sz="36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71406" y="787432"/>
            <a:ext cx="8967819" cy="364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776288" y="1101725"/>
          <a:ext cx="1258887" cy="639763"/>
        </p:xfrm>
        <a:graphic>
          <a:graphicData uri="http://schemas.openxmlformats.org/presentationml/2006/ole">
            <p:oleObj spid="_x0000_s238594" name="Ecuación" r:id="rId4" imgW="774360" imgH="39348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928662" y="2857502"/>
          <a:ext cx="1533525" cy="650875"/>
        </p:xfrm>
        <a:graphic>
          <a:graphicData uri="http://schemas.openxmlformats.org/presentationml/2006/ole">
            <p:oleObj spid="_x0000_s238595" name="Ecuación" r:id="rId5" imgW="927000" imgH="393480" progId="Equation.3">
              <p:embed/>
            </p:oleObj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4000496" y="1071552"/>
          <a:ext cx="254000" cy="717550"/>
        </p:xfrm>
        <a:graphic>
          <a:graphicData uri="http://schemas.openxmlformats.org/presentationml/2006/ole">
            <p:oleObj spid="_x0000_s238596" name="Ecuación" r:id="rId6" imgW="139680" imgH="393480" progId="Equation.3">
              <p:embed/>
            </p:oleObj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4143372" y="2714626"/>
          <a:ext cx="1358900" cy="782638"/>
        </p:xfrm>
        <a:graphic>
          <a:graphicData uri="http://schemas.openxmlformats.org/presentationml/2006/ole">
            <p:oleObj spid="_x0000_s238597" name="Ecuación" r:id="rId7" imgW="685800" imgH="393480" progId="Equation.3">
              <p:embed/>
            </p:oleObj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7180263" y="1000125"/>
          <a:ext cx="1881187" cy="738188"/>
        </p:xfrm>
        <a:graphic>
          <a:graphicData uri="http://schemas.openxmlformats.org/presentationml/2006/ole">
            <p:oleObj spid="_x0000_s238598" name="Ecuación" r:id="rId8" imgW="1002960" imgH="393480" progId="Equation.3">
              <p:embed/>
            </p:oleObj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/>
        </p:nvGraphicFramePr>
        <p:xfrm>
          <a:off x="6143636" y="3571882"/>
          <a:ext cx="2752725" cy="652463"/>
        </p:xfrm>
        <a:graphic>
          <a:graphicData uri="http://schemas.openxmlformats.org/presentationml/2006/ole">
            <p:oleObj spid="_x0000_s238599" name="Ecuación" r:id="rId9" imgW="166356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571618"/>
            <a:ext cx="8858280" cy="310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85786" y="214296"/>
            <a:ext cx="3929090" cy="5727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CL" dirty="0" smtClean="0"/>
              <a:t>Practica en casa…</a:t>
            </a:r>
            <a:endParaRPr lang="es-CL" dirty="0"/>
          </a:p>
        </p:txBody>
      </p:sp>
      <p:sp>
        <p:nvSpPr>
          <p:cNvPr id="5" name="4 Flecha a la derecha con bandas"/>
          <p:cNvSpPr/>
          <p:nvPr/>
        </p:nvSpPr>
        <p:spPr>
          <a:xfrm rot="5400000">
            <a:off x="1678761" y="964395"/>
            <a:ext cx="500066" cy="4286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a la derecha con bandas"/>
          <p:cNvSpPr/>
          <p:nvPr/>
        </p:nvSpPr>
        <p:spPr>
          <a:xfrm rot="5400000">
            <a:off x="3250397" y="964395"/>
            <a:ext cx="500066" cy="4286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2143108" y="2500312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 : 8 = 0,375   d. finito 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2071670" y="328613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 : 9 = 0,4…  i. periódico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2143108" y="4071948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12 : 25 = 0,48 d. finito 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00728" y="2500312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11 : 15 = 0,7333… i. </a:t>
            </a:r>
            <a:r>
              <a:rPr lang="es-CL" dirty="0" err="1" smtClean="0"/>
              <a:t>semiperiodico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57884" y="3286130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19 : 12 = 1,58333… i. </a:t>
            </a:r>
            <a:r>
              <a:rPr lang="es-CL" dirty="0" err="1" smtClean="0"/>
              <a:t>semiperiodico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929322" y="4143386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19 : 6 = 3,1666… i. </a:t>
            </a:r>
            <a:r>
              <a:rPr lang="es-CL" dirty="0" err="1" smtClean="0"/>
              <a:t>semiperiodico</a:t>
            </a:r>
            <a:endParaRPr lang="es-CL" dirty="0"/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4429124" y="857238"/>
            <a:ext cx="3929090" cy="572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ondrina Solid"/>
                <a:ea typeface="Londrina Solid"/>
                <a:cs typeface="Londrina Solid"/>
                <a:sym typeface="Londrina Solid"/>
              </a:rPr>
              <a:t>REVISION </a:t>
            </a:r>
            <a:endParaRPr kumimoji="0" lang="es-CL" sz="3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Ahora vamos a ver cuanto sabemos…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8728" y="1071552"/>
            <a:ext cx="6638082" cy="34719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s-CL" sz="2000" b="1" dirty="0" smtClean="0">
                <a:solidFill>
                  <a:srgbClr val="000000"/>
                </a:solidFill>
                <a:hlinkClick r:id="rId2"/>
              </a:rPr>
              <a:t>https://forms.gle/UXBNeEwaVteEzNN87</a:t>
            </a:r>
            <a:r>
              <a:rPr lang="es-CL" sz="2000" b="1" dirty="0" smtClean="0">
                <a:solidFill>
                  <a:srgbClr val="000000"/>
                </a:solidFill>
              </a:rPr>
              <a:t> </a:t>
            </a:r>
            <a:endParaRPr lang="es-CL" sz="2000" b="1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57554" y="1500180"/>
            <a:ext cx="300039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accent6">
                    <a:lumMod val="50000"/>
                  </a:schemeClr>
                </a:solidFill>
                <a:latin typeface="Quicksand" charset="0"/>
              </a:rPr>
              <a:t>CONTROL N°2</a:t>
            </a:r>
            <a:endParaRPr lang="es-CL" sz="2800" b="1" dirty="0">
              <a:solidFill>
                <a:schemeClr val="accent6">
                  <a:lumMod val="50000"/>
                </a:schemeClr>
              </a:solidFill>
              <a:latin typeface="Quicksand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286248" y="2143122"/>
            <a:ext cx="1357322" cy="42862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Resumen  y preguntas </a:t>
            </a:r>
            <a:endParaRPr/>
          </a:p>
        </p:txBody>
      </p:sp>
      <p:pic>
        <p:nvPicPr>
          <p:cNvPr id="116738" name="Picture 2" descr="Homer Simpson Pensando Png - Homero Simpson Pensando Clipart | Homer simpson,  Clip art, Hom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500180"/>
            <a:ext cx="1579782" cy="221663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285984" y="2071684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Hoy aprendimos: 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El conjunto de los números racionales.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La transformación de un decimal a fracción. 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</a:rPr>
              <a:t>Ruta de aprendizaje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380" name="Google Shape;3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200" y="1451525"/>
            <a:ext cx="2357000" cy="3151974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3814400"/>
            <a:ext cx="3143272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Control acumulativo.</a:t>
            </a:r>
            <a:endParaRPr sz="2600">
              <a:solidFill>
                <a:schemeClr val="accent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4" name="Google Shape;384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1596800"/>
            <a:ext cx="25416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Desafio</a:t>
            </a:r>
            <a:endParaRPr sz="2600">
              <a:solidFill>
                <a:schemeClr val="lt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5" name="Google Shape;385;p44"/>
          <p:cNvSpPr txBox="1">
            <a:spLocks noGrp="1"/>
          </p:cNvSpPr>
          <p:nvPr>
            <p:ph type="subTitle" idx="4294967295"/>
          </p:nvPr>
        </p:nvSpPr>
        <p:spPr>
          <a:xfrm>
            <a:off x="4643438" y="3214692"/>
            <a:ext cx="38616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Revision... Actividad.</a:t>
            </a:r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subTitle" idx="4294967295"/>
          </p:nvPr>
        </p:nvSpPr>
        <p:spPr>
          <a:xfrm>
            <a:off x="4643438" y="2714626"/>
            <a:ext cx="4500562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Recordar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Transformaciones</a:t>
            </a:r>
            <a:endParaRPr sz="2400">
              <a:solidFill>
                <a:schemeClr val="accen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387" name="Google Shape;387;p44"/>
          <p:cNvCxnSpPr>
            <a:stCxn id="384" idx="1"/>
          </p:cNvCxnSpPr>
          <p:nvPr/>
        </p:nvCxnSpPr>
        <p:spPr>
          <a:xfrm flipH="1">
            <a:off x="2703300" y="1836050"/>
            <a:ext cx="1868700" cy="307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88" name="Google Shape;388;p44"/>
          <p:cNvCxnSpPr>
            <a:stCxn id="386" idx="1"/>
          </p:cNvCxnSpPr>
          <p:nvPr/>
        </p:nvCxnSpPr>
        <p:spPr>
          <a:xfrm rot="10800000" flipV="1">
            <a:off x="3106352" y="2953876"/>
            <a:ext cx="1537086" cy="360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89" name="Google Shape;389;p44"/>
          <p:cNvCxnSpPr>
            <a:stCxn id="383" idx="1"/>
          </p:cNvCxnSpPr>
          <p:nvPr/>
        </p:nvCxnSpPr>
        <p:spPr>
          <a:xfrm rot="10800000">
            <a:off x="2797200" y="3926150"/>
            <a:ext cx="1774800" cy="127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1703850" y="540000"/>
            <a:ext cx="5736300" cy="2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 dirty="0" smtClean="0">
                <a:solidFill>
                  <a:srgbClr val="47C5A3"/>
                </a:solidFill>
              </a:rPr>
              <a:t>Desafios</a:t>
            </a:r>
            <a:endParaRPr sz="7700">
              <a:solidFill>
                <a:schemeClr val="accent2"/>
              </a:solidFill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72" y="0"/>
            <a:ext cx="1428728" cy="10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/>
          <p:nvPr/>
        </p:nvSpPr>
        <p:spPr>
          <a:xfrm>
            <a:off x="-3804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71" name="Google Shape;271;p39"/>
          <p:cNvSpPr/>
          <p:nvPr/>
        </p:nvSpPr>
        <p:spPr>
          <a:xfrm flipH="1">
            <a:off x="66112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100354" name="Picture 2" descr="🤔 Cara Pensativa Emo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786064"/>
            <a:ext cx="2162157" cy="2162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14296"/>
            <a:ext cx="7715304" cy="572700"/>
          </a:xfrm>
        </p:spPr>
        <p:txBody>
          <a:bodyPr/>
          <a:lstStyle/>
          <a:p>
            <a:r>
              <a:rPr lang="es-CL" dirty="0" smtClean="0"/>
              <a:t>Calcula cada desafío y responde por el chat </a:t>
            </a:r>
            <a:endParaRPr lang="es-CL" dirty="0"/>
          </a:p>
        </p:txBody>
      </p:sp>
      <p:pic>
        <p:nvPicPr>
          <p:cNvPr id="120836" name="Picture 4" descr="Tengo miedo Cando yo miro películas de miedo | Emoji, Cool emoji, Emoji  fac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01037">
            <a:off x="7327131" y="302397"/>
            <a:ext cx="1514472" cy="1514473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00034" y="928676"/>
            <a:ext cx="142876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atin typeface="Quicksand" charset="0"/>
              </a:rPr>
              <a:t>Desafío</a:t>
            </a:r>
            <a:endParaRPr lang="es-CL" sz="2000" b="1" dirty="0">
              <a:latin typeface="Quicksand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85720" y="1500180"/>
            <a:ext cx="5214974" cy="523220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r>
              <a:rPr lang="es-CL" b="1" dirty="0" smtClean="0">
                <a:latin typeface="Quicksand" charset="0"/>
              </a:rPr>
              <a:t>Si M = -2, entonces ¿Cuál es el resultado de –M∙M – M</a:t>
            </a:r>
          </a:p>
          <a:p>
            <a:r>
              <a:rPr lang="es-CL" b="1" dirty="0" smtClean="0">
                <a:latin typeface="Quicksand" charset="0"/>
              </a:rPr>
              <a:t> </a:t>
            </a:r>
            <a:endParaRPr lang="es-CL" b="1" dirty="0">
              <a:latin typeface="Quicksand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2857502"/>
            <a:ext cx="1785950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-(-2) ∙ (-2) – (-2) =</a:t>
            </a:r>
          </a:p>
          <a:p>
            <a:r>
              <a:rPr lang="es-CL" dirty="0" smtClean="0"/>
              <a:t>  2 x  -2  + 2</a:t>
            </a:r>
          </a:p>
          <a:p>
            <a:r>
              <a:rPr lang="es-CL" dirty="0" smtClean="0"/>
              <a:t>    -4 + 2</a:t>
            </a:r>
          </a:p>
          <a:p>
            <a:r>
              <a:rPr lang="es-CL" dirty="0" smtClean="0"/>
              <a:t>        -2   </a:t>
            </a:r>
          </a:p>
          <a:p>
            <a:endParaRPr lang="es-CL" dirty="0"/>
          </a:p>
        </p:txBody>
      </p:sp>
      <p:sp>
        <p:nvSpPr>
          <p:cNvPr id="15" name="14 Flecha a la derecha con bandas"/>
          <p:cNvSpPr/>
          <p:nvPr/>
        </p:nvSpPr>
        <p:spPr>
          <a:xfrm rot="5400000">
            <a:off x="1178695" y="2321717"/>
            <a:ext cx="500066" cy="4286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6"/>
          <p:cNvSpPr txBox="1">
            <a:spLocks noGrp="1"/>
          </p:cNvSpPr>
          <p:nvPr>
            <p:ph type="title"/>
          </p:nvPr>
        </p:nvSpPr>
        <p:spPr>
          <a:xfrm>
            <a:off x="690262" y="2073401"/>
            <a:ext cx="52793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chemeClr val="accent2"/>
                </a:solidFill>
              </a:rPr>
              <a:t>Recordemos …</a:t>
            </a:r>
            <a:endParaRPr sz="6600" dirty="0">
              <a:solidFill>
                <a:schemeClr val="accent2"/>
              </a:solidFill>
            </a:endParaRPr>
          </a:p>
        </p:txBody>
      </p:sp>
      <p:pic>
        <p:nvPicPr>
          <p:cNvPr id="1010" name="Google Shape;101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665" y="1055649"/>
            <a:ext cx="3238678" cy="2989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50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4282" y="857239"/>
            <a:ext cx="8501122" cy="500066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 </a:t>
            </a:r>
            <a:r>
              <a:rPr lang="es-CL" sz="1400" dirty="0" smtClean="0"/>
              <a:t>Haremos un breve repaso de los conjuntos numéricos que conocemos</a:t>
            </a:r>
            <a:endParaRPr lang="es-CL" sz="14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14348" y="214296"/>
            <a:ext cx="7704000" cy="571504"/>
          </a:xfrm>
        </p:spPr>
        <p:txBody>
          <a:bodyPr/>
          <a:lstStyle/>
          <a:p>
            <a:r>
              <a:rPr lang="es-CL" b="1" dirty="0" smtClean="0"/>
              <a:t>CONJUNTOS NUMÉRICOS</a:t>
            </a:r>
            <a:endParaRPr lang="es-CL" dirty="0"/>
          </a:p>
        </p:txBody>
      </p:sp>
      <p:sp>
        <p:nvSpPr>
          <p:cNvPr id="5" name="91 Rectángulo"/>
          <p:cNvSpPr>
            <a:spLocks noChangeArrowheads="1"/>
          </p:cNvSpPr>
          <p:nvPr/>
        </p:nvSpPr>
        <p:spPr bwMode="auto">
          <a:xfrm>
            <a:off x="714348" y="2000246"/>
            <a:ext cx="1872330" cy="1584597"/>
          </a:xfrm>
          <a:prstGeom prst="rect">
            <a:avLst/>
          </a:prstGeom>
          <a:solidFill>
            <a:srgbClr val="7EF3F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6" name="9 Rectángulo"/>
          <p:cNvSpPr>
            <a:spLocks noChangeArrowheads="1"/>
          </p:cNvSpPr>
          <p:nvPr/>
        </p:nvSpPr>
        <p:spPr bwMode="auto">
          <a:xfrm>
            <a:off x="930386" y="2216327"/>
            <a:ext cx="1368241" cy="1152434"/>
          </a:xfrm>
          <a:prstGeom prst="rect">
            <a:avLst/>
          </a:prstGeom>
          <a:solidFill>
            <a:srgbClr val="DEFF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7" name="97 CuadroTexto"/>
          <p:cNvSpPr txBox="1">
            <a:spLocks noChangeArrowheads="1"/>
          </p:cNvSpPr>
          <p:nvPr/>
        </p:nvSpPr>
        <p:spPr bwMode="auto">
          <a:xfrm>
            <a:off x="1984256" y="3008626"/>
            <a:ext cx="242359" cy="3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sz="1600" u="none"/>
              <a:t>Z</a:t>
            </a:r>
          </a:p>
        </p:txBody>
      </p:sp>
      <p:grpSp>
        <p:nvGrpSpPr>
          <p:cNvPr id="8" name="22 Grupo"/>
          <p:cNvGrpSpPr/>
          <p:nvPr/>
        </p:nvGrpSpPr>
        <p:grpSpPr bwMode="auto">
          <a:xfrm>
            <a:off x="1327192" y="2469114"/>
            <a:ext cx="667662" cy="627558"/>
            <a:chOff x="5652120" y="4653136"/>
            <a:chExt cx="576065" cy="504056"/>
          </a:xfrm>
          <a:solidFill>
            <a:srgbClr val="FFC1C1"/>
          </a:solidFill>
        </p:grpSpPr>
        <p:sp>
          <p:nvSpPr>
            <p:cNvPr id="9" name="8 Rectángulo"/>
            <p:cNvSpPr/>
            <p:nvPr/>
          </p:nvSpPr>
          <p:spPr bwMode="auto">
            <a:xfrm>
              <a:off x="5652120" y="4653136"/>
              <a:ext cx="576064" cy="504056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 dirty="0">
                <a:cs typeface="+mn-cs"/>
              </a:endParaRPr>
            </a:p>
          </p:txBody>
        </p:sp>
        <p:sp>
          <p:nvSpPr>
            <p:cNvPr id="10" name="15 CuadroTexto"/>
            <p:cNvSpPr txBox="1"/>
            <p:nvPr/>
          </p:nvSpPr>
          <p:spPr>
            <a:xfrm>
              <a:off x="5796137" y="4791377"/>
              <a:ext cx="432048" cy="36581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u="none" dirty="0">
                  <a:ea typeface="ＭＳ Ｐゴシック" pitchFamily="-107" charset="-128"/>
                  <a:cs typeface="+mn-cs"/>
                </a:rPr>
                <a:t>IN</a:t>
              </a:r>
            </a:p>
          </p:txBody>
        </p:sp>
      </p:grp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2272306" y="3224707"/>
            <a:ext cx="242359" cy="3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CL" sz="1600" u="none"/>
              <a:t>Q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42910" y="135730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accent4">
                    <a:lumMod val="50000"/>
                  </a:schemeClr>
                </a:solidFill>
              </a:rPr>
              <a:t>Diagrama representativo</a:t>
            </a:r>
            <a:endParaRPr lang="es-CL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71868" y="2000246"/>
            <a:ext cx="4357718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CL" u="none" dirty="0" smtClean="0"/>
              <a:t>Los números naturales (ℕ) se representan por:</a:t>
            </a:r>
          </a:p>
          <a:p>
            <a:pPr marL="0" lvl="1" eaLnBrk="1" hangingPunct="1"/>
            <a:r>
              <a:rPr lang="es-MX" altLang="es-CL" u="none" dirty="0" smtClean="0"/>
              <a:t>IN </a:t>
            </a:r>
            <a:r>
              <a:rPr lang="es-MX" altLang="es-CL" u="none" dirty="0"/>
              <a:t>= {1, 2, 3, 4, 5, …}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71868" y="2714626"/>
            <a:ext cx="4119562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CL" u="none" dirty="0" smtClean="0"/>
              <a:t>Los números enteros (ℤ) se representan por: </a:t>
            </a:r>
          </a:p>
          <a:p>
            <a:pPr marL="0" lvl="1" eaLnBrk="1" hangingPunct="1"/>
            <a:r>
              <a:rPr lang="es-MX" altLang="es-CL" u="none" dirty="0" smtClean="0"/>
              <a:t>Z </a:t>
            </a:r>
            <a:r>
              <a:rPr lang="es-MX" altLang="es-CL" u="none" dirty="0"/>
              <a:t>= {…, – 3, – 2, – 1, 0, 1, 2, 3, …}</a:t>
            </a:r>
          </a:p>
          <a:p>
            <a:pPr marL="0" lvl="1" eaLnBrk="1" hangingPunct="1"/>
            <a:endParaRPr lang="es-ES" altLang="es-CL" u="none" dirty="0"/>
          </a:p>
          <a:p>
            <a:pPr eaLnBrk="1" hangingPunct="1">
              <a:spcBef>
                <a:spcPct val="50000"/>
              </a:spcBef>
            </a:pPr>
            <a:r>
              <a:rPr lang="es-MX" altLang="es-CL" u="none" dirty="0"/>
              <a:t>	</a:t>
            </a:r>
            <a:endParaRPr lang="es-ES" altLang="es-CL" u="none" dirty="0"/>
          </a:p>
        </p:txBody>
      </p: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3571868" y="3773501"/>
            <a:ext cx="4929222" cy="727075"/>
            <a:chOff x="1267" y="1434"/>
            <a:chExt cx="3896" cy="458"/>
          </a:xfrm>
        </p:grpSpPr>
        <p:grpSp>
          <p:nvGrpSpPr>
            <p:cNvPr id="16" name="Group 38"/>
            <p:cNvGrpSpPr>
              <a:grpSpLocks/>
            </p:cNvGrpSpPr>
            <p:nvPr/>
          </p:nvGrpSpPr>
          <p:grpSpPr bwMode="auto">
            <a:xfrm>
              <a:off x="1715" y="1434"/>
              <a:ext cx="274" cy="458"/>
              <a:chOff x="2395" y="2024"/>
              <a:chExt cx="274" cy="458"/>
            </a:xfrm>
          </p:grpSpPr>
          <p:sp>
            <p:nvSpPr>
              <p:cNvPr id="21" name="Text Box 35"/>
              <p:cNvSpPr txBox="1">
                <a:spLocks noChangeArrowheads="1"/>
              </p:cNvSpPr>
              <p:nvPr/>
            </p:nvSpPr>
            <p:spPr bwMode="auto">
              <a:xfrm>
                <a:off x="2395" y="2024"/>
                <a:ext cx="27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u="none"/>
                  <a:t>a</a:t>
                </a:r>
                <a:endParaRPr lang="es-ES" altLang="es-CL" u="none"/>
              </a:p>
            </p:txBody>
          </p:sp>
          <p:sp>
            <p:nvSpPr>
              <p:cNvPr id="22" name="Text Box 36"/>
              <p:cNvSpPr txBox="1">
                <a:spLocks noChangeArrowheads="1"/>
              </p:cNvSpPr>
              <p:nvPr/>
            </p:nvSpPr>
            <p:spPr bwMode="auto">
              <a:xfrm>
                <a:off x="2397" y="2249"/>
                <a:ext cx="27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altLang="es-CL" u="none" dirty="0"/>
                  <a:t>b</a:t>
                </a:r>
                <a:endParaRPr lang="es-ES" altLang="es-CL" u="none" dirty="0"/>
              </a:p>
            </p:txBody>
          </p:sp>
          <p:sp>
            <p:nvSpPr>
              <p:cNvPr id="23" name="Line 37"/>
              <p:cNvSpPr>
                <a:spLocks noChangeShapeType="1"/>
              </p:cNvSpPr>
              <p:nvPr/>
            </p:nvSpPr>
            <p:spPr bwMode="auto">
              <a:xfrm>
                <a:off x="2440" y="2262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4B5D5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17" name="AutoShape 39"/>
            <p:cNvSpPr>
              <a:spLocks/>
            </p:cNvSpPr>
            <p:nvPr/>
          </p:nvSpPr>
          <p:spPr bwMode="auto">
            <a:xfrm>
              <a:off x="1647" y="1480"/>
              <a:ext cx="45" cy="362"/>
            </a:xfrm>
            <a:prstGeom prst="leftBrace">
              <a:avLst>
                <a:gd name="adj1" fmla="val 67037"/>
                <a:gd name="adj2" fmla="val 522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CL" altLang="es-CL" u="none"/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1942" y="1524"/>
              <a:ext cx="32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u="none" dirty="0"/>
                <a:t>/ a y b son enteros, y b es distinto de cero</a:t>
              </a:r>
              <a:endParaRPr lang="es-ES" altLang="es-CL" u="none" dirty="0"/>
            </a:p>
          </p:txBody>
        </p:sp>
        <p:sp>
          <p:nvSpPr>
            <p:cNvPr id="19" name="AutoShape 41"/>
            <p:cNvSpPr>
              <a:spLocks/>
            </p:cNvSpPr>
            <p:nvPr/>
          </p:nvSpPr>
          <p:spPr bwMode="auto">
            <a:xfrm>
              <a:off x="4609" y="1471"/>
              <a:ext cx="46" cy="362"/>
            </a:xfrm>
            <a:prstGeom prst="rightBrace">
              <a:avLst>
                <a:gd name="adj1" fmla="val 65580"/>
                <a:gd name="adj2" fmla="val 5392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CL" altLang="es-CL" u="none"/>
            </a:p>
          </p:txBody>
        </p:sp>
        <p:sp>
          <p:nvSpPr>
            <p:cNvPr id="20" name="Rectangle 42"/>
            <p:cNvSpPr>
              <a:spLocks noChangeArrowheads="1"/>
            </p:cNvSpPr>
            <p:nvPr/>
          </p:nvSpPr>
          <p:spPr bwMode="auto">
            <a:xfrm>
              <a:off x="1267" y="1509"/>
              <a:ext cx="3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L" u="none" dirty="0"/>
                <a:t>Q =</a:t>
              </a:r>
              <a:endParaRPr lang="es-ES" altLang="es-CL" u="none" dirty="0"/>
            </a:p>
          </p:txBody>
        </p:sp>
      </p:grpSp>
      <p:cxnSp>
        <p:nvCxnSpPr>
          <p:cNvPr id="25" name="24 Conector recto de flecha"/>
          <p:cNvCxnSpPr/>
          <p:nvPr/>
        </p:nvCxnSpPr>
        <p:spPr>
          <a:xfrm flipV="1">
            <a:off x="1857356" y="2143122"/>
            <a:ext cx="1714512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7" idx="3"/>
          </p:cNvCxnSpPr>
          <p:nvPr/>
        </p:nvCxnSpPr>
        <p:spPr>
          <a:xfrm flipV="1">
            <a:off x="2226615" y="2857502"/>
            <a:ext cx="1404622" cy="320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1" idx="3"/>
            <a:endCxn id="20" idx="1"/>
          </p:cNvCxnSpPr>
          <p:nvPr/>
        </p:nvCxnSpPr>
        <p:spPr>
          <a:xfrm>
            <a:off x="2514665" y="3394029"/>
            <a:ext cx="1057203" cy="6834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6" descr="en springfield: 20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8072462" y="4191012"/>
            <a:ext cx="1000132" cy="95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/>
      <p:bldP spid="12" grpId="0"/>
      <p:bldP spid="13" grpId="0" autoUpdateAnimBg="0"/>
      <p:bldP spid="13" grpId="1"/>
      <p:bldP spid="14" grpId="0" autoUpdateAnimBg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14296"/>
            <a:ext cx="7704000" cy="572700"/>
          </a:xfrm>
        </p:spPr>
        <p:txBody>
          <a:bodyPr/>
          <a:lstStyle/>
          <a:p>
            <a:r>
              <a:rPr lang="es-CL" dirty="0" smtClean="0"/>
              <a:t>Transformación de fracción a decimal.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58" y="857238"/>
            <a:ext cx="7215238" cy="928694"/>
          </a:xfrm>
        </p:spPr>
        <p:txBody>
          <a:bodyPr/>
          <a:lstStyle/>
          <a:p>
            <a:pPr lvl="0">
              <a:buNone/>
            </a:pPr>
            <a:r>
              <a:rPr lang="es-CL" sz="1400" dirty="0" smtClean="0"/>
              <a:t>      Para representar una </a:t>
            </a:r>
            <a:r>
              <a:rPr lang="es-CL" sz="1400" b="1" u="sng" dirty="0" smtClean="0"/>
              <a:t>fracción como número decimal</a:t>
            </a:r>
            <a:r>
              <a:rPr lang="es-CL" sz="1400" dirty="0" smtClean="0"/>
              <a:t>, divides el numerador por el denominador de la fracción.</a:t>
            </a:r>
          </a:p>
          <a:p>
            <a:endParaRPr lang="es-CL" dirty="0"/>
          </a:p>
        </p:txBody>
      </p:sp>
      <p:pic>
        <p:nvPicPr>
          <p:cNvPr id="8" name="7 Imagen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714612" y="1928808"/>
            <a:ext cx="28575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000100" y="2285998"/>
            <a:ext cx="121444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EJEMPLO:</a:t>
            </a:r>
            <a:endParaRPr lang="es-C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6"/>
          <p:cNvSpPr txBox="1">
            <a:spLocks noGrp="1"/>
          </p:cNvSpPr>
          <p:nvPr>
            <p:ph type="title"/>
          </p:nvPr>
        </p:nvSpPr>
        <p:spPr>
          <a:xfrm>
            <a:off x="642910" y="785800"/>
            <a:ext cx="5279357" cy="2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accent2"/>
                </a:solidFill>
              </a:rPr>
              <a:t>Veamos como se transfoma un decimal a fracción</a:t>
            </a:r>
            <a:endParaRPr sz="5400" dirty="0">
              <a:solidFill>
                <a:schemeClr val="accent2"/>
              </a:solidFill>
            </a:endParaRPr>
          </a:p>
        </p:txBody>
      </p:sp>
      <p:pic>
        <p:nvPicPr>
          <p:cNvPr id="1010" name="Google Shape;101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665" y="1055649"/>
            <a:ext cx="3238678" cy="2989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50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>
            <a:clrChange>
              <a:clrFrom>
                <a:srgbClr val="EAF2F6"/>
              </a:clrFrom>
              <a:clrTo>
                <a:srgbClr val="EAF2F6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14348" y="1500180"/>
            <a:ext cx="7572428" cy="23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👍 Pulgar Hacia Arriba Emo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14758"/>
            <a:ext cx="1162025" cy="871519"/>
          </a:xfrm>
          <a:prstGeom prst="rect">
            <a:avLst/>
          </a:prstGeom>
          <a:noFill/>
        </p:spPr>
      </p:pic>
      <p:pic>
        <p:nvPicPr>
          <p:cNvPr id="8" name="7 Imagen" descr="Este emoji soy yo, toda la vida | Emojis, Emoji, Fotos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9845" t="19118" r="30352" b="17565"/>
          <a:stretch>
            <a:fillRect/>
          </a:stretch>
        </p:blipFill>
        <p:spPr bwMode="auto">
          <a:xfrm>
            <a:off x="7858148" y="1017972"/>
            <a:ext cx="857256" cy="83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034" y="285734"/>
            <a:ext cx="7704000" cy="572700"/>
          </a:xfrm>
        </p:spPr>
        <p:txBody>
          <a:bodyPr/>
          <a:lstStyle/>
          <a:p>
            <a:r>
              <a:rPr lang="es-CL" sz="4000" dirty="0" smtClean="0">
                <a:solidFill>
                  <a:schemeClr val="tx2">
                    <a:lumMod val="75000"/>
                  </a:schemeClr>
                </a:solidFill>
              </a:rPr>
              <a:t>Recordemos … </a:t>
            </a:r>
            <a:endParaRPr lang="es-CL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9007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e Seño Loli by Slidesgo">
  <a:themeElements>
    <a:clrScheme name="Simple Light">
      <a:dk1>
        <a:srgbClr val="4D4D95"/>
      </a:dk1>
      <a:lt1>
        <a:srgbClr val="FFFFFF"/>
      </a:lt1>
      <a:dk2>
        <a:srgbClr val="FFD26D"/>
      </a:dk2>
      <a:lt2>
        <a:srgbClr val="FB5760"/>
      </a:lt2>
      <a:accent1>
        <a:srgbClr val="47C5A3"/>
      </a:accent1>
      <a:accent2>
        <a:srgbClr val="6666BC"/>
      </a:accent2>
      <a:accent3>
        <a:srgbClr val="FF8163"/>
      </a:accent3>
      <a:accent4>
        <a:srgbClr val="FB5760"/>
      </a:accent4>
      <a:accent5>
        <a:srgbClr val="FFD26D"/>
      </a:accent5>
      <a:accent6>
        <a:srgbClr val="47C5A3"/>
      </a:accent6>
      <a:hlink>
        <a:srgbClr val="4D4D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4705</TotalTime>
  <Words>512</Words>
  <PresentationFormat>Presentación en pantalla (16:9)</PresentationFormat>
  <Paragraphs>139</Paragraphs>
  <Slides>16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Londrina Solid</vt:lpstr>
      <vt:lpstr>Quicksand</vt:lpstr>
      <vt:lpstr>Livvic</vt:lpstr>
      <vt:lpstr>ＭＳ Ｐゴシック</vt:lpstr>
      <vt:lpstr>Calibri</vt:lpstr>
      <vt:lpstr>Times New Roman</vt:lpstr>
      <vt:lpstr>MyriadPro-Light</vt:lpstr>
      <vt:lpstr>Roboto Condensed Light</vt:lpstr>
      <vt:lpstr>Clase Seño Loli by Slidesgo</vt:lpstr>
      <vt:lpstr>Ecuación</vt:lpstr>
      <vt:lpstr>Matemáticas 1°Medio</vt:lpstr>
      <vt:lpstr>Ruta de aprendizaje</vt:lpstr>
      <vt:lpstr>Desafios</vt:lpstr>
      <vt:lpstr>Calcula cada desafío y responde por el chat </vt:lpstr>
      <vt:lpstr>Recordemos …</vt:lpstr>
      <vt:lpstr>CONJUNTOS NUMÉRICOS</vt:lpstr>
      <vt:lpstr>Transformación de fracción a decimal.</vt:lpstr>
      <vt:lpstr>Veamos como se transfoma un decimal a fracción</vt:lpstr>
      <vt:lpstr>Recordemos … </vt:lpstr>
      <vt:lpstr>Diapositiva 10</vt:lpstr>
      <vt:lpstr>Diapositiva 11</vt:lpstr>
      <vt:lpstr>Diapositiva 12</vt:lpstr>
      <vt:lpstr>Diapositiva 13</vt:lpstr>
      <vt:lpstr>Practica en casa…</vt:lpstr>
      <vt:lpstr>Ahora vamos a ver cuanto sabemos…</vt:lpstr>
      <vt:lpstr>Resumen  y preguntas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1°Medio</dc:title>
  <dc:creator>User</dc:creator>
  <cp:lastModifiedBy>User</cp:lastModifiedBy>
  <cp:revision>36</cp:revision>
  <dcterms:modified xsi:type="dcterms:W3CDTF">2021-04-05T16:24:54Z</dcterms:modified>
</cp:coreProperties>
</file>