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378" r:id="rId3"/>
    <p:sldId id="377" r:id="rId4"/>
    <p:sldId id="367" r:id="rId5"/>
    <p:sldId id="380" r:id="rId6"/>
    <p:sldId id="381" r:id="rId7"/>
    <p:sldId id="382" r:id="rId8"/>
    <p:sldId id="383" r:id="rId9"/>
    <p:sldId id="384" r:id="rId10"/>
    <p:sldId id="385" r:id="rId11"/>
    <p:sldId id="285" r:id="rId12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720" autoAdjust="0"/>
    <p:restoredTop sz="94660"/>
  </p:normalViewPr>
  <p:slideViewPr>
    <p:cSldViewPr>
      <p:cViewPr>
        <p:scale>
          <a:sx n="100" d="100"/>
          <a:sy n="100" d="100"/>
        </p:scale>
        <p:origin x="-756" y="-6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97E4-47E1-4028-BB8C-6F9EEB95FD31}" type="datetimeFigureOut">
              <a:rPr lang="es-CL" smtClean="0"/>
              <a:pPr/>
              <a:t>05-04-2021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C651-3D3E-4B1B-B041-FD63C850FB8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2001425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FE41D-846C-4A16-8828-8B3B4D939E10}" type="datetimeFigureOut">
              <a:rPr lang="es-CL" smtClean="0"/>
              <a:pPr/>
              <a:t>05-04-2021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7A7C2-B8C9-4DB6-9B40-AE267DB9AD0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06ebce41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06ebce41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668094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e668094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097025"/>
            <a:ext cx="7704000" cy="3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171701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GHQXQGNMQ6hfLcJh8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8860" y="1607338"/>
            <a:ext cx="6172200" cy="142077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Asignatura: Matemáticas </a:t>
            </a:r>
            <a:br>
              <a:rPr lang="es-CL" dirty="0" smtClean="0"/>
            </a:br>
            <a:r>
              <a:rPr lang="es-CL" dirty="0" smtClean="0"/>
              <a:t>Estadística</a:t>
            </a:r>
            <a:br>
              <a:rPr lang="es-CL" dirty="0" smtClean="0"/>
            </a:br>
            <a:r>
              <a:rPr lang="es-CL" dirty="0" smtClean="0"/>
              <a:t>Curso: 3°Medio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14612" y="3929072"/>
            <a:ext cx="5000660" cy="434144"/>
          </a:xfrm>
        </p:spPr>
        <p:txBody>
          <a:bodyPr>
            <a:normAutofit fontScale="55000" lnSpcReduction="20000"/>
          </a:bodyPr>
          <a:lstStyle/>
          <a:p>
            <a:r>
              <a:rPr lang="es-CL" sz="2900" dirty="0" smtClean="0"/>
              <a:t>Objetivo: </a:t>
            </a:r>
            <a:r>
              <a:rPr lang="es-CL" sz="2900" b="0" dirty="0" smtClean="0"/>
              <a:t>Analizar distintos tipos de gráficos.</a:t>
            </a:r>
            <a:endParaRPr lang="es-CL" b="0" dirty="0" smtClean="0"/>
          </a:p>
          <a:p>
            <a:endParaRPr lang="es-CL" dirty="0"/>
          </a:p>
        </p:txBody>
      </p:sp>
      <p:pic>
        <p:nvPicPr>
          <p:cNvPr id="4" name="Picture 2" descr="C:\Users\User\Downloads\logo-numancia-cuad.png"/>
          <p:cNvPicPr>
            <a:picLocks noChangeAspect="1" noChangeArrowheads="1"/>
          </p:cNvPicPr>
          <p:nvPr/>
        </p:nvPicPr>
        <p:blipFill>
          <a:blip r:embed="rId3" cstate="print"/>
          <a:srcRect l="21687" t="13432" r="20481" b="10755"/>
          <a:stretch>
            <a:fillRect/>
          </a:stretch>
        </p:blipFill>
        <p:spPr bwMode="auto">
          <a:xfrm>
            <a:off x="4071936" y="357172"/>
            <a:ext cx="757245" cy="85725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14679" y="1146519"/>
            <a:ext cx="274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Colegio Numancia</a:t>
            </a:r>
            <a:endParaRPr lang="es-CL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4659982"/>
            <a:ext cx="4003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Profesor: Elías </a:t>
            </a:r>
            <a:r>
              <a:rPr lang="es-CL" sz="1400" dirty="0" err="1" smtClean="0"/>
              <a:t>Devia</a:t>
            </a:r>
            <a:r>
              <a:rPr lang="es-CL" sz="1400" dirty="0" smtClean="0"/>
              <a:t> R.</a:t>
            </a:r>
            <a:endParaRPr lang="es-CL" sz="14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1</a:t>
            </a:fld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2714612" y="342900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Fecha: 05 de Abril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Ahora vamos a ver cuanto sabemos…</a:t>
            </a:r>
            <a:endParaRPr lang="es-CL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71604" y="1214428"/>
            <a:ext cx="6638082" cy="3471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s-CL" sz="2000" b="1" dirty="0" smtClean="0">
              <a:solidFill>
                <a:srgbClr val="000000"/>
              </a:solidFill>
              <a:hlinkClick r:id="rId2"/>
            </a:endParaRPr>
          </a:p>
          <a:p>
            <a:pPr algn="ctr">
              <a:buNone/>
            </a:pPr>
            <a:r>
              <a:rPr lang="es-CL" sz="2000" b="1" dirty="0" smtClean="0">
                <a:solidFill>
                  <a:srgbClr val="000000"/>
                </a:solidFill>
                <a:hlinkClick r:id="rId2"/>
              </a:rPr>
              <a:t>https://forms.gle/GHQXQGNMQ6hfLcJh8</a:t>
            </a:r>
            <a:r>
              <a:rPr lang="es-CL" sz="2000" b="1" dirty="0" smtClean="0">
                <a:solidFill>
                  <a:srgbClr val="000000"/>
                </a:solidFill>
              </a:rPr>
              <a:t> </a:t>
            </a:r>
            <a:endParaRPr lang="es-CL" sz="2000" b="1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57554" y="1500180"/>
            <a:ext cx="30003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6">
                    <a:lumMod val="50000"/>
                  </a:schemeClr>
                </a:solidFill>
                <a:latin typeface="Quicksand" charset="0"/>
              </a:rPr>
              <a:t>CONTROL N°2</a:t>
            </a:r>
            <a:endParaRPr lang="es-CL" sz="2800" b="1" dirty="0">
              <a:solidFill>
                <a:schemeClr val="accent6">
                  <a:lumMod val="50000"/>
                </a:schemeClr>
              </a:solidFill>
              <a:latin typeface="Quicksand" charset="0"/>
            </a:endParaRPr>
          </a:p>
        </p:txBody>
      </p:sp>
      <p:sp>
        <p:nvSpPr>
          <p:cNvPr id="6" name="5 Flecha a la derecha con bandas"/>
          <p:cNvSpPr/>
          <p:nvPr/>
        </p:nvSpPr>
        <p:spPr>
          <a:xfrm rot="5400000">
            <a:off x="4464843" y="2107403"/>
            <a:ext cx="785818" cy="71438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80"/>
            <a:ext cx="7467600" cy="436945"/>
          </a:xfrm>
        </p:spPr>
        <p:txBody>
          <a:bodyPr>
            <a:normAutofit/>
          </a:bodyPr>
          <a:lstStyle/>
          <a:p>
            <a:r>
              <a:rPr lang="es-CL" sz="2000" b="1" dirty="0" smtClean="0"/>
              <a:t>En resumen…</a:t>
            </a:r>
            <a:endParaRPr lang="es-CL" sz="20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11</a:t>
            </a:fld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071552"/>
            <a:ext cx="8821587" cy="25003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14282" y="714362"/>
            <a:ext cx="22860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Tipos de gráficos</a:t>
            </a:r>
            <a:endParaRPr lang="es-CL" b="1" dirty="0"/>
          </a:p>
        </p:txBody>
      </p:sp>
      <p:pic>
        <p:nvPicPr>
          <p:cNvPr id="8" name="Picture 2" descr="Homer Simpson Pensando Png - Homero Simpson Pensando Clipart | Homer simpson,  Clip art, Hom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39716"/>
            <a:ext cx="1143008" cy="1603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</a:rPr>
              <a:t>Ruta de aprendizaje</a:t>
            </a:r>
            <a:endParaRPr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56200" y="1451525"/>
            <a:ext cx="2357000" cy="315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814400"/>
            <a:ext cx="3286148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accent6">
                    <a:lumMod val="75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Control N°2</a:t>
            </a:r>
            <a:endParaRPr sz="2600">
              <a:solidFill>
                <a:schemeClr val="accent6">
                  <a:lumMod val="75000"/>
                </a:schemeClr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4" name="Google Shape;384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15968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00B0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Desafio</a:t>
            </a:r>
            <a:endParaRPr sz="2600">
              <a:solidFill>
                <a:srgbClr val="00B05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4294967295"/>
          </p:nvPr>
        </p:nvSpPr>
        <p:spPr>
          <a:xfrm>
            <a:off x="4568052" y="3214692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Revision... Actividad</a:t>
            </a:r>
            <a:endParaRPr dirty="0"/>
          </a:p>
        </p:txBody>
      </p:sp>
      <p:sp>
        <p:nvSpPr>
          <p:cNvPr id="386" name="Google Shape;386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2500312"/>
            <a:ext cx="4357718" cy="6837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 dirty="0" smtClean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Tipos de Gráficos.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 dirty="0" smtClean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Análisis de Gráficos. </a:t>
            </a:r>
            <a:endParaRPr sz="260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387" name="Google Shape;387;p44"/>
          <p:cNvCxnSpPr>
            <a:stCxn id="384" idx="1"/>
          </p:cNvCxnSpPr>
          <p:nvPr/>
        </p:nvCxnSpPr>
        <p:spPr>
          <a:xfrm flipH="1">
            <a:off x="2703300" y="1836050"/>
            <a:ext cx="1868700" cy="307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B050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8" name="Google Shape;388;p44"/>
          <p:cNvCxnSpPr>
            <a:stCxn id="386" idx="1"/>
          </p:cNvCxnSpPr>
          <p:nvPr/>
        </p:nvCxnSpPr>
        <p:spPr>
          <a:xfrm rot="10800000" flipV="1">
            <a:off x="2820600" y="2842194"/>
            <a:ext cx="1751400" cy="46353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9" name="Google Shape;389;p44"/>
          <p:cNvCxnSpPr>
            <a:stCxn id="383" idx="1"/>
          </p:cNvCxnSpPr>
          <p:nvPr/>
        </p:nvCxnSpPr>
        <p:spPr>
          <a:xfrm rot="10800000">
            <a:off x="2797200" y="3926150"/>
            <a:ext cx="1774800" cy="12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2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14296"/>
            <a:ext cx="7715304" cy="428628"/>
          </a:xfrm>
        </p:spPr>
        <p:txBody>
          <a:bodyPr/>
          <a:lstStyle/>
          <a:p>
            <a:r>
              <a:rPr lang="es-CL" b="1" dirty="0" smtClean="0"/>
              <a:t>Calcula los valores que faltan. </a:t>
            </a:r>
            <a:endParaRPr lang="es-CL" b="1" dirty="0"/>
          </a:p>
        </p:txBody>
      </p:sp>
      <p:pic>
        <p:nvPicPr>
          <p:cNvPr id="120836" name="Picture 4" descr="Tengo miedo Cando yo miro películas de miedo | Emoji, Cool emoji, Emoji  fa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1037">
            <a:off x="7327131" y="302397"/>
            <a:ext cx="1514472" cy="1514473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22511" t="40039" r="56625" b="23828"/>
          <a:stretch>
            <a:fillRect/>
          </a:stretch>
        </p:blipFill>
        <p:spPr bwMode="auto">
          <a:xfrm>
            <a:off x="1142976" y="857238"/>
            <a:ext cx="29347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714612" y="114299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1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14612" y="17859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0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71670" y="23574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1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728" y="23574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0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178593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3</a:t>
            </a:r>
            <a:endParaRPr lang="es-C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508383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Análisis de gráficos</a:t>
            </a:r>
            <a:endParaRPr lang="es-CL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500034" y="725091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Los gráficos permiten representar información de manera más concisa y resumida, de los cuales se pueden extraen conclusiones.</a:t>
            </a:r>
          </a:p>
          <a:p>
            <a:endParaRPr lang="es-CL" dirty="0" smtClean="0"/>
          </a:p>
          <a:p>
            <a:r>
              <a:rPr lang="es-CL" dirty="0" smtClean="0"/>
              <a:t>El gráfico que se escoja y que sea pertinente a una situación, dependerá de diversos factores, como por ejemplo:</a:t>
            </a:r>
          </a:p>
          <a:p>
            <a:endParaRPr lang="es-CL" dirty="0" smtClean="0"/>
          </a:p>
          <a:p>
            <a:r>
              <a:rPr lang="es-CL" dirty="0" smtClean="0"/>
              <a:t>• La información que se quiera entregar.</a:t>
            </a:r>
          </a:p>
          <a:p>
            <a:endParaRPr lang="es-CL" dirty="0" smtClean="0"/>
          </a:p>
          <a:p>
            <a:r>
              <a:rPr lang="es-CL" dirty="0" smtClean="0"/>
              <a:t>• La naturaleza de los datos.</a:t>
            </a:r>
          </a:p>
          <a:p>
            <a:endParaRPr lang="es-CL" dirty="0" smtClean="0"/>
          </a:p>
          <a:p>
            <a:r>
              <a:rPr lang="es-CL" dirty="0" smtClean="0"/>
              <a:t>• Las preguntas que se quieran responder.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2844" y="500048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1) En el siguiente grafico se observa la temperatura que ha tenido Gonzalo durante el día.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 descr="escanear000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8866" t="33308" r="42413" b="48749"/>
          <a:stretch>
            <a:fillRect/>
          </a:stretch>
        </p:blipFill>
        <p:spPr bwMode="auto">
          <a:xfrm>
            <a:off x="2428860" y="857238"/>
            <a:ext cx="3481778" cy="235745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2844" y="3143254"/>
            <a:ext cx="835824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¿Cómo se puede describir el comportamiento de la temperatura de Gonzalo durante el día?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R: La temperatura ha sido oscilante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b) ¿A que hora Gonzalo tuvo mayor temperatura?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R: A las 19hrs tuvo una temperatura de 39,5°C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c) ¿Cuál fue la variación de temperatura de Gonzalo?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R: 39,5 – 37</a:t>
            </a:r>
            <a:r>
              <a:rPr kumimoji="0" lang="es-CL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= 2,5°C de variación</a:t>
            </a: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d) En promedio, ¿Cuál fue la temperatura de Gonzalo durante el día?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R: (38 + 39 + 39 + 38 + 37 + 37 +37,5 + 39 + 39 +39,5 + 38) : 11 = 38,2°C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579821"/>
          </a:xfrm>
        </p:spPr>
        <p:txBody>
          <a:bodyPr/>
          <a:lstStyle/>
          <a:p>
            <a:r>
              <a:rPr lang="es-CL" b="1" dirty="0" smtClean="0"/>
              <a:t>Actividad... Practica en casa</a:t>
            </a:r>
            <a:endParaRPr lang="es-CL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214296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2) En el siguiente grafico muestra los días de vacaciones que destinaron 5 familias en los años 2005 y 2006.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¿Qué tipo de grafico es?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R: De barras</a:t>
            </a:r>
            <a:endParaRPr lang="es-CL" sz="1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b) ¿Qué se puede decir del tiempo destinado a vacaciones, comparando los dos años?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400" b="1" dirty="0" smtClean="0">
                <a:solidFill>
                  <a:srgbClr val="FF0000"/>
                </a:solidFill>
                <a:cs typeface="Arial" pitchFamily="34" charset="0"/>
              </a:rPr>
              <a:t>R: que los días de vacaciones aumentaron en el año 2006 en la mayoría de las familias</a:t>
            </a: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2770" name="Picture 2" descr="escanear000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53686" t="18356" r="9060" b="65425"/>
          <a:stretch>
            <a:fillRect/>
          </a:stretch>
        </p:blipFill>
        <p:spPr bwMode="auto">
          <a:xfrm>
            <a:off x="2110636" y="642924"/>
            <a:ext cx="4675942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4282" y="142858"/>
            <a:ext cx="857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3) El siguiente polígono de frecuencias acumuladas muestra la cantidad de calorías que una persona consume en un día. 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" descr="escanear000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500298" y="428610"/>
            <a:ext cx="3857652" cy="2868189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2876" y="3357568"/>
            <a:ext cx="864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a) ¿A que horas del día se produce un aumento significativo en el consumo de calorías? ¿Coinciden estas horas con las comidas principales?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400051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R: Desde las 12.00 en adelante. Si coincide con la hora de almuerzo </a:t>
            </a:r>
            <a:endParaRPr lang="es-C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8</a:t>
            </a:fld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42844" y="285734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42844" y="2643188"/>
            <a:ext cx="4029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142844" y="3857634"/>
            <a:ext cx="420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5292" y="285734"/>
            <a:ext cx="4505864" cy="321471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42844" y="1857370"/>
            <a:ext cx="42148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T° inicial 37ª y al final del registro 36°C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2844" y="3286130"/>
            <a:ext cx="42148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 las 15.00 y fue de 40°C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2844" y="4286262"/>
            <a:ext cx="42148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 las 16.00 se registro la misma temperatura que a las 13.00</a:t>
            </a:r>
            <a:endParaRPr lang="es-C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D77390-63FE-4B1B-96C1-026F237CF7C8}" type="slidenum">
              <a:rPr lang="es-CL" smtClean="0"/>
              <a:pPr/>
              <a:t>9</a:t>
            </a:fld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34"/>
            <a:ext cx="32670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34"/>
            <a:ext cx="518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10"/>
            <a:ext cx="592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85720" y="1785932"/>
            <a:ext cx="42148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15 + 25 = 40 llamadas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4357700"/>
            <a:ext cx="57150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25 + 20 = 45 llamadas </a:t>
            </a:r>
            <a:r>
              <a:rPr lang="es-CL" dirty="0" smtClean="0">
                <a:sym typeface="Wingdings" pitchFamily="2" charset="2"/>
              </a:rPr>
              <a:t> 45/120 x 100 = 37,5%</a:t>
            </a:r>
            <a:endParaRPr lang="es-CL" dirty="0" smtClean="0"/>
          </a:p>
          <a:p>
            <a:r>
              <a:rPr lang="es-CL" dirty="0" smtClean="0"/>
              <a:t>15 + 25 + 35 + 25 + 20 = 120 </a:t>
            </a:r>
            <a:r>
              <a:rPr lang="es-CL" dirty="0" smtClean="0">
                <a:sym typeface="Wingdings" pitchFamily="2" charset="2"/>
              </a:rPr>
              <a:t> total de llamadas</a:t>
            </a:r>
            <a:endParaRPr lang="es-C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18893</TotalTime>
  <Words>476</Words>
  <Application>Microsoft Office PowerPoint</Application>
  <PresentationFormat>Presentación en pantalla (16:9)</PresentationFormat>
  <Paragraphs>82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Asignatura: Matemáticas  Estadística Curso: 3°Medio</vt:lpstr>
      <vt:lpstr>Ruta de aprendizaje</vt:lpstr>
      <vt:lpstr>Calcula los valores que faltan. </vt:lpstr>
      <vt:lpstr>Análisis de gráficos</vt:lpstr>
      <vt:lpstr>Actividad... Practica en casa</vt:lpstr>
      <vt:lpstr>Diapositiva 6</vt:lpstr>
      <vt:lpstr>Diapositiva 7</vt:lpstr>
      <vt:lpstr>Diapositiva 8</vt:lpstr>
      <vt:lpstr>Diapositiva 9</vt:lpstr>
      <vt:lpstr>Ahora vamos a ver cuanto sabemos…</vt:lpstr>
      <vt:lpstr>En resumen…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Asignatura: Matemáticas  Raíz Cuadrada  Curso: 2°Medio A</dc:title>
  <dc:creator>User</dc:creator>
  <cp:lastModifiedBy>User</cp:lastModifiedBy>
  <cp:revision>158</cp:revision>
  <dcterms:created xsi:type="dcterms:W3CDTF">2020-06-28T23:31:03Z</dcterms:created>
  <dcterms:modified xsi:type="dcterms:W3CDTF">2021-04-05T13:54:30Z</dcterms:modified>
</cp:coreProperties>
</file>