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sldIdLst>
    <p:sldId id="318" r:id="rId2"/>
    <p:sldId id="479" r:id="rId3"/>
    <p:sldId id="452" r:id="rId4"/>
    <p:sldId id="501" r:id="rId5"/>
    <p:sldId id="466" r:id="rId6"/>
    <p:sldId id="502" r:id="rId7"/>
    <p:sldId id="503" r:id="rId8"/>
    <p:sldId id="504" r:id="rId9"/>
    <p:sldId id="499" r:id="rId10"/>
    <p:sldId id="430" r:id="rId11"/>
    <p:sldId id="386" r:id="rId12"/>
    <p:sldId id="506" r:id="rId13"/>
    <p:sldId id="505" r:id="rId14"/>
    <p:sldId id="426" r:id="rId15"/>
    <p:sldId id="418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CC5"/>
    <a:srgbClr val="B8C7CC"/>
    <a:srgbClr val="B6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C01A-1D48-482A-9990-F42D3E003FBB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7BF7-AC99-4FA1-A138-440537724A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594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b51e5b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b51e5b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584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37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350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4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4A75DD-DEAD-4B40-8225-F36B0300E718}"/>
              </a:ext>
            </a:extLst>
          </p:cNvPr>
          <p:cNvGrpSpPr/>
          <p:nvPr userDrawn="1"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6" name="Freeform 59">
              <a:extLst>
                <a:ext uri="{FF2B5EF4-FFF2-40B4-BE49-F238E27FC236}">
                  <a16:creationId xmlns:a16="http://schemas.microsoft.com/office/drawing/2014/main" id="{335E185C-6E7D-488A-B000-61448FF44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EED6D521-1712-4BB1-B9D3-9F0F2E35A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619BA5BE-A5DB-494D-9AA6-17A64AA28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1AD6EE74-2F18-4E9E-B9F2-8C8F3596B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63">
              <a:extLst>
                <a:ext uri="{FF2B5EF4-FFF2-40B4-BE49-F238E27FC236}">
                  <a16:creationId xmlns:a16="http://schemas.microsoft.com/office/drawing/2014/main" id="{068B8783-3584-44BA-94A9-DE42039F5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Oval 64">
              <a:extLst>
                <a:ext uri="{FF2B5EF4-FFF2-40B4-BE49-F238E27FC236}">
                  <a16:creationId xmlns:a16="http://schemas.microsoft.com/office/drawing/2014/main" id="{CDF0086F-AFF3-41C1-82A6-1E5F8E583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65">
              <a:extLst>
                <a:ext uri="{FF2B5EF4-FFF2-40B4-BE49-F238E27FC236}">
                  <a16:creationId xmlns:a16="http://schemas.microsoft.com/office/drawing/2014/main" id="{2E12534E-CF84-4ECC-9D9E-913B0EA4A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D5B5DA-7CB4-443A-A23F-33530F5BD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8B439E45-71D2-4761-B85B-8809D62AB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B9FF5AD9-0DC2-4B15-BB77-2D48E7023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0D52C5E7-B7C8-4C40-9C3F-B406C71D4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0">
              <a:extLst>
                <a:ext uri="{FF2B5EF4-FFF2-40B4-BE49-F238E27FC236}">
                  <a16:creationId xmlns:a16="http://schemas.microsoft.com/office/drawing/2014/main" id="{7A1C16C2-C363-49FF-8C2A-964A1142B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521BA493-6778-49BC-9939-D02F9AC91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0CA37C82-F4C7-43BE-8E01-4086549A8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E999C4E-CEA9-447E-BF0B-A4A29EF76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54F21213-9637-4080-B85C-ECDEC4C67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0C65A89E-ABD6-4B22-9E24-6391C8144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BCEF225-053A-43B0-8D19-00800EBAE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Oval 77">
              <a:extLst>
                <a:ext uri="{FF2B5EF4-FFF2-40B4-BE49-F238E27FC236}">
                  <a16:creationId xmlns:a16="http://schemas.microsoft.com/office/drawing/2014/main" id="{4EF1CF3C-69DC-4332-94D1-B65E35A8C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0323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3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258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803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78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90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15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90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86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80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7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7" r:id="rId12"/>
    <p:sldLayoutId id="214748378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pgeUebRFA6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xjDnjceZ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yPBD8Vilk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YrRFKnnzA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rrqqe1BXe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OWmMUsJY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Zsoesa55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43917" y="810324"/>
            <a:ext cx="6452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BUENAS TARDES</a:t>
            </a:r>
          </a:p>
          <a:p>
            <a:pPr algn="ctr"/>
            <a:r>
              <a:rPr lang="es-C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KÍNDER C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19857" y="6186176"/>
            <a:ext cx="645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DA2CC5"/>
                </a:solidFill>
                <a:latin typeface="Comic Sans MS" panose="030F0702030302020204" pitchFamily="66" charset="0"/>
              </a:rPr>
              <a:t>MIÉRCOLES 07 ABRIL 2021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77F990-1A98-4D50-8B71-B5D2EE045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8" y="2545250"/>
            <a:ext cx="2982498" cy="3640926"/>
          </a:xfrm>
          <a:prstGeom prst="rect">
            <a:avLst/>
          </a:prstGeom>
        </p:spPr>
      </p:pic>
      <p:pic>
        <p:nvPicPr>
          <p:cNvPr id="6" name="Google Shape;128;p24">
            <a:extLst>
              <a:ext uri="{FF2B5EF4-FFF2-40B4-BE49-F238E27FC236}">
                <a16:creationId xmlns:a16="http://schemas.microsoft.com/office/drawing/2014/main" id="{9D5FF17F-5909-423A-ACBB-806487D85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79" y="174308"/>
            <a:ext cx="1916264" cy="2123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3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1" y="854388"/>
            <a:ext cx="771524" cy="781416"/>
          </a:xfrm>
          <a:prstGeom prst="rect">
            <a:avLst/>
          </a:prstGeom>
        </p:spPr>
      </p:pic>
      <p:sp>
        <p:nvSpPr>
          <p:cNvPr id="6" name="矩形 48">
            <a:extLst>
              <a:ext uri="{FF2B5EF4-FFF2-40B4-BE49-F238E27FC236}">
                <a16:creationId xmlns:a16="http://schemas.microsoft.com/office/drawing/2014/main" id="{6CA8B19F-4A5F-4305-8546-9C274149F8CE}"/>
              </a:ext>
            </a:extLst>
          </p:cNvPr>
          <p:cNvSpPr/>
          <p:nvPr/>
        </p:nvSpPr>
        <p:spPr>
          <a:xfrm>
            <a:off x="2015808" y="854388"/>
            <a:ext cx="2432077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RECREO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860740-55FF-4CDB-9005-FF0CD272DC7B}"/>
              </a:ext>
            </a:extLst>
          </p:cNvPr>
          <p:cNvSpPr txBox="1"/>
          <p:nvPr/>
        </p:nvSpPr>
        <p:spPr>
          <a:xfrm>
            <a:off x="2015808" y="2933700"/>
            <a:ext cx="550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B0F0"/>
                </a:solidFill>
              </a:rPr>
              <a:t>15:25 – 15:35 pm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294E65-D039-4E71-8815-410029F7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32" y="1828800"/>
            <a:ext cx="1813367" cy="2238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DD4876-2D2E-495F-BAA0-5469C5EC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" y="2674029"/>
            <a:ext cx="1162528" cy="11620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C996-F6D6-4970-A3B8-A270D878C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BB47EB-D690-4855-8F70-EB83C246C6F7}"/>
              </a:ext>
            </a:extLst>
          </p:cNvPr>
          <p:cNvSpPr txBox="1"/>
          <p:nvPr/>
        </p:nvSpPr>
        <p:spPr>
          <a:xfrm>
            <a:off x="1509713" y="6368765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Apaga tu cámara y el micrófono por 10 minutos</a:t>
            </a:r>
          </a:p>
        </p:txBody>
      </p:sp>
    </p:spTree>
    <p:extLst>
      <p:ext uri="{BB962C8B-B14F-4D97-AF65-F5344CB8AC3E}">
        <p14:creationId xmlns:p14="http://schemas.microsoft.com/office/powerpoint/2010/main" val="382527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290C74-1BC3-424F-BA0E-C39BBC65A4C4}"/>
              </a:ext>
            </a:extLst>
          </p:cNvPr>
          <p:cNvSpPr txBox="1"/>
          <p:nvPr/>
        </p:nvSpPr>
        <p:spPr>
          <a:xfrm>
            <a:off x="2755073" y="1182566"/>
            <a:ext cx="593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  <a:latin typeface="Comic Sans MS" panose="030F0702030302020204" pitchFamily="66" charset="0"/>
              </a:rPr>
              <a:t>HABILIDAD: </a:t>
            </a:r>
            <a:r>
              <a:rPr lang="es-CL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Comprender normas de protección y seguridad”</a:t>
            </a:r>
            <a:endParaRPr lang="es-CL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31B11E-8513-4C7C-B686-C0240776D43C}"/>
              </a:ext>
            </a:extLst>
          </p:cNvPr>
          <p:cNvSpPr txBox="1"/>
          <p:nvPr/>
        </p:nvSpPr>
        <p:spPr>
          <a:xfrm>
            <a:off x="442167" y="275168"/>
            <a:ext cx="10354993" cy="61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COMPRENSIÓN DEL ENTORNO SOCIOCULTURAL</a:t>
            </a:r>
            <a:endParaRPr lang="en-US" sz="32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B6D9F2-4B4A-4B77-9245-0BD556430A23}"/>
              </a:ext>
            </a:extLst>
          </p:cNvPr>
          <p:cNvSpPr txBox="1"/>
          <p:nvPr/>
        </p:nvSpPr>
        <p:spPr>
          <a:xfrm>
            <a:off x="3228975" y="840934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“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Normas de protección y seguridad en el hogar”</a:t>
            </a:r>
            <a:endParaRPr lang="en-US" sz="1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6F7855A-76E0-4080-95EC-70B6DA1E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65" y="5537891"/>
            <a:ext cx="756915" cy="756915"/>
          </a:xfrm>
          <a:prstGeom prst="rect">
            <a:avLst/>
          </a:prstGeom>
        </p:spPr>
      </p:pic>
      <p:pic>
        <p:nvPicPr>
          <p:cNvPr id="16" name="Picture 2" descr="El sonido de la hierba al crecer: La integración visual: introducción">
            <a:extLst>
              <a:ext uri="{FF2B5EF4-FFF2-40B4-BE49-F238E27FC236}">
                <a16:creationId xmlns:a16="http://schemas.microsoft.com/office/drawing/2014/main" id="{E73A5D00-BE3F-42D7-BDD5-1A1CE7F1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80" y="5532902"/>
            <a:ext cx="756915" cy="7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Claqueta contorno">
            <a:hlinkClick r:id="rId4"/>
            <a:extLst>
              <a:ext uri="{FF2B5EF4-FFF2-40B4-BE49-F238E27FC236}">
                <a16:creationId xmlns:a16="http://schemas.microsoft.com/office/drawing/2014/main" id="{73EE7404-BED7-4CFD-A382-9847CE48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9358" y="5383071"/>
            <a:ext cx="914400" cy="91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07C2863-5AD8-4F5B-80EA-393DB882BFB8}"/>
              </a:ext>
            </a:extLst>
          </p:cNvPr>
          <p:cNvSpPr txBox="1"/>
          <p:nvPr/>
        </p:nvSpPr>
        <p:spPr>
          <a:xfrm>
            <a:off x="3228975" y="6227014"/>
            <a:ext cx="49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Observa y escucha atentamente el siguiente video  </a:t>
            </a:r>
          </a:p>
        </p:txBody>
      </p:sp>
      <p:pic>
        <p:nvPicPr>
          <p:cNvPr id="1026" name="Picture 2" descr="Segurito by Drawloverlala on DeviantArt">
            <a:extLst>
              <a:ext uri="{FF2B5EF4-FFF2-40B4-BE49-F238E27FC236}">
                <a16:creationId xmlns:a16="http://schemas.microsoft.com/office/drawing/2014/main" id="{866A275B-DAEB-416E-A003-668DC4DC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8368" y="1479351"/>
            <a:ext cx="3982146" cy="40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9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439165-394A-462B-8849-C27E2112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51" y="1422712"/>
            <a:ext cx="9185097" cy="47509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AC530F-4196-4FE5-978F-D7B8B83F557D}"/>
              </a:ext>
            </a:extLst>
          </p:cNvPr>
          <p:cNvSpPr txBox="1"/>
          <p:nvPr/>
        </p:nvSpPr>
        <p:spPr>
          <a:xfrm>
            <a:off x="3047999" y="34194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¿Cuáles de estos objetos son peligrosos?</a:t>
            </a:r>
            <a:endParaRPr lang="en-US" sz="1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4134691-C6E8-421B-B629-207F8E3CFC97}"/>
              </a:ext>
            </a:extLst>
          </p:cNvPr>
          <p:cNvSpPr/>
          <p:nvPr/>
        </p:nvSpPr>
        <p:spPr>
          <a:xfrm>
            <a:off x="3283889" y="1143195"/>
            <a:ext cx="2051436" cy="19816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261327B-C764-455F-AB9D-611C5EC4AAF8}"/>
              </a:ext>
            </a:extLst>
          </p:cNvPr>
          <p:cNvSpPr/>
          <p:nvPr/>
        </p:nvSpPr>
        <p:spPr>
          <a:xfrm>
            <a:off x="9073763" y="2560320"/>
            <a:ext cx="1799572" cy="180059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101D956-A1DA-4B93-9BF3-2379BEE86657}"/>
              </a:ext>
            </a:extLst>
          </p:cNvPr>
          <p:cNvSpPr/>
          <p:nvPr/>
        </p:nvSpPr>
        <p:spPr>
          <a:xfrm>
            <a:off x="2560319" y="3951798"/>
            <a:ext cx="2148177" cy="23774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01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2207E0-8289-4424-B7AE-637B0EB5AFFD}"/>
              </a:ext>
            </a:extLst>
          </p:cNvPr>
          <p:cNvSpPr txBox="1"/>
          <p:nvPr/>
        </p:nvSpPr>
        <p:spPr>
          <a:xfrm>
            <a:off x="6149764" y="1694656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Responde las siguientes preguntas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0CA591-664B-4E4C-928F-ED77DA56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43" y="802955"/>
            <a:ext cx="2627730" cy="36200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4B0D35-B251-4C0B-8E9F-3ABDD8D562CD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¿Cómo Podemos prevenir accidentes?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¿Qué es una situación de riesgo para tu seguridad?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6CB8A9-82F0-42FD-A0F1-8E2A7F801FF6}"/>
              </a:ext>
            </a:extLst>
          </p:cNvPr>
          <p:cNvSpPr txBox="1"/>
          <p:nvPr/>
        </p:nvSpPr>
        <p:spPr>
          <a:xfrm>
            <a:off x="2897782" y="5584586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https://www.youtube.com/watch?v=xBxjDnjceZg</a:t>
            </a: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E0BCE2-B7E0-4010-8589-8C48C6FC4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72" y="4971704"/>
            <a:ext cx="1458410" cy="14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0" y="996082"/>
            <a:ext cx="1281787" cy="1298222"/>
          </a:xfrm>
          <a:prstGeom prst="rect">
            <a:avLst/>
          </a:prstGeom>
        </p:spPr>
      </p:pic>
      <p:sp>
        <p:nvSpPr>
          <p:cNvPr id="4" name="矩形 48">
            <a:extLst>
              <a:ext uri="{FF2B5EF4-FFF2-40B4-BE49-F238E27FC236}">
                <a16:creationId xmlns:a16="http://schemas.microsoft.com/office/drawing/2014/main" id="{4D5AFC05-088C-4CE0-A478-9367EB4B5C26}"/>
              </a:ext>
            </a:extLst>
          </p:cNvPr>
          <p:cNvSpPr/>
          <p:nvPr/>
        </p:nvSpPr>
        <p:spPr>
          <a:xfrm>
            <a:off x="1457162" y="1275071"/>
            <a:ext cx="3549370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DA2CC5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Pausa Activa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Gráfico 5" descr="Claqueta contorno">
            <a:hlinkClick r:id="rId3"/>
            <a:extLst>
              <a:ext uri="{FF2B5EF4-FFF2-40B4-BE49-F238E27FC236}">
                <a16:creationId xmlns:a16="http://schemas.microsoft.com/office/drawing/2014/main" id="{DBB4FF7F-B840-4DBB-B166-DF32D0E1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2502" y="5231259"/>
            <a:ext cx="914400" cy="914400"/>
          </a:xfrm>
          <a:prstGeom prst="rect">
            <a:avLst/>
          </a:prstGeom>
        </p:spPr>
      </p:pic>
      <p:pic>
        <p:nvPicPr>
          <p:cNvPr id="6146" name="Picture 2" descr="Littel niño y niña bailando - Descargar Vectores Gratis, Illustrator  Graficos, Plantillas Diseño">
            <a:extLst>
              <a:ext uri="{FF2B5EF4-FFF2-40B4-BE49-F238E27FC236}">
                <a16:creationId xmlns:a16="http://schemas.microsoft.com/office/drawing/2014/main" id="{6DD3BC09-3C98-42F0-8170-41FF06BD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32" y="1934588"/>
            <a:ext cx="3815141" cy="31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6D620B-4FA0-4CF0-86E4-304CE2F360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892503-140B-4D74-B01B-17086014920E}"/>
              </a:ext>
            </a:extLst>
          </p:cNvPr>
          <p:cNvSpPr txBox="1"/>
          <p:nvPr/>
        </p:nvSpPr>
        <p:spPr>
          <a:xfrm>
            <a:off x="3522742" y="6373148"/>
            <a:ext cx="54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Pincha el icono para observar y escuchar la canción  </a:t>
            </a:r>
          </a:p>
        </p:txBody>
      </p:sp>
    </p:spTree>
    <p:extLst>
      <p:ext uri="{BB962C8B-B14F-4D97-AF65-F5344CB8AC3E}">
        <p14:creationId xmlns:p14="http://schemas.microsoft.com/office/powerpoint/2010/main" val="410994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031553" y="1109143"/>
            <a:ext cx="998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rgbClr val="DA2CC5"/>
                </a:solidFill>
                <a:latin typeface="Comic Sans MS" panose="030F0702030302020204" pitchFamily="66" charset="0"/>
              </a:rPr>
              <a:t>NOS DESPEDIMOS CANTANDO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FDCB49-CDF2-4D6F-BD65-5B82A4B3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3" y="2084323"/>
            <a:ext cx="1363108" cy="1445409"/>
          </a:xfrm>
          <a:prstGeom prst="rect">
            <a:avLst/>
          </a:prstGeom>
        </p:spPr>
      </p:pic>
      <p:pic>
        <p:nvPicPr>
          <p:cNvPr id="4" name="Gráfico 3" descr="Claqueta contorno">
            <a:hlinkClick r:id="rId3"/>
            <a:extLst>
              <a:ext uri="{FF2B5EF4-FFF2-40B4-BE49-F238E27FC236}">
                <a16:creationId xmlns:a16="http://schemas.microsoft.com/office/drawing/2014/main" id="{43FADCE6-8E07-49A7-B19C-BAAA999D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2981" y="5390741"/>
            <a:ext cx="914400" cy="91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1FEDDE-1B41-4E2E-BAF8-C699E85116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641421-3D3A-4710-B0D2-A21DED36552F}"/>
              </a:ext>
            </a:extLst>
          </p:cNvPr>
          <p:cNvSpPr txBox="1"/>
          <p:nvPr/>
        </p:nvSpPr>
        <p:spPr>
          <a:xfrm>
            <a:off x="1031553" y="6373148"/>
            <a:ext cx="884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 invito a pinchar el siguiente icono para escuchar, cantar y ver la canción de la despedida</a:t>
            </a:r>
          </a:p>
        </p:txBody>
      </p:sp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D2AA1B-264C-40BA-9FFC-706031724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173314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593133" y="739133"/>
            <a:ext cx="78912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latin typeface="Comic Sans MS" panose="030F0702030302020204" pitchFamily="66" charset="0"/>
                <a:ea typeface="Pacifico"/>
                <a:cs typeface="Pacifico"/>
                <a:sym typeface="Pacifico"/>
              </a:rPr>
              <a:t>¡Muy bien querido Numantino!!!</a:t>
            </a:r>
            <a:endParaRPr sz="3200" dirty="0">
              <a:latin typeface="Comic Sans MS" panose="030F0702030302020204" pitchFamily="66" charset="0"/>
              <a:ea typeface="Pacifico"/>
              <a:cs typeface="Pacifico"/>
              <a:sym typeface="Pacifico"/>
            </a:endParaRPr>
          </a:p>
          <a:p>
            <a:pPr algn="ctr"/>
            <a:r>
              <a:rPr lang="es" sz="3200" dirty="0">
                <a:latin typeface="Comic Sans MS" panose="030F0702030302020204" pitchFamily="66" charset="0"/>
                <a:ea typeface="Pacifico"/>
                <a:cs typeface="Pacifico"/>
                <a:sym typeface="Pacifico"/>
              </a:rPr>
              <a:t>te has ganado una estrellita feliz por esfuerzo</a:t>
            </a:r>
            <a:endParaRPr sz="3200" dirty="0">
              <a:latin typeface="Comic Sans MS" panose="030F0702030302020204" pitchFamily="66" charset="0"/>
              <a:ea typeface="Pacifico"/>
              <a:cs typeface="Pacifico"/>
              <a:sym typeface="Pacifico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534" y="2757767"/>
            <a:ext cx="2326233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Estrella Caricatura Imágenes Y Fotos - 123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27" y="1772333"/>
            <a:ext cx="5617315" cy="47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52276C-A82A-4E04-A434-4E9FC21517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FC36F7-B6E4-48DF-990B-1A5145CB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8" y="457200"/>
            <a:ext cx="1020360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2207E0-8289-4424-B7AE-637B0EB5AFFD}"/>
              </a:ext>
            </a:extLst>
          </p:cNvPr>
          <p:cNvSpPr txBox="1"/>
          <p:nvPr/>
        </p:nvSpPr>
        <p:spPr>
          <a:xfrm>
            <a:off x="461303" y="1399162"/>
            <a:ext cx="10354993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DA2CC5"/>
                </a:solidFill>
                <a:latin typeface="Comic Sans MS" panose="030F0702030302020204" pitchFamily="66" charset="0"/>
                <a:ea typeface="+mj-ea"/>
                <a:cs typeface="+mj-cs"/>
              </a:rPr>
              <a:t>SONIDO INICIAL SILÁBICO</a:t>
            </a:r>
            <a:endParaRPr lang="en-US" sz="2800" b="1" kern="1200" dirty="0">
              <a:solidFill>
                <a:srgbClr val="DA2CC5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" name="Gráfico 5" descr="Claqueta contorno">
            <a:hlinkClick r:id="rId2"/>
            <a:extLst>
              <a:ext uri="{FF2B5EF4-FFF2-40B4-BE49-F238E27FC236}">
                <a16:creationId xmlns:a16="http://schemas.microsoft.com/office/drawing/2014/main" id="{F2734CF1-50C4-4201-B741-85C7D1F1A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5115651"/>
            <a:ext cx="914400" cy="91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283F7A-02A4-465A-BE28-7A90BC075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311" y="5144357"/>
            <a:ext cx="914556" cy="914556"/>
          </a:xfrm>
          <a:prstGeom prst="rect">
            <a:avLst/>
          </a:prstGeom>
        </p:spPr>
      </p:pic>
      <p:pic>
        <p:nvPicPr>
          <p:cNvPr id="1026" name="Picture 2" descr="El sonido de la hierba al crecer: La integración visual: introducción">
            <a:extLst>
              <a:ext uri="{FF2B5EF4-FFF2-40B4-BE49-F238E27FC236}">
                <a16:creationId xmlns:a16="http://schemas.microsoft.com/office/drawing/2014/main" id="{F43A475B-4482-47F7-AC7E-B8E98158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84" y="51443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036356-C856-4547-8F53-20BD22D22EC6}"/>
              </a:ext>
            </a:extLst>
          </p:cNvPr>
          <p:cNvSpPr txBox="1"/>
          <p:nvPr/>
        </p:nvSpPr>
        <p:spPr>
          <a:xfrm>
            <a:off x="517282" y="644804"/>
            <a:ext cx="10354993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LENGUAJE VERBAL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86DFC0-9EE4-46FF-B1C7-47E444975C00}"/>
              </a:ext>
            </a:extLst>
          </p:cNvPr>
          <p:cNvSpPr txBox="1"/>
          <p:nvPr/>
        </p:nvSpPr>
        <p:spPr>
          <a:xfrm>
            <a:off x="531116" y="2026040"/>
            <a:ext cx="395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HABILIDAD: </a:t>
            </a:r>
            <a:r>
              <a:rPr lang="es-CL" sz="1400" dirty="0">
                <a:latin typeface="Comic Sans MS" panose="030F0702030302020204" pitchFamily="66" charset="0"/>
              </a:rPr>
              <a:t>CONCIENCIA FONOLÓGICA</a:t>
            </a:r>
            <a:endParaRPr lang="es-CL" sz="1400" dirty="0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8F2C509C-D418-4D2D-874E-80ADA4E4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892" y="3313999"/>
            <a:ext cx="1650363" cy="15283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CL" altLang="es-CL" sz="8000" dirty="0">
                <a:latin typeface="Calibri" panose="020F0502020204030204" pitchFamily="34" charset="0"/>
              </a:rPr>
              <a:t>CA</a:t>
            </a:r>
            <a:endParaRPr kumimoji="0" lang="es-CL" altLang="es-CL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D7F0AABF-1C7F-4963-BAA3-9B711D03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16" y="2765505"/>
            <a:ext cx="1586212" cy="13375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CL" altLang="es-CL" sz="8000" dirty="0">
                <a:latin typeface="Calibri" panose="020F0502020204030204" pitchFamily="34" charset="0"/>
              </a:rPr>
              <a:t>CO</a:t>
            </a:r>
            <a:endParaRPr kumimoji="0" lang="es-CL" altLang="es-CL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F370F9E-B9B5-40E4-9465-60E221EF5E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616FC50-74F6-4422-9216-20CCFE68F684}"/>
              </a:ext>
            </a:extLst>
          </p:cNvPr>
          <p:cNvSpPr txBox="1"/>
          <p:nvPr/>
        </p:nvSpPr>
        <p:spPr>
          <a:xfrm>
            <a:off x="94082" y="6249074"/>
            <a:ext cx="1200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Haz </a:t>
            </a:r>
            <a:r>
              <a:rPr lang="es-CL" dirty="0" err="1"/>
              <a:t>click</a:t>
            </a:r>
            <a:r>
              <a:rPr lang="es-CL" dirty="0"/>
              <a:t> en el icono y recordemos la historia de Florencia la niña con el súper poder de reconocer la primera sílaba de todas las palabras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B2314890-F57D-49CA-8920-07D553F9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931" y="3350611"/>
            <a:ext cx="1586212" cy="14917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7030A0"/>
            </a:solidFill>
            <a:prstDash val="dashDot"/>
            <a:round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CL" altLang="es-CL" sz="8000" dirty="0">
                <a:latin typeface="Calibri" panose="020F0502020204030204" pitchFamily="34" charset="0"/>
              </a:rPr>
              <a:t>CU</a:t>
            </a:r>
            <a:endParaRPr kumimoji="0" lang="es-CL" altLang="es-CL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DC671C37-4FDF-4FC1-A5E3-3A22C1BC10FA}"/>
              </a:ext>
            </a:extLst>
          </p:cNvPr>
          <p:cNvSpPr txBox="1"/>
          <p:nvPr/>
        </p:nvSpPr>
        <p:spPr>
          <a:xfrm>
            <a:off x="2566328" y="475238"/>
            <a:ext cx="5716345" cy="48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SONIDO INICIAL SILÁBICO</a:t>
            </a:r>
            <a:endParaRPr lang="en-US" sz="2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69A7FC-9B95-409F-8FD5-CC9A03CDE3D9}"/>
              </a:ext>
            </a:extLst>
          </p:cNvPr>
          <p:cNvSpPr txBox="1"/>
          <p:nvPr/>
        </p:nvSpPr>
        <p:spPr>
          <a:xfrm>
            <a:off x="1253159" y="887861"/>
            <a:ext cx="88596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1400" dirty="0"/>
          </a:p>
          <a:p>
            <a:pPr algn="ctr"/>
            <a:r>
              <a:rPr lang="es-CL" sz="2000" dirty="0"/>
              <a:t>REFORZAMOS CA CO CU CON EL MONOSÍLABO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FB9D22B-8C13-433D-AD01-653004F42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pic>
        <p:nvPicPr>
          <p:cNvPr id="4" name="Gráfico 3" descr="Claqueta contorno">
            <a:hlinkClick r:id="rId3"/>
            <a:extLst>
              <a:ext uri="{FF2B5EF4-FFF2-40B4-BE49-F238E27FC236}">
                <a16:creationId xmlns:a16="http://schemas.microsoft.com/office/drawing/2014/main" id="{B0AA65A3-E8B6-4333-BAA5-B90A30616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1484" y="5375850"/>
            <a:ext cx="914400" cy="914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5CEDC0-2F19-46D9-8CBC-B939B8D47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056" y="1503414"/>
            <a:ext cx="7068620" cy="39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DC671C37-4FDF-4FC1-A5E3-3A22C1BC10FA}"/>
              </a:ext>
            </a:extLst>
          </p:cNvPr>
          <p:cNvSpPr txBox="1"/>
          <p:nvPr/>
        </p:nvSpPr>
        <p:spPr>
          <a:xfrm>
            <a:off x="2566328" y="475238"/>
            <a:ext cx="5716345" cy="48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SONIDO INICIAL SILÁBICO</a:t>
            </a:r>
            <a:endParaRPr lang="en-US" sz="2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69A7FC-9B95-409F-8FD5-CC9A03CDE3D9}"/>
              </a:ext>
            </a:extLst>
          </p:cNvPr>
          <p:cNvSpPr txBox="1"/>
          <p:nvPr/>
        </p:nvSpPr>
        <p:spPr>
          <a:xfrm>
            <a:off x="531116" y="875873"/>
            <a:ext cx="99863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1400" dirty="0"/>
          </a:p>
          <a:p>
            <a:pPr algn="ctr"/>
            <a:r>
              <a:rPr lang="es-CL" sz="2000" dirty="0"/>
              <a:t>Observa atentamente la lámina y busca las palabras que comienzan con el sonido inicial </a:t>
            </a:r>
            <a:r>
              <a:rPr lang="es-CL" sz="2000" b="1" dirty="0"/>
              <a:t>CA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6899081-0DCE-4A68-81F0-C97F9B54F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6" t="91247"/>
          <a:stretch/>
        </p:blipFill>
        <p:spPr>
          <a:xfrm>
            <a:off x="531116" y="6266566"/>
            <a:ext cx="11660883" cy="60037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0B77022-ED56-4AEE-BBF3-5E763766B901}"/>
              </a:ext>
            </a:extLst>
          </p:cNvPr>
          <p:cNvSpPr txBox="1"/>
          <p:nvPr/>
        </p:nvSpPr>
        <p:spPr>
          <a:xfrm>
            <a:off x="962109" y="6382762"/>
            <a:ext cx="11107972" cy="48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DA2CC5"/>
                </a:solidFill>
                <a:latin typeface="Comic Sans MS" panose="030F0702030302020204" pitchFamily="66" charset="0"/>
                <a:ea typeface="+mj-ea"/>
                <a:cs typeface="+mj-cs"/>
              </a:rPr>
              <a:t>Pinta todas las palabras que comienzan con CA CO CU según indica en cada fila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036EBC-7FE2-4DC5-9A31-FEE7A802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90" y="1491426"/>
            <a:ext cx="5824173" cy="47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0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B680B2-75B7-4EB7-9ECD-CCA5DBC4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42" y="1726059"/>
            <a:ext cx="10851758" cy="2825393"/>
          </a:xfrm>
          <a:prstGeom prst="rect">
            <a:avLst/>
          </a:prstGeom>
        </p:spPr>
      </p:pic>
      <p:pic>
        <p:nvPicPr>
          <p:cNvPr id="9" name="Imagen 8" descr="Forma, Flecha&#10;&#10;Descripción generada automáticamente con confianza media">
            <a:extLst>
              <a:ext uri="{FF2B5EF4-FFF2-40B4-BE49-F238E27FC236}">
                <a16:creationId xmlns:a16="http://schemas.microsoft.com/office/drawing/2014/main" id="{15FB158F-A032-48C0-B4CC-0A925BB32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27" y="2198670"/>
            <a:ext cx="2016705" cy="2065106"/>
          </a:xfrm>
          <a:prstGeom prst="rect">
            <a:avLst/>
          </a:prstGeom>
        </p:spPr>
      </p:pic>
      <p:pic>
        <p:nvPicPr>
          <p:cNvPr id="13" name="Imagen 12" descr="Forma, Flecha&#10;&#10;Descripción generada automáticamente con confianza media">
            <a:extLst>
              <a:ext uri="{FF2B5EF4-FFF2-40B4-BE49-F238E27FC236}">
                <a16:creationId xmlns:a16="http://schemas.microsoft.com/office/drawing/2014/main" id="{A2624C2F-E56B-4B46-9A6C-90242F15D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43" y="2198670"/>
            <a:ext cx="2016705" cy="2065106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624C63AF-E482-4189-B3C5-8B03B1C50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51" y="2413963"/>
            <a:ext cx="1766472" cy="1634519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0FE2889F-56C4-405B-933F-A19E3175E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86" y="2413962"/>
            <a:ext cx="1766472" cy="1634519"/>
          </a:xfrm>
          <a:prstGeom prst="rect">
            <a:avLst/>
          </a:prstGeom>
        </p:spPr>
      </p:pic>
      <p:pic>
        <p:nvPicPr>
          <p:cNvPr id="11" name="Picture 2" descr="Aplausos GIFs | Tenor">
            <a:extLst>
              <a:ext uri="{FF2B5EF4-FFF2-40B4-BE49-F238E27FC236}">
                <a16:creationId xmlns:a16="http://schemas.microsoft.com/office/drawing/2014/main" id="{85E57ACC-C64A-42B0-A832-08EF527B8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17" y="4951679"/>
            <a:ext cx="1049324" cy="10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B0AB09D-C5C1-448B-89D1-3D4D8A3BE92A}"/>
              </a:ext>
            </a:extLst>
          </p:cNvPr>
          <p:cNvSpPr txBox="1"/>
          <p:nvPr/>
        </p:nvSpPr>
        <p:spPr>
          <a:xfrm>
            <a:off x="1161618" y="1105821"/>
            <a:ext cx="9994062" cy="48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DA2CC5"/>
                </a:solidFill>
                <a:latin typeface="Comic Sans MS" panose="030F0702030302020204" pitchFamily="66" charset="0"/>
                <a:ea typeface="+mj-ea"/>
                <a:cs typeface="+mj-cs"/>
              </a:rPr>
              <a:t>¿Cuáles de estas palabras comienzan con la sílaba CA?</a:t>
            </a:r>
            <a:endParaRPr lang="en-US" sz="2800" b="1" kern="1200" dirty="0">
              <a:solidFill>
                <a:srgbClr val="DA2CC5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29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90C94A-3A7F-4A2F-A09D-33B0CA868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8" y="1993187"/>
            <a:ext cx="11014730" cy="2825393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 con confianza media">
            <a:extLst>
              <a:ext uri="{FF2B5EF4-FFF2-40B4-BE49-F238E27FC236}">
                <a16:creationId xmlns:a16="http://schemas.microsoft.com/office/drawing/2014/main" id="{684A9BE6-6242-400D-B287-282FC82EA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63" y="2500601"/>
            <a:ext cx="2016705" cy="2065106"/>
          </a:xfrm>
          <a:prstGeom prst="rect">
            <a:avLst/>
          </a:prstGeom>
        </p:spPr>
      </p:pic>
      <p:pic>
        <p:nvPicPr>
          <p:cNvPr id="8" name="Imagen 7" descr="Forma, Flecha&#10;&#10;Descripción generada automáticamente con confianza media">
            <a:extLst>
              <a:ext uri="{FF2B5EF4-FFF2-40B4-BE49-F238E27FC236}">
                <a16:creationId xmlns:a16="http://schemas.microsoft.com/office/drawing/2014/main" id="{BD2C5B86-223D-4F65-AEED-E3128E2DA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13" y="2500601"/>
            <a:ext cx="2016705" cy="206510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B3A11E3C-0859-4859-AE9A-CE0FD8AE6A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91" y="2715894"/>
            <a:ext cx="1766472" cy="1634519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2CF2FDE9-F8E9-4771-9992-326A6AAFF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8" y="2840979"/>
            <a:ext cx="1766472" cy="1634519"/>
          </a:xfrm>
          <a:prstGeom prst="rect">
            <a:avLst/>
          </a:prstGeom>
        </p:spPr>
      </p:pic>
      <p:pic>
        <p:nvPicPr>
          <p:cNvPr id="13" name="Picture 2" descr="Aplausos GIFs | Tenor">
            <a:extLst>
              <a:ext uri="{FF2B5EF4-FFF2-40B4-BE49-F238E27FC236}">
                <a16:creationId xmlns:a16="http://schemas.microsoft.com/office/drawing/2014/main" id="{5E93363C-99DA-4480-B51E-0BC4481C8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07" y="5073121"/>
            <a:ext cx="1049324" cy="10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3684F0E-510D-4BA6-8698-E6A049D5C8B8}"/>
              </a:ext>
            </a:extLst>
          </p:cNvPr>
          <p:cNvSpPr txBox="1"/>
          <p:nvPr/>
        </p:nvSpPr>
        <p:spPr>
          <a:xfrm>
            <a:off x="1161618" y="1105821"/>
            <a:ext cx="9994062" cy="48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DA2CC5"/>
                </a:solidFill>
                <a:latin typeface="Comic Sans MS" panose="030F0702030302020204" pitchFamily="66" charset="0"/>
                <a:ea typeface="+mj-ea"/>
                <a:cs typeface="+mj-cs"/>
              </a:rPr>
              <a:t>¿Cuáles de estas palabras comienzan con la sílaba CO?</a:t>
            </a:r>
            <a:endParaRPr lang="en-US" sz="2800" b="1" kern="1200" dirty="0">
              <a:solidFill>
                <a:srgbClr val="DA2CC5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476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8D00B6-3DED-4B7A-964E-515D1D3AB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6" y="1993187"/>
            <a:ext cx="11073169" cy="2844087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 con confianza media">
            <a:extLst>
              <a:ext uri="{FF2B5EF4-FFF2-40B4-BE49-F238E27FC236}">
                <a16:creationId xmlns:a16="http://schemas.microsoft.com/office/drawing/2014/main" id="{F7111DF6-5D72-48B0-9D0E-3E6CFF8C4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78" y="2382677"/>
            <a:ext cx="2016705" cy="2065106"/>
          </a:xfrm>
          <a:prstGeom prst="rect">
            <a:avLst/>
          </a:prstGeom>
        </p:spPr>
      </p:pic>
      <p:pic>
        <p:nvPicPr>
          <p:cNvPr id="8" name="Imagen 7" descr="Forma, Flecha&#10;&#10;Descripción generada automáticamente con confianza media">
            <a:extLst>
              <a:ext uri="{FF2B5EF4-FFF2-40B4-BE49-F238E27FC236}">
                <a16:creationId xmlns:a16="http://schemas.microsoft.com/office/drawing/2014/main" id="{52AFEF70-02E7-43FC-A707-9B8006BAA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90" y="2396447"/>
            <a:ext cx="2016705" cy="206510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C3DD902-EC65-4C0F-B1E1-6841E401D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93" y="2516241"/>
            <a:ext cx="1766472" cy="1634519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7C6F8412-8060-42A6-B776-0A7628910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9" y="2500366"/>
            <a:ext cx="1766472" cy="1634519"/>
          </a:xfrm>
          <a:prstGeom prst="rect">
            <a:avLst/>
          </a:prstGeom>
        </p:spPr>
      </p:pic>
      <p:pic>
        <p:nvPicPr>
          <p:cNvPr id="9" name="Picture 2" descr="Aplausos GIFs | Tenor">
            <a:extLst>
              <a:ext uri="{FF2B5EF4-FFF2-40B4-BE49-F238E27FC236}">
                <a16:creationId xmlns:a16="http://schemas.microsoft.com/office/drawing/2014/main" id="{B6225C90-F83F-495C-8C09-68B4DCC5AE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92" y="5155149"/>
            <a:ext cx="1049324" cy="10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C2AFC53-C55B-494C-B74C-7286E6DB745B}"/>
              </a:ext>
            </a:extLst>
          </p:cNvPr>
          <p:cNvSpPr txBox="1"/>
          <p:nvPr/>
        </p:nvSpPr>
        <p:spPr>
          <a:xfrm>
            <a:off x="1161618" y="1105821"/>
            <a:ext cx="9994062" cy="48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DA2CC5"/>
                </a:solidFill>
                <a:latin typeface="Comic Sans MS" panose="030F0702030302020204" pitchFamily="66" charset="0"/>
                <a:ea typeface="+mj-ea"/>
                <a:cs typeface="+mj-cs"/>
              </a:rPr>
              <a:t>¿Cuáles de estas palabras comienzan con la sílaba C?</a:t>
            </a:r>
            <a:endParaRPr lang="en-US" sz="2800" b="1" kern="1200" dirty="0">
              <a:solidFill>
                <a:srgbClr val="DA2CC5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590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943" y="2459639"/>
            <a:ext cx="1917067" cy="1941647"/>
          </a:xfrm>
          <a:prstGeom prst="rect">
            <a:avLst/>
          </a:prstGeom>
        </p:spPr>
      </p:pic>
      <p:sp>
        <p:nvSpPr>
          <p:cNvPr id="6" name="矩形 48">
            <a:extLst>
              <a:ext uri="{FF2B5EF4-FFF2-40B4-BE49-F238E27FC236}">
                <a16:creationId xmlns:a16="http://schemas.microsoft.com/office/drawing/2014/main" id="{6CA8B19F-4A5F-4305-8546-9C274149F8CE}"/>
              </a:ext>
            </a:extLst>
          </p:cNvPr>
          <p:cNvSpPr/>
          <p:nvPr/>
        </p:nvSpPr>
        <p:spPr>
          <a:xfrm>
            <a:off x="1208573" y="862647"/>
            <a:ext cx="3549370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Pausa Activa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4" name="Gráfico 3" descr="Claqueta contorno">
            <a:hlinkClick r:id="rId3"/>
            <a:extLst>
              <a:ext uri="{FF2B5EF4-FFF2-40B4-BE49-F238E27FC236}">
                <a16:creationId xmlns:a16="http://schemas.microsoft.com/office/drawing/2014/main" id="{2C1CBEF4-5D9A-468D-AE7E-5F61BB3D9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9837" y="5400989"/>
            <a:ext cx="914400" cy="914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8AABC2-3B8C-42B5-BC7E-6DCB8480FF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5178E-79D4-40F5-BDE4-CF83581E98B9}"/>
              </a:ext>
            </a:extLst>
          </p:cNvPr>
          <p:cNvSpPr txBox="1"/>
          <p:nvPr/>
        </p:nvSpPr>
        <p:spPr>
          <a:xfrm>
            <a:off x="3522742" y="6373148"/>
            <a:ext cx="54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Pincha el icono para observar y escuchar la canción  </a:t>
            </a:r>
          </a:p>
        </p:txBody>
      </p:sp>
    </p:spTree>
    <p:extLst>
      <p:ext uri="{BB962C8B-B14F-4D97-AF65-F5344CB8AC3E}">
        <p14:creationId xmlns:p14="http://schemas.microsoft.com/office/powerpoint/2010/main" val="185100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3688</TotalTime>
  <Words>265</Words>
  <Application>Microsoft Office PowerPoint</Application>
  <PresentationFormat>Panorámica</PresentationFormat>
  <Paragraphs>40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汉仪夏日体W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Gallardo Estay Carlos</dc:creator>
  <cp:lastModifiedBy>nataly diaz tapia</cp:lastModifiedBy>
  <cp:revision>316</cp:revision>
  <dcterms:created xsi:type="dcterms:W3CDTF">2020-07-24T18:04:44Z</dcterms:created>
  <dcterms:modified xsi:type="dcterms:W3CDTF">2021-04-07T20:21:02Z</dcterms:modified>
</cp:coreProperties>
</file>