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318" r:id="rId2"/>
    <p:sldId id="491" r:id="rId3"/>
    <p:sldId id="387" r:id="rId4"/>
    <p:sldId id="492" r:id="rId5"/>
    <p:sldId id="269" r:id="rId6"/>
    <p:sldId id="493" r:id="rId7"/>
    <p:sldId id="481" r:id="rId8"/>
    <p:sldId id="471" r:id="rId9"/>
    <p:sldId id="529" r:id="rId10"/>
    <p:sldId id="438" r:id="rId11"/>
    <p:sldId id="439" r:id="rId12"/>
    <p:sldId id="530" r:id="rId13"/>
    <p:sldId id="506" r:id="rId14"/>
    <p:sldId id="531" r:id="rId15"/>
    <p:sldId id="489" r:id="rId16"/>
    <p:sldId id="430" r:id="rId17"/>
    <p:sldId id="521" r:id="rId18"/>
    <p:sldId id="519" r:id="rId19"/>
    <p:sldId id="256" r:id="rId20"/>
    <p:sldId id="426" r:id="rId21"/>
    <p:sldId id="50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CC5"/>
    <a:srgbClr val="B8C7CC"/>
    <a:srgbClr val="B6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37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350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649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74A75DD-DEAD-4B40-8225-F36B0300E718}"/>
              </a:ext>
            </a:extLst>
          </p:cNvPr>
          <p:cNvGrpSpPr/>
          <p:nvPr userDrawn="1"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6" name="Freeform 59">
              <a:extLst>
                <a:ext uri="{FF2B5EF4-FFF2-40B4-BE49-F238E27FC236}">
                  <a16:creationId xmlns:a16="http://schemas.microsoft.com/office/drawing/2014/main" id="{335E185C-6E7D-488A-B000-61448FF44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EED6D521-1712-4BB1-B9D3-9F0F2E35A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619BA5BE-A5DB-494D-9AA6-17A64AA28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2">
              <a:extLst>
                <a:ext uri="{FF2B5EF4-FFF2-40B4-BE49-F238E27FC236}">
                  <a16:creationId xmlns:a16="http://schemas.microsoft.com/office/drawing/2014/main" id="{1AD6EE74-2F18-4E9E-B9F2-8C8F3596BA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63">
              <a:extLst>
                <a:ext uri="{FF2B5EF4-FFF2-40B4-BE49-F238E27FC236}">
                  <a16:creationId xmlns:a16="http://schemas.microsoft.com/office/drawing/2014/main" id="{068B8783-3584-44BA-94A9-DE42039F5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Oval 64">
              <a:extLst>
                <a:ext uri="{FF2B5EF4-FFF2-40B4-BE49-F238E27FC236}">
                  <a16:creationId xmlns:a16="http://schemas.microsoft.com/office/drawing/2014/main" id="{CDF0086F-AFF3-41C1-82A6-1E5F8E583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65">
              <a:extLst>
                <a:ext uri="{FF2B5EF4-FFF2-40B4-BE49-F238E27FC236}">
                  <a16:creationId xmlns:a16="http://schemas.microsoft.com/office/drawing/2014/main" id="{2E12534E-CF84-4ECC-9D9E-913B0EA4A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D5B5DA-7CB4-443A-A23F-33530F5BD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8B439E45-71D2-4761-B85B-8809D62AB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8">
              <a:extLst>
                <a:ext uri="{FF2B5EF4-FFF2-40B4-BE49-F238E27FC236}">
                  <a16:creationId xmlns:a16="http://schemas.microsoft.com/office/drawing/2014/main" id="{B9FF5AD9-0DC2-4B15-BB77-2D48E7023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id="{0D52C5E7-B7C8-4C40-9C3F-B406C71D42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0">
              <a:extLst>
                <a:ext uri="{FF2B5EF4-FFF2-40B4-BE49-F238E27FC236}">
                  <a16:creationId xmlns:a16="http://schemas.microsoft.com/office/drawing/2014/main" id="{7A1C16C2-C363-49FF-8C2A-964A1142B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521BA493-6778-49BC-9939-D02F9AC91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0CA37C82-F4C7-43BE-8E01-4086549A8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E999C4E-CEA9-447E-BF0B-A4A29EF76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54F21213-9637-4080-B85C-ECDEC4C67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0C65A89E-ABD6-4B22-9E24-6391C8144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BCEF225-053A-43B0-8D19-00800EBAE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Oval 77">
              <a:extLst>
                <a:ext uri="{FF2B5EF4-FFF2-40B4-BE49-F238E27FC236}">
                  <a16:creationId xmlns:a16="http://schemas.microsoft.com/office/drawing/2014/main" id="{4EF1CF3C-69DC-4332-94D1-B65E35A8C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0323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258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803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78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90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15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90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086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80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E0A1-308C-4945-B92C-DA89B7A87D6C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6895-6E69-439A-B0FB-22B977D12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78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pgeUebRFA6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xjDnjceZ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s7Dfxl2-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ZeLejiuio&amp;t=76s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YrRFKnnzA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wTkHmpDE9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C2DNBnhMpv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43915" y="772224"/>
            <a:ext cx="6452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BUENOS DÍAS</a:t>
            </a:r>
          </a:p>
          <a:p>
            <a:pPr algn="ctr"/>
            <a:r>
              <a:rPr lang="es-CL" sz="6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KÍNDER B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19857" y="6186176"/>
            <a:ext cx="553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DA2CC5"/>
                </a:solidFill>
                <a:latin typeface="Comic Sans MS" panose="030F0702030302020204" pitchFamily="66" charset="0"/>
              </a:rPr>
              <a:t>JUEVES 08 ABRIL 2021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77F990-1A98-4D50-8B71-B5D2EE045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74" y="2482448"/>
            <a:ext cx="3033943" cy="37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07" y="3115821"/>
            <a:ext cx="1917067" cy="1941647"/>
          </a:xfrm>
          <a:prstGeom prst="rect">
            <a:avLst/>
          </a:prstGeom>
        </p:spPr>
      </p:pic>
      <p:sp>
        <p:nvSpPr>
          <p:cNvPr id="6" name="矩形 48">
            <a:extLst>
              <a:ext uri="{FF2B5EF4-FFF2-40B4-BE49-F238E27FC236}">
                <a16:creationId xmlns:a16="http://schemas.microsoft.com/office/drawing/2014/main" id="{6CA8B19F-4A5F-4305-8546-9C274149F8CE}"/>
              </a:ext>
            </a:extLst>
          </p:cNvPr>
          <p:cNvSpPr/>
          <p:nvPr/>
        </p:nvSpPr>
        <p:spPr>
          <a:xfrm>
            <a:off x="1208573" y="862647"/>
            <a:ext cx="3549370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Pausa Activa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62FAB05-0715-4B02-AF7F-03498060A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8" y="702583"/>
            <a:ext cx="3266164" cy="43548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3247E46-0932-472B-9263-63FF88C6695B}"/>
              </a:ext>
            </a:extLst>
          </p:cNvPr>
          <p:cNvSpPr txBox="1"/>
          <p:nvPr/>
        </p:nvSpPr>
        <p:spPr>
          <a:xfrm>
            <a:off x="4341564" y="5509086"/>
            <a:ext cx="550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B0F0"/>
                </a:solidFill>
              </a:rPr>
              <a:t>“Jugamos a las estatuas”</a:t>
            </a:r>
          </a:p>
        </p:txBody>
      </p:sp>
    </p:spTree>
    <p:extLst>
      <p:ext uri="{BB962C8B-B14F-4D97-AF65-F5344CB8AC3E}">
        <p14:creationId xmlns:p14="http://schemas.microsoft.com/office/powerpoint/2010/main" val="133314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1" y="854388"/>
            <a:ext cx="771524" cy="781416"/>
          </a:xfrm>
          <a:prstGeom prst="rect">
            <a:avLst/>
          </a:prstGeom>
        </p:spPr>
      </p:pic>
      <p:sp>
        <p:nvSpPr>
          <p:cNvPr id="6" name="矩形 48">
            <a:extLst>
              <a:ext uri="{FF2B5EF4-FFF2-40B4-BE49-F238E27FC236}">
                <a16:creationId xmlns:a16="http://schemas.microsoft.com/office/drawing/2014/main" id="{6CA8B19F-4A5F-4305-8546-9C274149F8CE}"/>
              </a:ext>
            </a:extLst>
          </p:cNvPr>
          <p:cNvSpPr/>
          <p:nvPr/>
        </p:nvSpPr>
        <p:spPr>
          <a:xfrm>
            <a:off x="2015808" y="854388"/>
            <a:ext cx="2432077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RECREO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A27808-E985-4452-8EE1-72B68C34C850}"/>
              </a:ext>
            </a:extLst>
          </p:cNvPr>
          <p:cNvSpPr txBox="1"/>
          <p:nvPr/>
        </p:nvSpPr>
        <p:spPr>
          <a:xfrm>
            <a:off x="1057275" y="5686425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Apaga tu cámara y el micrófono por 10 minutos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860740-55FF-4CDB-9005-FF0CD272DC7B}"/>
              </a:ext>
            </a:extLst>
          </p:cNvPr>
          <p:cNvSpPr txBox="1"/>
          <p:nvPr/>
        </p:nvSpPr>
        <p:spPr>
          <a:xfrm>
            <a:off x="2015808" y="2933700"/>
            <a:ext cx="550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B0F0"/>
                </a:solidFill>
              </a:rPr>
              <a:t>09:40 – 09:50 am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294E65-D039-4E71-8815-410029F7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32" y="1828800"/>
            <a:ext cx="1813367" cy="2238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DD4876-2D2E-495F-BAA0-5469C5EC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7" y="2674029"/>
            <a:ext cx="1162528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290C74-1BC3-424F-BA0E-C39BBC65A4C4}"/>
              </a:ext>
            </a:extLst>
          </p:cNvPr>
          <p:cNvSpPr txBox="1"/>
          <p:nvPr/>
        </p:nvSpPr>
        <p:spPr>
          <a:xfrm>
            <a:off x="2755073" y="1182566"/>
            <a:ext cx="593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  <a:latin typeface="Comic Sans MS" panose="030F0702030302020204" pitchFamily="66" charset="0"/>
              </a:rPr>
              <a:t>HABILIDAD: </a:t>
            </a:r>
            <a:r>
              <a:rPr lang="es-CL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Comprender normas de protección y seguridad”</a:t>
            </a:r>
            <a:endParaRPr lang="es-CL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31B11E-8513-4C7C-B686-C0240776D43C}"/>
              </a:ext>
            </a:extLst>
          </p:cNvPr>
          <p:cNvSpPr txBox="1"/>
          <p:nvPr/>
        </p:nvSpPr>
        <p:spPr>
          <a:xfrm>
            <a:off x="442167" y="275168"/>
            <a:ext cx="10354993" cy="61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COMPRENSIÓN DEL ENTORNO SOCIOCULTURAL</a:t>
            </a:r>
            <a:endParaRPr lang="en-US" sz="32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B6D9F2-4B4A-4B77-9245-0BD556430A23}"/>
              </a:ext>
            </a:extLst>
          </p:cNvPr>
          <p:cNvSpPr txBox="1"/>
          <p:nvPr/>
        </p:nvSpPr>
        <p:spPr>
          <a:xfrm>
            <a:off x="3228975" y="840934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“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Normas de protección y seguridad en el hogar”</a:t>
            </a:r>
            <a:endParaRPr lang="en-US" sz="1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6F7855A-76E0-4080-95EC-70B6DA1E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65" y="5537891"/>
            <a:ext cx="756915" cy="756915"/>
          </a:xfrm>
          <a:prstGeom prst="rect">
            <a:avLst/>
          </a:prstGeom>
        </p:spPr>
      </p:pic>
      <p:pic>
        <p:nvPicPr>
          <p:cNvPr id="16" name="Picture 2" descr="El sonido de la hierba al crecer: La integración visual: introducción">
            <a:extLst>
              <a:ext uri="{FF2B5EF4-FFF2-40B4-BE49-F238E27FC236}">
                <a16:creationId xmlns:a16="http://schemas.microsoft.com/office/drawing/2014/main" id="{E73A5D00-BE3F-42D7-BDD5-1A1CE7F11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80" y="5532902"/>
            <a:ext cx="756915" cy="7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Claqueta contorno">
            <a:hlinkClick r:id="rId4"/>
            <a:extLst>
              <a:ext uri="{FF2B5EF4-FFF2-40B4-BE49-F238E27FC236}">
                <a16:creationId xmlns:a16="http://schemas.microsoft.com/office/drawing/2014/main" id="{73EE7404-BED7-4CFD-A382-9847CE48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9358" y="5383071"/>
            <a:ext cx="914400" cy="914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07C2863-5AD8-4F5B-80EA-393DB882BFB8}"/>
              </a:ext>
            </a:extLst>
          </p:cNvPr>
          <p:cNvSpPr txBox="1"/>
          <p:nvPr/>
        </p:nvSpPr>
        <p:spPr>
          <a:xfrm>
            <a:off x="3228975" y="6227014"/>
            <a:ext cx="498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Observa y escucha atentamente el siguiente video  </a:t>
            </a:r>
          </a:p>
        </p:txBody>
      </p:sp>
      <p:pic>
        <p:nvPicPr>
          <p:cNvPr id="1026" name="Picture 2" descr="Segurito by Drawloverlala on DeviantArt">
            <a:extLst>
              <a:ext uri="{FF2B5EF4-FFF2-40B4-BE49-F238E27FC236}">
                <a16:creationId xmlns:a16="http://schemas.microsoft.com/office/drawing/2014/main" id="{866A275B-DAEB-416E-A003-668DC4DC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8368" y="1479351"/>
            <a:ext cx="3982146" cy="40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9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439165-394A-462B-8849-C27E2112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51" y="1422712"/>
            <a:ext cx="9185097" cy="4750914"/>
          </a:xfrm>
          <a:prstGeom prst="rect">
            <a:avLst/>
          </a:prstGeom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DAC530F-4196-4FE5-978F-D7B8B83F557D}"/>
              </a:ext>
            </a:extLst>
          </p:cNvPr>
          <p:cNvSpPr txBox="1"/>
          <p:nvPr/>
        </p:nvSpPr>
        <p:spPr>
          <a:xfrm>
            <a:off x="3047999" y="34194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¿Cuáles de estos objetos son peligrosos?</a:t>
            </a:r>
            <a:endParaRPr lang="en-US" sz="1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4134691-C6E8-421B-B629-207F8E3CFC97}"/>
              </a:ext>
            </a:extLst>
          </p:cNvPr>
          <p:cNvSpPr/>
          <p:nvPr/>
        </p:nvSpPr>
        <p:spPr>
          <a:xfrm>
            <a:off x="3283889" y="1143195"/>
            <a:ext cx="2051436" cy="19816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261327B-C764-455F-AB9D-611C5EC4AAF8}"/>
              </a:ext>
            </a:extLst>
          </p:cNvPr>
          <p:cNvSpPr/>
          <p:nvPr/>
        </p:nvSpPr>
        <p:spPr>
          <a:xfrm>
            <a:off x="9073763" y="2560320"/>
            <a:ext cx="1799572" cy="180059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101D956-A1DA-4B93-9BF3-2379BEE86657}"/>
              </a:ext>
            </a:extLst>
          </p:cNvPr>
          <p:cNvSpPr/>
          <p:nvPr/>
        </p:nvSpPr>
        <p:spPr>
          <a:xfrm>
            <a:off x="2560319" y="3951798"/>
            <a:ext cx="2148177" cy="23774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01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2207E0-8289-4424-B7AE-637B0EB5AFFD}"/>
              </a:ext>
            </a:extLst>
          </p:cNvPr>
          <p:cNvSpPr txBox="1"/>
          <p:nvPr/>
        </p:nvSpPr>
        <p:spPr>
          <a:xfrm>
            <a:off x="6149764" y="1694656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Responde las siguientes preguntas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0CA591-664B-4E4C-928F-ED77DA56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43" y="802955"/>
            <a:ext cx="2627730" cy="36200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D4B0D35-B251-4C0B-8E9F-3ABDD8D562CD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¿Cómo Podemos prevenir accidentes?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¿Qué es una situación de riesgo para tu seguridad?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6CB8A9-82F0-42FD-A0F1-8E2A7F801FF6}"/>
              </a:ext>
            </a:extLst>
          </p:cNvPr>
          <p:cNvSpPr txBox="1"/>
          <p:nvPr/>
        </p:nvSpPr>
        <p:spPr>
          <a:xfrm>
            <a:off x="2897782" y="5584586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https://www.youtube.com/watch?v=xBxjDnjceZg</a:t>
            </a:r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E0BCE2-B7E0-4010-8589-8C48C6FC4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72" y="4971704"/>
            <a:ext cx="1458410" cy="14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6" y="641763"/>
            <a:ext cx="1281787" cy="1298222"/>
          </a:xfrm>
          <a:prstGeom prst="rect">
            <a:avLst/>
          </a:prstGeom>
        </p:spPr>
      </p:pic>
      <p:sp>
        <p:nvSpPr>
          <p:cNvPr id="4" name="矩形 48">
            <a:extLst>
              <a:ext uri="{FF2B5EF4-FFF2-40B4-BE49-F238E27FC236}">
                <a16:creationId xmlns:a16="http://schemas.microsoft.com/office/drawing/2014/main" id="{4D5AFC05-088C-4CE0-A478-9367EB4B5C26}"/>
              </a:ext>
            </a:extLst>
          </p:cNvPr>
          <p:cNvSpPr/>
          <p:nvPr/>
        </p:nvSpPr>
        <p:spPr>
          <a:xfrm>
            <a:off x="1457163" y="854388"/>
            <a:ext cx="3549370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DA2CC5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Pausa Activa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Gráfico 5" descr="Claqueta contorno">
            <a:hlinkClick r:id="rId3"/>
            <a:extLst>
              <a:ext uri="{FF2B5EF4-FFF2-40B4-BE49-F238E27FC236}">
                <a16:creationId xmlns:a16="http://schemas.microsoft.com/office/drawing/2014/main" id="{DBB4FF7F-B840-4DBB-B166-DF32D0E1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9367" y="5743576"/>
            <a:ext cx="914400" cy="91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8FED70-4B55-44F8-8383-328C0F37D722}"/>
              </a:ext>
            </a:extLst>
          </p:cNvPr>
          <p:cNvSpPr txBox="1"/>
          <p:nvPr/>
        </p:nvSpPr>
        <p:spPr>
          <a:xfrm>
            <a:off x="4426952" y="4962434"/>
            <a:ext cx="333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B0F0"/>
                </a:solidFill>
              </a:rPr>
              <a:t>“La mesa pide”</a:t>
            </a:r>
          </a:p>
        </p:txBody>
      </p:sp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AF8B4342-530A-4773-9234-015A245FC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2" y="1982211"/>
            <a:ext cx="5254487" cy="27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1" y="854388"/>
            <a:ext cx="771524" cy="781416"/>
          </a:xfrm>
          <a:prstGeom prst="rect">
            <a:avLst/>
          </a:prstGeom>
        </p:spPr>
      </p:pic>
      <p:sp>
        <p:nvSpPr>
          <p:cNvPr id="6" name="矩形 48">
            <a:extLst>
              <a:ext uri="{FF2B5EF4-FFF2-40B4-BE49-F238E27FC236}">
                <a16:creationId xmlns:a16="http://schemas.microsoft.com/office/drawing/2014/main" id="{6CA8B19F-4A5F-4305-8546-9C274149F8CE}"/>
              </a:ext>
            </a:extLst>
          </p:cNvPr>
          <p:cNvSpPr/>
          <p:nvPr/>
        </p:nvSpPr>
        <p:spPr>
          <a:xfrm>
            <a:off x="2015808" y="854388"/>
            <a:ext cx="2432077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RECREO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A27808-E985-4452-8EE1-72B68C34C850}"/>
              </a:ext>
            </a:extLst>
          </p:cNvPr>
          <p:cNvSpPr txBox="1"/>
          <p:nvPr/>
        </p:nvSpPr>
        <p:spPr>
          <a:xfrm>
            <a:off x="1057275" y="5686425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Apaga tu cámara y el micrófono por 10 minutos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860740-55FF-4CDB-9005-FF0CD272DC7B}"/>
              </a:ext>
            </a:extLst>
          </p:cNvPr>
          <p:cNvSpPr txBox="1"/>
          <p:nvPr/>
        </p:nvSpPr>
        <p:spPr>
          <a:xfrm>
            <a:off x="2015808" y="2933700"/>
            <a:ext cx="550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B0F0"/>
                </a:solidFill>
              </a:rPr>
              <a:t>10:30 – 10:40 am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294E65-D039-4E71-8815-410029F7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32" y="1828800"/>
            <a:ext cx="1813367" cy="2238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DD4876-2D2E-495F-BAA0-5469C5EC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7" y="2674029"/>
            <a:ext cx="1162528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7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C8AA94D-84AA-414A-905F-B5DC14ACE2A2}"/>
              </a:ext>
            </a:extLst>
          </p:cNvPr>
          <p:cNvSpPr txBox="1"/>
          <p:nvPr/>
        </p:nvSpPr>
        <p:spPr>
          <a:xfrm>
            <a:off x="677083" y="618442"/>
            <a:ext cx="5946579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+mj-ea"/>
                <a:cs typeface="+mj-cs"/>
              </a:rPr>
              <a:t>LENGUAJE VERBAL</a:t>
            </a:r>
          </a:p>
        </p:txBody>
      </p:sp>
      <p:pic>
        <p:nvPicPr>
          <p:cNvPr id="9" name="Picture 2" descr="Niños Estudiando Vectores en stock - FreeImages.com">
            <a:extLst>
              <a:ext uri="{FF2B5EF4-FFF2-40B4-BE49-F238E27FC236}">
                <a16:creationId xmlns:a16="http://schemas.microsoft.com/office/drawing/2014/main" id="{176F85AB-136E-44D9-B881-218A0AB67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1" b="-3"/>
          <a:stretch/>
        </p:blipFill>
        <p:spPr bwMode="auto">
          <a:xfrm>
            <a:off x="3387594" y="1451158"/>
            <a:ext cx="5232530" cy="3955684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4E4FE56-C3A3-4AB5-B155-E18009EA358B}"/>
              </a:ext>
            </a:extLst>
          </p:cNvPr>
          <p:cNvSpPr txBox="1"/>
          <p:nvPr/>
        </p:nvSpPr>
        <p:spPr>
          <a:xfrm>
            <a:off x="1032387" y="5456596"/>
            <a:ext cx="5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  <a:latin typeface="Comic Sans MS" panose="030F0702030302020204" pitchFamily="66" charset="0"/>
              </a:rPr>
              <a:t>HABILIDAD: </a:t>
            </a:r>
            <a:r>
              <a:rPr lang="es-CL" dirty="0">
                <a:latin typeface="Comic Sans MS" panose="030F0702030302020204" pitchFamily="66" charset="0"/>
              </a:rPr>
              <a:t>Sonido inicial vocálico A a</a:t>
            </a:r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0F383AF-2DC8-4131-8C36-B2CEECF34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0" y="1294498"/>
            <a:ext cx="1089008" cy="17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0E1DA2A-9ED4-4B33-BE3A-CBA730D2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2659150"/>
            <a:ext cx="6196013" cy="25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0CE9A5F1-DA1C-4DEA-B2CE-5DDCE6447FE0}"/>
              </a:ext>
            </a:extLst>
          </p:cNvPr>
          <p:cNvSpPr txBox="1">
            <a:spLocks/>
          </p:cNvSpPr>
          <p:nvPr/>
        </p:nvSpPr>
        <p:spPr>
          <a:xfrm>
            <a:off x="1214325" y="1040748"/>
            <a:ext cx="8991670" cy="1280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Tarea en clases</a:t>
            </a:r>
          </a:p>
          <a:p>
            <a:pPr algn="ctr"/>
            <a:r>
              <a:rPr lang="es-CL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Escribe en tu cuaderno rojo la vocal A y dibuja 5 objetos que comiencen con esta vocal</a:t>
            </a:r>
          </a:p>
        </p:txBody>
      </p:sp>
    </p:spTree>
    <p:extLst>
      <p:ext uri="{BB962C8B-B14F-4D97-AF65-F5344CB8AC3E}">
        <p14:creationId xmlns:p14="http://schemas.microsoft.com/office/powerpoint/2010/main" val="249736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5C509F-A90C-4412-9B29-A5256D46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64" y="30955"/>
            <a:ext cx="2181225" cy="2333625"/>
          </a:xfrm>
          <a:prstGeom prst="rect">
            <a:avLst/>
          </a:prstGeom>
        </p:spPr>
      </p:pic>
      <p:pic>
        <p:nvPicPr>
          <p:cNvPr id="5" name="Imagen 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717700CD-A4B6-4879-8BD5-6FFBB353E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3" y="2743159"/>
            <a:ext cx="1527325" cy="1669816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71756E55-CC4F-4A0F-9C92-2906EA7BF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18" y="2603638"/>
            <a:ext cx="2084318" cy="2084318"/>
          </a:xfrm>
          <a:prstGeom prst="rect">
            <a:avLst/>
          </a:prstGeom>
        </p:spPr>
      </p:pic>
      <p:pic>
        <p:nvPicPr>
          <p:cNvPr id="1026" name="Picture 2" descr="Pin en PPT">
            <a:extLst>
              <a:ext uri="{FF2B5EF4-FFF2-40B4-BE49-F238E27FC236}">
                <a16:creationId xmlns:a16="http://schemas.microsoft.com/office/drawing/2014/main" id="{01D2FAC3-8EBE-4E54-96E2-FF127E1E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60" y="1561479"/>
            <a:ext cx="1698087" cy="20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ERPO EN FORMA: El Rol de las Hormonas en la Perdida de Peso">
            <a:extLst>
              <a:ext uri="{FF2B5EF4-FFF2-40B4-BE49-F238E27FC236}">
                <a16:creationId xmlns:a16="http://schemas.microsoft.com/office/drawing/2014/main" id="{2966D7CD-912E-4CFC-BB35-5AA0C5D2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73" y="4362241"/>
            <a:ext cx="1544787" cy="14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tella De Aceite De Girasol En El Fondo Blanco Ilustración del Vector -  Ilustración de ingrediente, alimento: 80788846">
            <a:extLst>
              <a:ext uri="{FF2B5EF4-FFF2-40B4-BE49-F238E27FC236}">
                <a16:creationId xmlns:a16="http://schemas.microsoft.com/office/drawing/2014/main" id="{DC4BFB15-EE5D-47AC-B377-2700F861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88" y="4362241"/>
            <a:ext cx="2084318" cy="20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de Urpi Acurio en Ingredients - Protein | Iconos de alimentos, Comida  para dibujar, Alimentos dibujos">
            <a:extLst>
              <a:ext uri="{FF2B5EF4-FFF2-40B4-BE49-F238E27FC236}">
                <a16:creationId xmlns:a16="http://schemas.microsoft.com/office/drawing/2014/main" id="{61769132-889F-4349-95E8-096069F8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84" y="4800599"/>
            <a:ext cx="2521218" cy="19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lustración de Vector De Hervir Arroz En Un Recipiente Rojo Estilo De  Dibujos Animados y más Vectores Libres de Derechos de Alimento - iStock">
            <a:extLst>
              <a:ext uri="{FF2B5EF4-FFF2-40B4-BE49-F238E27FC236}">
                <a16:creationId xmlns:a16="http://schemas.microsoft.com/office/drawing/2014/main" id="{7CC84D0E-1F00-45E6-B7D7-FCCB96F4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03" y="2386841"/>
            <a:ext cx="2382009" cy="20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piter- Araña | Spider cartoon, Spider pictures, Spider illustration">
            <a:extLst>
              <a:ext uri="{FF2B5EF4-FFF2-40B4-BE49-F238E27FC236}">
                <a16:creationId xmlns:a16="http://schemas.microsoft.com/office/drawing/2014/main" id="{6CFFCEE8-C5BA-4F49-952A-669E8A6C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419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nillo de diamantes simple Gratis Dibujos Animados Imágene｜Illustoon ES">
            <a:extLst>
              <a:ext uri="{FF2B5EF4-FFF2-40B4-BE49-F238E27FC236}">
                <a16:creationId xmlns:a16="http://schemas.microsoft.com/office/drawing/2014/main" id="{2438E6BA-1DE9-4B8D-B640-B006ECF4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27" y="1964311"/>
            <a:ext cx="1854346" cy="18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o Pendientes Icono De Estilo De Dibujos Animados Aislado En El Fondo  Blanco. Joyería Y Accesorios De La Ilustración Del Vector Símbolo.  Ilustraciones Vectoriales, Clip Art Vectorizado Libre De Derechos. Image  85781703.">
            <a:extLst>
              <a:ext uri="{FF2B5EF4-FFF2-40B4-BE49-F238E27FC236}">
                <a16:creationId xmlns:a16="http://schemas.microsoft.com/office/drawing/2014/main" id="{31012679-4BE7-4612-8E6C-E79E56C5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831" y="5089613"/>
            <a:ext cx="1622289" cy="16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5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928256-801A-468F-8914-EA0ABFE2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92" y="482705"/>
            <a:ext cx="7905817" cy="56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366C56-BD2A-49C4-A763-4AE1C916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6" y="641763"/>
            <a:ext cx="1281787" cy="1298222"/>
          </a:xfrm>
          <a:prstGeom prst="rect">
            <a:avLst/>
          </a:prstGeom>
        </p:spPr>
      </p:pic>
      <p:sp>
        <p:nvSpPr>
          <p:cNvPr id="4" name="矩形 48">
            <a:extLst>
              <a:ext uri="{FF2B5EF4-FFF2-40B4-BE49-F238E27FC236}">
                <a16:creationId xmlns:a16="http://schemas.microsoft.com/office/drawing/2014/main" id="{4D5AFC05-088C-4CE0-A478-9367EB4B5C26}"/>
              </a:ext>
            </a:extLst>
          </p:cNvPr>
          <p:cNvSpPr/>
          <p:nvPr/>
        </p:nvSpPr>
        <p:spPr>
          <a:xfrm>
            <a:off x="1457163" y="854388"/>
            <a:ext cx="3549370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DA2CC5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Pausa Activa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Gráfico 5" descr="Claqueta contorno">
            <a:hlinkClick r:id="rId3"/>
            <a:extLst>
              <a:ext uri="{FF2B5EF4-FFF2-40B4-BE49-F238E27FC236}">
                <a16:creationId xmlns:a16="http://schemas.microsoft.com/office/drawing/2014/main" id="{DBB4FF7F-B840-4DBB-B166-DF32D0E1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9367" y="5743576"/>
            <a:ext cx="914400" cy="914400"/>
          </a:xfrm>
          <a:prstGeom prst="rect">
            <a:avLst/>
          </a:prstGeom>
        </p:spPr>
      </p:pic>
      <p:pic>
        <p:nvPicPr>
          <p:cNvPr id="6146" name="Picture 2" descr="Littel niño y niña bailando - Descargar Vectores Gratis, Illustrator  Graficos, Plantillas Diseño">
            <a:extLst>
              <a:ext uri="{FF2B5EF4-FFF2-40B4-BE49-F238E27FC236}">
                <a16:creationId xmlns:a16="http://schemas.microsoft.com/office/drawing/2014/main" id="{6DD3BC09-3C98-42F0-8170-41FF06BD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32" y="1764986"/>
            <a:ext cx="3815141" cy="31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6FD8C6-6F40-459A-A8AD-089F5EB0A5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22" y="3802245"/>
            <a:ext cx="8145322" cy="22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4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031553" y="1109143"/>
            <a:ext cx="998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rgbClr val="DA2CC5"/>
                </a:solidFill>
                <a:latin typeface="Comic Sans MS" panose="030F0702030302020204" pitchFamily="66" charset="0"/>
              </a:rPr>
              <a:t>NOS DESPEDIMOS CANTANDO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FDCB49-CDF2-4D6F-BD65-5B82A4B3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3" y="2084323"/>
            <a:ext cx="1363108" cy="1445409"/>
          </a:xfrm>
          <a:prstGeom prst="rect">
            <a:avLst/>
          </a:prstGeom>
        </p:spPr>
      </p:pic>
      <p:pic>
        <p:nvPicPr>
          <p:cNvPr id="4" name="Gráfico 3" descr="Claqueta contorno">
            <a:hlinkClick r:id="rId3"/>
            <a:extLst>
              <a:ext uri="{FF2B5EF4-FFF2-40B4-BE49-F238E27FC236}">
                <a16:creationId xmlns:a16="http://schemas.microsoft.com/office/drawing/2014/main" id="{43FADCE6-8E07-49A7-B19C-BAAA999DA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2981" y="5390741"/>
            <a:ext cx="914400" cy="91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1FEDDE-1B41-4E2E-BAF8-C699E85116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641421-3D3A-4710-B0D2-A21DED36552F}"/>
              </a:ext>
            </a:extLst>
          </p:cNvPr>
          <p:cNvSpPr txBox="1"/>
          <p:nvPr/>
        </p:nvSpPr>
        <p:spPr>
          <a:xfrm>
            <a:off x="1031553" y="6373148"/>
            <a:ext cx="884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 invito a pinchar el siguiente icono para escuchar, cantar y ver la canción de la despedida</a:t>
            </a:r>
          </a:p>
        </p:txBody>
      </p:sp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89D2AA1B-264C-40BA-9FFC-706031724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7" y="173314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5ABA4A-E341-451D-A8D1-B45D9414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498" y="1455174"/>
            <a:ext cx="3505174" cy="3716808"/>
          </a:xfrm>
          <a:prstGeom prst="rect">
            <a:avLst/>
          </a:prstGeom>
        </p:spPr>
      </p:pic>
      <p:sp>
        <p:nvSpPr>
          <p:cNvPr id="7" name="矩形 48">
            <a:extLst>
              <a:ext uri="{FF2B5EF4-FFF2-40B4-BE49-F238E27FC236}">
                <a16:creationId xmlns:a16="http://schemas.microsoft.com/office/drawing/2014/main" id="{0275C292-2293-416D-BD22-0F84E4EB777C}"/>
              </a:ext>
            </a:extLst>
          </p:cNvPr>
          <p:cNvSpPr/>
          <p:nvPr/>
        </p:nvSpPr>
        <p:spPr>
          <a:xfrm>
            <a:off x="1792931" y="484940"/>
            <a:ext cx="8933857" cy="14773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0070C0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Nos saludamos cantando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E1C640-0604-40AC-AF06-A990A026D5F8}"/>
              </a:ext>
            </a:extLst>
          </p:cNvPr>
          <p:cNvSpPr txBox="1"/>
          <p:nvPr/>
        </p:nvSpPr>
        <p:spPr>
          <a:xfrm>
            <a:off x="2434042" y="5514798"/>
            <a:ext cx="83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 invito a pinchar el siguiente icono para escuchar, cantar y ver la canción del saludo</a:t>
            </a:r>
          </a:p>
        </p:txBody>
      </p:sp>
      <p:pic>
        <p:nvPicPr>
          <p:cNvPr id="5" name="Gráfico 4" descr="Claqueta contorno">
            <a:hlinkClick r:id="rId3"/>
            <a:extLst>
              <a:ext uri="{FF2B5EF4-FFF2-40B4-BE49-F238E27FC236}">
                <a16:creationId xmlns:a16="http://schemas.microsoft.com/office/drawing/2014/main" id="{F724A314-4538-4A78-96AD-2D5D15271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5913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9876" t="91247"/>
          <a:stretch/>
        </p:blipFill>
        <p:spPr>
          <a:xfrm>
            <a:off x="531116" y="6257629"/>
            <a:ext cx="11660883" cy="600371"/>
          </a:xfrm>
          <a:prstGeom prst="rect">
            <a:avLst/>
          </a:prstGeom>
        </p:spPr>
      </p:pic>
      <p:pic>
        <p:nvPicPr>
          <p:cNvPr id="7170" name="Picture 2" descr="Niños de la escuela de dibujos animados levantando la mano en el aula |  Vector Premium">
            <a:extLst>
              <a:ext uri="{FF2B5EF4-FFF2-40B4-BE49-F238E27FC236}">
                <a16:creationId xmlns:a16="http://schemas.microsoft.com/office/drawing/2014/main" id="{5B18C867-EDB1-4D74-8E35-FD96318B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5" y="698851"/>
            <a:ext cx="1846607" cy="17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BC962-673E-4462-AC5D-8B14893A98F8}"/>
              </a:ext>
            </a:extLst>
          </p:cNvPr>
          <p:cNvSpPr txBox="1"/>
          <p:nvPr/>
        </p:nvSpPr>
        <p:spPr>
          <a:xfrm>
            <a:off x="531116" y="-65282"/>
            <a:ext cx="10470250" cy="10237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DA2CC5"/>
                </a:solidFill>
                <a:latin typeface="Comic Sans MS" panose="030F0702030302020204" pitchFamily="66" charset="0"/>
                <a:ea typeface="+mj-ea"/>
                <a:cs typeface="+mj-cs"/>
              </a:rPr>
              <a:t>Vamos a ver quién vino el día de hoy</a:t>
            </a:r>
            <a:endParaRPr lang="en-US" sz="2800" b="1" kern="1200" dirty="0">
              <a:solidFill>
                <a:srgbClr val="DA2CC5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74DB9A-AEEF-4413-9EDD-22DD038C282D}"/>
              </a:ext>
            </a:extLst>
          </p:cNvPr>
          <p:cNvSpPr txBox="1"/>
          <p:nvPr/>
        </p:nvSpPr>
        <p:spPr>
          <a:xfrm>
            <a:off x="1052182" y="6373148"/>
            <a:ext cx="816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Activa tu micrófono al escuchar tu nombre y levanta la mano respondiendo presente  </a:t>
            </a:r>
          </a:p>
        </p:txBody>
      </p:sp>
      <p:pic>
        <p:nvPicPr>
          <p:cNvPr id="5" name="Imagen 4" descr="Un niño sonriendo&#10;&#10;Descripción generada automáticamente">
            <a:extLst>
              <a:ext uri="{FF2B5EF4-FFF2-40B4-BE49-F238E27FC236}">
                <a16:creationId xmlns:a16="http://schemas.microsoft.com/office/drawing/2014/main" id="{5F0435F3-17B2-4885-8DB8-A0D198D38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79" y="2507095"/>
            <a:ext cx="1178618" cy="17679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3FB883-2CA9-4B82-9019-2895837BD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490" y="2495938"/>
            <a:ext cx="1447800" cy="17482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6BB5AF-3A4E-455B-A0CA-3D0F05E84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95" y="4449626"/>
            <a:ext cx="1690688" cy="17502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EDDB980-F2FF-4C11-8A5A-E3802647631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41" y="2490946"/>
            <a:ext cx="1553318" cy="18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99E28D-8E42-49A5-AB0A-AA5C353EE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588" y="4407121"/>
            <a:ext cx="1713305" cy="18698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230AEA-81B5-4DD9-9188-28858A099F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827" y="4386581"/>
            <a:ext cx="1379492" cy="18404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EE0B0B-F4E6-46DB-AC20-3EF40646F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873" y="2477049"/>
            <a:ext cx="1352259" cy="17616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37E5F7-7A91-418A-A10F-880D7CDA8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8502" y="4407121"/>
            <a:ext cx="1581152" cy="1819872"/>
          </a:xfrm>
          <a:prstGeom prst="rect">
            <a:avLst/>
          </a:prstGeom>
        </p:spPr>
      </p:pic>
      <p:pic>
        <p:nvPicPr>
          <p:cNvPr id="15" name="Imagen 14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871164F1-F257-45D5-8795-29077D3E3D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4"/>
            <a:ext cx="2172175" cy="1630036"/>
          </a:xfrm>
          <a:prstGeom prst="rect">
            <a:avLst/>
          </a:prstGeom>
        </p:spPr>
      </p:pic>
      <p:pic>
        <p:nvPicPr>
          <p:cNvPr id="13" name="Imagen 12" descr="Un niño con una camisa azul&#10;&#10;Descripción generada automáticamente">
            <a:extLst>
              <a:ext uri="{FF2B5EF4-FFF2-40B4-BE49-F238E27FC236}">
                <a16:creationId xmlns:a16="http://schemas.microsoft.com/office/drawing/2014/main" id="{2391D884-2EB6-44B8-B26D-751167CE28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4" y="2486289"/>
            <a:ext cx="1598398" cy="18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 de texto 3">
            <a:extLst>
              <a:ext uri="{FF2B5EF4-FFF2-40B4-BE49-F238E27FC236}">
                <a16:creationId xmlns:a16="http://schemas.microsoft.com/office/drawing/2014/main" id="{B4AECBC9-AE8A-44A3-A202-DA8D51F76269}"/>
              </a:ext>
            </a:extLst>
          </p:cNvPr>
          <p:cNvSpPr txBox="1"/>
          <p:nvPr/>
        </p:nvSpPr>
        <p:spPr>
          <a:xfrm>
            <a:off x="104458" y="3104515"/>
            <a:ext cx="1285875" cy="648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LUNES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uadro de texto 5">
            <a:extLst>
              <a:ext uri="{FF2B5EF4-FFF2-40B4-BE49-F238E27FC236}">
                <a16:creationId xmlns:a16="http://schemas.microsoft.com/office/drawing/2014/main" id="{5E06C555-DD9F-400C-9EF1-8B8E5F2E22C4}"/>
              </a:ext>
            </a:extLst>
          </p:cNvPr>
          <p:cNvSpPr txBox="1"/>
          <p:nvPr/>
        </p:nvSpPr>
        <p:spPr>
          <a:xfrm>
            <a:off x="1444309" y="3104515"/>
            <a:ext cx="1543367" cy="648970"/>
          </a:xfrm>
          <a:prstGeom prst="rect">
            <a:avLst/>
          </a:prstGeom>
          <a:solidFill>
            <a:srgbClr val="FF99CC"/>
          </a:solidFill>
          <a:ln w="38100">
            <a:solidFill>
              <a:srgbClr val="FF66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MARTES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uadro de texto 6">
            <a:extLst>
              <a:ext uri="{FF2B5EF4-FFF2-40B4-BE49-F238E27FC236}">
                <a16:creationId xmlns:a16="http://schemas.microsoft.com/office/drawing/2014/main" id="{D912579C-6E63-474D-9E7D-A3EC2830139A}"/>
              </a:ext>
            </a:extLst>
          </p:cNvPr>
          <p:cNvSpPr txBox="1"/>
          <p:nvPr/>
        </p:nvSpPr>
        <p:spPr>
          <a:xfrm>
            <a:off x="3041652" y="3104515"/>
            <a:ext cx="2127885" cy="648970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MIÉRCOLES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 de texto 7">
            <a:extLst>
              <a:ext uri="{FF2B5EF4-FFF2-40B4-BE49-F238E27FC236}">
                <a16:creationId xmlns:a16="http://schemas.microsoft.com/office/drawing/2014/main" id="{5200A502-1E84-49E3-B386-6D7B8A1EAF0B}"/>
              </a:ext>
            </a:extLst>
          </p:cNvPr>
          <p:cNvSpPr txBox="1"/>
          <p:nvPr/>
        </p:nvSpPr>
        <p:spPr>
          <a:xfrm>
            <a:off x="5223513" y="3099035"/>
            <a:ext cx="1520825" cy="648970"/>
          </a:xfrm>
          <a:prstGeom prst="rect">
            <a:avLst/>
          </a:prstGeom>
          <a:solidFill>
            <a:srgbClr val="CCFF66"/>
          </a:solidFill>
          <a:ln w="38100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JUEVES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uadro de texto 8">
            <a:extLst>
              <a:ext uri="{FF2B5EF4-FFF2-40B4-BE49-F238E27FC236}">
                <a16:creationId xmlns:a16="http://schemas.microsoft.com/office/drawing/2014/main" id="{1177471D-4247-45FA-84BF-E3B9F5E348F0}"/>
              </a:ext>
            </a:extLst>
          </p:cNvPr>
          <p:cNvSpPr txBox="1"/>
          <p:nvPr/>
        </p:nvSpPr>
        <p:spPr>
          <a:xfrm>
            <a:off x="6798316" y="3099035"/>
            <a:ext cx="1675762" cy="648970"/>
          </a:xfrm>
          <a:prstGeom prst="rect">
            <a:avLst/>
          </a:prstGeom>
          <a:solidFill>
            <a:srgbClr val="00FFCC"/>
          </a:solidFill>
          <a:ln w="38100">
            <a:solidFill>
              <a:srgbClr val="0099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VIERNES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uadro de texto 9">
            <a:extLst>
              <a:ext uri="{FF2B5EF4-FFF2-40B4-BE49-F238E27FC236}">
                <a16:creationId xmlns:a16="http://schemas.microsoft.com/office/drawing/2014/main" id="{B3F22361-ACCD-407F-B40E-7D6B16AF367B}"/>
              </a:ext>
            </a:extLst>
          </p:cNvPr>
          <p:cNvSpPr txBox="1"/>
          <p:nvPr/>
        </p:nvSpPr>
        <p:spPr>
          <a:xfrm>
            <a:off x="8528056" y="3099035"/>
            <a:ext cx="1597660" cy="648970"/>
          </a:xfrm>
          <a:prstGeom prst="rect">
            <a:avLst/>
          </a:prstGeom>
          <a:solidFill>
            <a:srgbClr val="CC66FF"/>
          </a:solidFill>
          <a:ln w="38100">
            <a:solidFill>
              <a:srgbClr val="80008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SÁBADO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uadro de texto 10">
            <a:extLst>
              <a:ext uri="{FF2B5EF4-FFF2-40B4-BE49-F238E27FC236}">
                <a16:creationId xmlns:a16="http://schemas.microsoft.com/office/drawing/2014/main" id="{DE34BFAD-3EA0-40F6-9F79-CA96F2253020}"/>
              </a:ext>
            </a:extLst>
          </p:cNvPr>
          <p:cNvSpPr txBox="1"/>
          <p:nvPr/>
        </p:nvSpPr>
        <p:spPr>
          <a:xfrm>
            <a:off x="10179694" y="3099035"/>
            <a:ext cx="1913890" cy="648970"/>
          </a:xfrm>
          <a:prstGeom prst="rect">
            <a:avLst/>
          </a:prstGeom>
          <a:solidFill>
            <a:srgbClr val="FF9966"/>
          </a:solidFill>
          <a:ln w="38100">
            <a:solidFill>
              <a:srgbClr val="FF66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DOMINGO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682177-2F3F-495F-A22B-3E11E25C0D21}"/>
              </a:ext>
            </a:extLst>
          </p:cNvPr>
          <p:cNvSpPr txBox="1"/>
          <p:nvPr/>
        </p:nvSpPr>
        <p:spPr>
          <a:xfrm>
            <a:off x="735335" y="663244"/>
            <a:ext cx="671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¿Qué día de la semana es hoy?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C7CEFA-96BD-41A9-969E-F59C5CD5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7" y="2133600"/>
            <a:ext cx="790575" cy="8763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AE30CA-17B9-4C36-A53A-B6F7B4A9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04" y="2185270"/>
            <a:ext cx="790575" cy="876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5301A6-BF3E-4A29-9114-D878F28B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06" y="2185270"/>
            <a:ext cx="790575" cy="8763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6817E2-8568-4FBA-83BF-43E8FB95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37" y="2185270"/>
            <a:ext cx="790575" cy="8763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0434E4-3161-4E66-94B0-1844EA0B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09" y="2185270"/>
            <a:ext cx="790575" cy="876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039638-F2F2-4B9B-81BB-85EADB8AC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181" y="2290045"/>
            <a:ext cx="819150" cy="7810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BCE4510-7199-4A28-8AF6-1545D1E41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064" y="2290045"/>
            <a:ext cx="819150" cy="781050"/>
          </a:xfrm>
          <a:prstGeom prst="rect">
            <a:avLst/>
          </a:prstGeom>
        </p:spPr>
      </p:pic>
      <p:pic>
        <p:nvPicPr>
          <p:cNvPr id="4" name="Gráfico 3" descr="Claqueta contorno">
            <a:hlinkClick r:id="rId4"/>
            <a:extLst>
              <a:ext uri="{FF2B5EF4-FFF2-40B4-BE49-F238E27FC236}">
                <a16:creationId xmlns:a16="http://schemas.microsoft.com/office/drawing/2014/main" id="{EAF554F9-E434-4809-9F8C-512A11DF7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4812" y="5562600"/>
            <a:ext cx="914400" cy="9144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D5BAA5C-FE1D-46EC-8D75-3EBABA5EC6B7}"/>
              </a:ext>
            </a:extLst>
          </p:cNvPr>
          <p:cNvSpPr txBox="1"/>
          <p:nvPr/>
        </p:nvSpPr>
        <p:spPr>
          <a:xfrm>
            <a:off x="1142682" y="5272946"/>
            <a:ext cx="980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 invito a pinchar el siguiente icono para escuchar, cantar y ver la canción de los días de la semana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2CB6931B-BB40-4B33-B5B0-B12D98ECC592}"/>
              </a:ext>
            </a:extLst>
          </p:cNvPr>
          <p:cNvSpPr/>
          <p:nvPr/>
        </p:nvSpPr>
        <p:spPr>
          <a:xfrm rot="2589708">
            <a:off x="6437245" y="2239578"/>
            <a:ext cx="35560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AC119DFC-EB94-4AA0-AD16-20FBB4AC8806}"/>
              </a:ext>
            </a:extLst>
          </p:cNvPr>
          <p:cNvSpPr/>
          <p:nvPr/>
        </p:nvSpPr>
        <p:spPr>
          <a:xfrm rot="19702484">
            <a:off x="5184776" y="2259321"/>
            <a:ext cx="35560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14B9F75C-A3F8-4051-9859-D1C8059AE65C}"/>
              </a:ext>
            </a:extLst>
          </p:cNvPr>
          <p:cNvSpPr/>
          <p:nvPr/>
        </p:nvSpPr>
        <p:spPr>
          <a:xfrm rot="8607149">
            <a:off x="6366834" y="3992763"/>
            <a:ext cx="35560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89287CA0-5227-4104-91AF-F2D2FE8E1C89}"/>
              </a:ext>
            </a:extLst>
          </p:cNvPr>
          <p:cNvSpPr/>
          <p:nvPr/>
        </p:nvSpPr>
        <p:spPr>
          <a:xfrm rot="13784966">
            <a:off x="5410836" y="3981802"/>
            <a:ext cx="35560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 de texto 7">
            <a:extLst>
              <a:ext uri="{FF2B5EF4-FFF2-40B4-BE49-F238E27FC236}">
                <a16:creationId xmlns:a16="http://schemas.microsoft.com/office/drawing/2014/main" id="{7F58186F-7259-4C0A-8E4A-D0C72CB370FD}"/>
              </a:ext>
            </a:extLst>
          </p:cNvPr>
          <p:cNvSpPr txBox="1"/>
          <p:nvPr/>
        </p:nvSpPr>
        <p:spPr>
          <a:xfrm>
            <a:off x="5223511" y="3121598"/>
            <a:ext cx="1520825" cy="648970"/>
          </a:xfrm>
          <a:prstGeom prst="rect">
            <a:avLst/>
          </a:prstGeom>
          <a:solidFill>
            <a:srgbClr val="CCFF66"/>
          </a:solidFill>
          <a:ln w="38100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5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JUEVES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8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id="{36AD5BF9-4FDD-4F5B-9FA7-BD5D6F58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30638"/>
            <a:ext cx="119711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矩形 48">
            <a:extLst>
              <a:ext uri="{FF2B5EF4-FFF2-40B4-BE49-F238E27FC236}">
                <a16:creationId xmlns:a16="http://schemas.microsoft.com/office/drawing/2014/main" id="{878B961F-0EE4-4C6D-B1D0-7B31F52942F8}"/>
              </a:ext>
            </a:extLst>
          </p:cNvPr>
          <p:cNvSpPr/>
          <p:nvPr/>
        </p:nvSpPr>
        <p:spPr>
          <a:xfrm>
            <a:off x="2878476" y="249911"/>
            <a:ext cx="4658647" cy="14773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DA2CC5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CALENDARIO</a:t>
            </a:r>
            <a:r>
              <a:rPr lang="en-US" altLang="zh-CN" sz="5400" b="1" dirty="0">
                <a:solidFill>
                  <a:srgbClr val="0070C0"/>
                </a:solidFill>
                <a:latin typeface="Comic Sans MS" panose="030F0702030302020204" pitchFamily="66" charset="0"/>
                <a:ea typeface="汉仪夏日体W" panose="00020600040101010101" pitchFamily="18" charset="-122"/>
              </a:rPr>
              <a:t> </a:t>
            </a:r>
          </a:p>
          <a:p>
            <a:pPr algn="ctr"/>
            <a:endParaRPr lang="zh-CN" altLang="en-US" sz="36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66D769-DB78-4686-A52A-FE0EF240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3" y="1306072"/>
            <a:ext cx="8539162" cy="5520178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739D8AC6-4359-445C-9308-AE0180C7BEEF}"/>
              </a:ext>
            </a:extLst>
          </p:cNvPr>
          <p:cNvSpPr txBox="1"/>
          <p:nvPr/>
        </p:nvSpPr>
        <p:spPr>
          <a:xfrm>
            <a:off x="4686215" y="2552777"/>
            <a:ext cx="1085935" cy="400110"/>
          </a:xfrm>
          <a:prstGeom prst="rect">
            <a:avLst/>
          </a:prstGeom>
          <a:solidFill>
            <a:srgbClr val="DA2C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JUEVES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78E8749-A729-459E-8E78-D2CE7C72A1A7}"/>
              </a:ext>
            </a:extLst>
          </p:cNvPr>
          <p:cNvSpPr txBox="1"/>
          <p:nvPr/>
        </p:nvSpPr>
        <p:spPr>
          <a:xfrm>
            <a:off x="4681500" y="3650662"/>
            <a:ext cx="1052598" cy="830997"/>
          </a:xfrm>
          <a:prstGeom prst="rect">
            <a:avLst/>
          </a:prstGeom>
          <a:solidFill>
            <a:srgbClr val="DA2CC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270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290C74-1BC3-424F-BA0E-C39BBC65A4C4}"/>
              </a:ext>
            </a:extLst>
          </p:cNvPr>
          <p:cNvSpPr txBox="1"/>
          <p:nvPr/>
        </p:nvSpPr>
        <p:spPr>
          <a:xfrm>
            <a:off x="451692" y="5652241"/>
            <a:ext cx="754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  <a:latin typeface="Comic Sans MS" panose="030F0702030302020204" pitchFamily="66" charset="0"/>
              </a:rPr>
              <a:t>HABILIDAD: </a:t>
            </a:r>
            <a:r>
              <a:rPr lang="es-CL" sz="1600" dirty="0">
                <a:latin typeface="Comic Sans MS" panose="030F0702030302020204" pitchFamily="66" charset="0"/>
              </a:rPr>
              <a:t>EMPLEAR NÚMEROS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31B11E-8513-4C7C-B686-C0240776D43C}"/>
              </a:ext>
            </a:extLst>
          </p:cNvPr>
          <p:cNvSpPr txBox="1"/>
          <p:nvPr/>
        </p:nvSpPr>
        <p:spPr>
          <a:xfrm>
            <a:off x="526807" y="799087"/>
            <a:ext cx="10354993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PENSAMIENTO MATEMÁTICO</a:t>
            </a:r>
          </a:p>
        </p:txBody>
      </p:sp>
      <p:pic>
        <p:nvPicPr>
          <p:cNvPr id="4" name="Imagen 3" descr="Imagen que contiene Icono&#10;&#10;Descripción generada automáticamente">
            <a:extLst>
              <a:ext uri="{FF2B5EF4-FFF2-40B4-BE49-F238E27FC236}">
                <a16:creationId xmlns:a16="http://schemas.microsoft.com/office/drawing/2014/main" id="{93123A6B-D9D0-4FBB-A049-4A8F2A5F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08" y="1438079"/>
            <a:ext cx="3649768" cy="42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531B11E-8513-4C7C-B686-C0240776D43C}"/>
              </a:ext>
            </a:extLst>
          </p:cNvPr>
          <p:cNvSpPr txBox="1"/>
          <p:nvPr/>
        </p:nvSpPr>
        <p:spPr>
          <a:xfrm>
            <a:off x="3295688" y="1423804"/>
            <a:ext cx="4517821" cy="523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Los números del 0 al 10</a:t>
            </a:r>
            <a:endParaRPr lang="en-US" sz="2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41A689-50E7-4D3C-9D9A-B3631DFC97E5}"/>
              </a:ext>
            </a:extLst>
          </p:cNvPr>
          <p:cNvSpPr txBox="1"/>
          <p:nvPr/>
        </p:nvSpPr>
        <p:spPr>
          <a:xfrm>
            <a:off x="578054" y="467187"/>
            <a:ext cx="10354993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RECORDEMOS</a:t>
            </a:r>
            <a:endParaRPr lang="en-US" sz="40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CB70979-358C-42B3-8B34-EBCFE8E9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08" y="153977"/>
            <a:ext cx="941561" cy="12971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B80329-4E06-4720-A25E-73B97CD14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50" y="3161692"/>
            <a:ext cx="10114810" cy="12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2207E0-8289-4424-B7AE-637B0EB5AFFD}"/>
              </a:ext>
            </a:extLst>
          </p:cNvPr>
          <p:cNvSpPr txBox="1"/>
          <p:nvPr/>
        </p:nvSpPr>
        <p:spPr>
          <a:xfrm>
            <a:off x="526807" y="799087"/>
            <a:ext cx="10354993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TAREA EN CLASES</a:t>
            </a:r>
            <a:endParaRPr lang="en-US" sz="28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6574B9-0626-4E3A-916C-BCD817259475}"/>
              </a:ext>
            </a:extLst>
          </p:cNvPr>
          <p:cNvSpPr txBox="1"/>
          <p:nvPr/>
        </p:nvSpPr>
        <p:spPr>
          <a:xfrm>
            <a:off x="743778" y="6472237"/>
            <a:ext cx="11867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Times New Roman" panose="02020603050405020304" pitchFamily="18" charset="0"/>
              </a:rPr>
              <a:t>Escucha atentamente los números que dictará la profesora y escríbelo al lado de la figura correspondiente</a:t>
            </a:r>
            <a:endParaRPr lang="es-CL" dirty="0"/>
          </a:p>
        </p:txBody>
      </p:sp>
      <p:pic>
        <p:nvPicPr>
          <p:cNvPr id="12" name="Imagen 11" descr="Resultado de imagen para lapiz para colorear">
            <a:extLst>
              <a:ext uri="{FF2B5EF4-FFF2-40B4-BE49-F238E27FC236}">
                <a16:creationId xmlns:a16="http://schemas.microsoft.com/office/drawing/2014/main" id="{9134ED52-B8FA-4953-8684-DA9318B970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53878" y="1652173"/>
            <a:ext cx="1847131" cy="266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808B1B-1C29-48E1-B81D-58D71750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397" y="1014412"/>
            <a:ext cx="42576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8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5774</TotalTime>
  <Words>290</Words>
  <Application>Microsoft Office PowerPoint</Application>
  <PresentationFormat>Panorámica</PresentationFormat>
  <Paragraphs>52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汉仪夏日体W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Gallardo Estay Carlos</dc:creator>
  <cp:lastModifiedBy>nataly diaz tapia</cp:lastModifiedBy>
  <cp:revision>276</cp:revision>
  <dcterms:created xsi:type="dcterms:W3CDTF">2020-07-24T18:04:44Z</dcterms:created>
  <dcterms:modified xsi:type="dcterms:W3CDTF">2021-04-08T15:29:27Z</dcterms:modified>
</cp:coreProperties>
</file>