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86" r:id="rId2"/>
    <p:sldId id="287" r:id="rId3"/>
    <p:sldId id="258" r:id="rId4"/>
    <p:sldId id="261" r:id="rId5"/>
    <p:sldId id="263" r:id="rId6"/>
    <p:sldId id="264" r:id="rId7"/>
    <p:sldId id="262" r:id="rId8"/>
    <p:sldId id="267" r:id="rId9"/>
    <p:sldId id="268" r:id="rId10"/>
    <p:sldId id="269" r:id="rId11"/>
    <p:sldId id="270" r:id="rId12"/>
  </p:sldIdLst>
  <p:sldSz cx="9144000" cy="5143500" type="screen16x9"/>
  <p:notesSz cx="6858000" cy="9144000"/>
  <p:embeddedFontLst>
    <p:embeddedFont>
      <p:font typeface="Arvo" panose="02000000000000000000" pitchFamily="2" charset="77"/>
      <p:regular r:id="rId14"/>
      <p:bold r:id="rId15"/>
      <p:italic r:id="rId16"/>
      <p:boldItalic r:id="rId17"/>
    </p:embeddedFont>
    <p:embeddedFont>
      <p:font typeface="Muli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2847B5-A4CF-43C2-9E4E-28A65C6D122D}">
  <a:tblStyle styleId="{8C2847B5-A4CF-43C2-9E4E-28A65C6D12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160" d="100"/>
          <a:sy n="160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697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88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Shape 17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3" name="Shape 93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Shape 103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4" name="Shape 10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7070023" y="207232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Shape 114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8102686" y="311009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7070032" y="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-9" y="4105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8621748" y="4146316"/>
            <a:ext cx="518700" cy="51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8621753" y="36276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Shape 125"/>
          <p:cNvGrpSpPr/>
          <p:nvPr/>
        </p:nvGrpSpPr>
        <p:grpSpPr>
          <a:xfrm>
            <a:off x="7424022" y="2343455"/>
            <a:ext cx="329718" cy="522703"/>
            <a:chOff x="6718575" y="2318625"/>
            <a:chExt cx="256950" cy="407375"/>
          </a:xfrm>
        </p:grpSpPr>
        <p:sp>
          <p:nvSpPr>
            <p:cNvPr id="126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3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6030661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8106245" y="2071756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106236" y="10346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-293" y="3586794"/>
            <a:ext cx="1037700" cy="1037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-309" y="3586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8625223" y="3113166"/>
            <a:ext cx="518700" cy="51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7068341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Shape 150"/>
          <p:cNvGrpSpPr/>
          <p:nvPr/>
        </p:nvGrpSpPr>
        <p:grpSpPr>
          <a:xfrm>
            <a:off x="8352271" y="1280647"/>
            <a:ext cx="545654" cy="545654"/>
            <a:chOff x="5941025" y="3634400"/>
            <a:chExt cx="467650" cy="467650"/>
          </a:xfrm>
        </p:grpSpPr>
        <p:sp>
          <p:nvSpPr>
            <p:cNvPr id="151" name="Shape 15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207067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070023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8106245" y="10377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7070023" y="310245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037700" y="41057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-9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587473" y="1037691"/>
            <a:ext cx="518700" cy="51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86252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529848" y="3440573"/>
            <a:ext cx="455351" cy="41422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 flipH="1">
            <a:off x="7192539" y="3387811"/>
            <a:ext cx="302961" cy="275574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2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6"/>
            <a:ext cx="1863360" cy="186335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7284049" y="1858486"/>
            <a:ext cx="930600" cy="930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8213336" y="2787740"/>
            <a:ext cx="930600" cy="930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7284049" y="9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6" y="4212884"/>
            <a:ext cx="930600" cy="930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465164" y="4212881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6818876" y="-1"/>
            <a:ext cx="465300" cy="4653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7748094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Shape 206"/>
          <p:cNvGrpSpPr/>
          <p:nvPr/>
        </p:nvGrpSpPr>
        <p:grpSpPr>
          <a:xfrm>
            <a:off x="7519838" y="241965"/>
            <a:ext cx="446726" cy="446700"/>
            <a:chOff x="1923675" y="1633650"/>
            <a:chExt cx="436000" cy="435975"/>
          </a:xfrm>
        </p:grpSpPr>
        <p:sp>
          <p:nvSpPr>
            <p:cNvPr id="207" name="Shape 20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0"/>
            <a:ext cx="1869250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7274895" y="1870746"/>
            <a:ext cx="936900" cy="9369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Shape 217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-1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8207105" y="2807566"/>
            <a:ext cx="936900" cy="9369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274902" y="56"/>
            <a:ext cx="936900" cy="9369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13" y="4206739"/>
            <a:ext cx="936900" cy="9369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936765" y="4674987"/>
            <a:ext cx="468300" cy="468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-1" y="4206736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8675675" y="3742994"/>
            <a:ext cx="468300" cy="4683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8675680" y="3274749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Shape 225"/>
          <p:cNvGrpSpPr/>
          <p:nvPr/>
        </p:nvGrpSpPr>
        <p:grpSpPr>
          <a:xfrm>
            <a:off x="7594614" y="2115525"/>
            <a:ext cx="297651" cy="471862"/>
            <a:chOff x="6718575" y="2318625"/>
            <a:chExt cx="256950" cy="407375"/>
          </a:xfrm>
        </p:grpSpPr>
        <p:sp>
          <p:nvSpPr>
            <p:cNvPr id="226" name="Shape 2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9"/>
            <a:ext cx="933085" cy="93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6344788" y="12"/>
            <a:ext cx="933000" cy="933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8210900" y="1862680"/>
            <a:ext cx="933000" cy="9330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8210893" y="930219"/>
            <a:ext cx="933000" cy="933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-287" y="3743870"/>
            <a:ext cx="933000" cy="933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-293" y="4676847"/>
            <a:ext cx="466500" cy="4665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-301" y="3743867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8677502" y="2798991"/>
            <a:ext cx="466500" cy="4665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7277744" y="0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Shape 246"/>
          <p:cNvGrpSpPr/>
          <p:nvPr/>
        </p:nvGrpSpPr>
        <p:grpSpPr>
          <a:xfrm>
            <a:off x="8431833" y="1151245"/>
            <a:ext cx="490565" cy="490565"/>
            <a:chOff x="5941025" y="3634400"/>
            <a:chExt cx="467650" cy="467650"/>
          </a:xfrm>
        </p:grpSpPr>
        <p:sp>
          <p:nvSpPr>
            <p:cNvPr id="247" name="Shape 24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_1_1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5" y="-1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6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7275209" y="4"/>
            <a:ext cx="935100" cy="9351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8208899" y="935036"/>
            <a:ext cx="935100" cy="9351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7275209" y="2795481"/>
            <a:ext cx="935100" cy="9351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13" y="4208474"/>
            <a:ext cx="935100" cy="9351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935032" y="4208477"/>
            <a:ext cx="467400" cy="467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-1" y="467611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7741458" y="935017"/>
            <a:ext cx="467400" cy="4674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8676589" y="46763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7689536" y="3100148"/>
            <a:ext cx="410309" cy="3732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 flipH="1">
            <a:off x="7385585" y="3052605"/>
            <a:ext cx="273000" cy="248322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72">
            <a:extLst>
              <a:ext uri="{FF2B5EF4-FFF2-40B4-BE49-F238E27FC236}">
                <a16:creationId xmlns:a16="http://schemas.microsoft.com/office/drawing/2014/main" id="{F68DE1A2-3C4E-6340-BBD4-F0702006471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61549" y="2091241"/>
            <a:ext cx="32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Física</a:t>
            </a:r>
            <a:r>
              <a:rPr lang="en" dirty="0"/>
              <a:t> </a:t>
            </a:r>
            <a:br>
              <a:rPr lang="en" dirty="0"/>
            </a:br>
            <a:r>
              <a:rPr lang="en" dirty="0"/>
              <a:t>”</a:t>
            </a:r>
            <a:r>
              <a:rPr lang="en" dirty="0" err="1"/>
              <a:t>Ondas</a:t>
            </a:r>
            <a:r>
              <a:rPr lang="en" dirty="0"/>
              <a:t>”</a:t>
            </a:r>
            <a:br>
              <a:rPr lang="en" dirty="0"/>
            </a:br>
            <a:br>
              <a:rPr lang="en" dirty="0"/>
            </a:br>
            <a:r>
              <a:rPr lang="en" sz="2000" dirty="0"/>
              <a:t>1º M</a:t>
            </a:r>
            <a:r>
              <a:rPr lang="es-CL" sz="2000" dirty="0"/>
              <a:t>e</a:t>
            </a:r>
            <a:r>
              <a:rPr lang="en" sz="2000" dirty="0" err="1"/>
              <a:t>dio</a:t>
            </a:r>
            <a:r>
              <a:rPr lang="en" sz="2000" dirty="0"/>
              <a:t> 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B76CD3-041C-C549-A5B4-D3342458D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622" y="333954"/>
            <a:ext cx="990654" cy="12473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C586CCA-6AA2-8C4E-8B36-CC9AC31FEF18}"/>
              </a:ext>
            </a:extLst>
          </p:cNvPr>
          <p:cNvSpPr txBox="1"/>
          <p:nvPr/>
        </p:nvSpPr>
        <p:spPr>
          <a:xfrm>
            <a:off x="3091416" y="3760967"/>
            <a:ext cx="2961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Profesor: Bastián Cárdenas Godoy</a:t>
            </a:r>
          </a:p>
        </p:txBody>
      </p:sp>
    </p:spTree>
    <p:extLst>
      <p:ext uri="{BB962C8B-B14F-4D97-AF65-F5344CB8AC3E}">
        <p14:creationId xmlns:p14="http://schemas.microsoft.com/office/powerpoint/2010/main" val="310511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C505A23-125D-F541-87CE-69B2CE314D00}"/>
              </a:ext>
            </a:extLst>
          </p:cNvPr>
          <p:cNvSpPr txBox="1">
            <a:spLocks noChangeArrowheads="1"/>
          </p:cNvSpPr>
          <p:nvPr/>
        </p:nvSpPr>
        <p:spPr>
          <a:xfrm>
            <a:off x="178905" y="152237"/>
            <a:ext cx="8229600" cy="45259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altLang="es-ES" sz="2400" b="1">
                <a:solidFill>
                  <a:schemeClr val="accent4">
                    <a:lumMod val="75000"/>
                  </a:schemeClr>
                </a:solidFill>
              </a:rPr>
              <a:t>4.3 Las ondas se difractan.</a:t>
            </a:r>
          </a:p>
        </p:txBody>
      </p:sp>
      <p:pic>
        <p:nvPicPr>
          <p:cNvPr id="15" name="Picture 5" descr="image259">
            <a:extLst>
              <a:ext uri="{FF2B5EF4-FFF2-40B4-BE49-F238E27FC236}">
                <a16:creationId xmlns:a16="http://schemas.microsoft.com/office/drawing/2014/main" id="{14388755-0C17-C047-8371-DA8A121E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5" y="1033670"/>
            <a:ext cx="3611731" cy="233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difraccion">
            <a:extLst>
              <a:ext uri="{FF2B5EF4-FFF2-40B4-BE49-F238E27FC236}">
                <a16:creationId xmlns:a16="http://schemas.microsoft.com/office/drawing/2014/main" id="{114F191A-AA49-CA49-8DA8-D5DDE55B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10" y="2415218"/>
            <a:ext cx="3190875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ctrTitle" idx="4294967295"/>
          </p:nvPr>
        </p:nvSpPr>
        <p:spPr>
          <a:xfrm>
            <a:off x="1953600" y="1583350"/>
            <a:ext cx="4715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37A9DD"/>
                </a:solidFill>
              </a:rPr>
              <a:t>R</a:t>
            </a:r>
            <a:r>
              <a:rPr lang="es-CL" sz="6000" b="1" dirty="0">
                <a:solidFill>
                  <a:srgbClr val="37A9DD"/>
                </a:solidFill>
              </a:rPr>
              <a:t>e</a:t>
            </a:r>
            <a:r>
              <a:rPr lang="en" sz="6000" b="1" dirty="0" err="1">
                <a:solidFill>
                  <a:srgbClr val="37A9DD"/>
                </a:solidFill>
              </a:rPr>
              <a:t>cuerden</a:t>
            </a:r>
            <a:r>
              <a:rPr lang="en" sz="6000" b="1" dirty="0">
                <a:solidFill>
                  <a:srgbClr val="37A9DD"/>
                </a:solidFill>
              </a:rPr>
              <a:t> </a:t>
            </a:r>
            <a:endParaRPr sz="6000" b="1" dirty="0">
              <a:solidFill>
                <a:srgbClr val="37A9DD"/>
              </a:solidFill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subTitle" idx="4294967295"/>
          </p:nvPr>
        </p:nvSpPr>
        <p:spPr>
          <a:xfrm>
            <a:off x="1953599" y="2611450"/>
            <a:ext cx="4439249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err="1"/>
              <a:t>En</a:t>
            </a:r>
            <a:r>
              <a:rPr lang="en" sz="1400" dirty="0"/>
              <a:t> </a:t>
            </a:r>
            <a:r>
              <a:rPr lang="en" sz="1400" dirty="0" err="1"/>
              <a:t>caso</a:t>
            </a:r>
            <a:r>
              <a:rPr lang="en" sz="1400" dirty="0"/>
              <a:t> de present</a:t>
            </a:r>
            <a:r>
              <a:rPr lang="es-CL" sz="1400" dirty="0"/>
              <a:t>e</a:t>
            </a:r>
            <a:r>
              <a:rPr lang="en" sz="1400" dirty="0"/>
              <a:t>r </a:t>
            </a:r>
            <a:r>
              <a:rPr lang="en" sz="1400" dirty="0" err="1"/>
              <a:t>alguna</a:t>
            </a:r>
            <a:r>
              <a:rPr lang="en" sz="1400" dirty="0"/>
              <a:t> consulta, no </a:t>
            </a:r>
            <a:r>
              <a:rPr lang="en" sz="1400" dirty="0" err="1"/>
              <a:t>duden</a:t>
            </a:r>
            <a:r>
              <a:rPr lang="en" sz="1400" dirty="0"/>
              <a:t> </a:t>
            </a:r>
            <a:r>
              <a:rPr lang="en" sz="1400" dirty="0" err="1"/>
              <a:t>en</a:t>
            </a:r>
            <a:r>
              <a:rPr lang="en" sz="1400" dirty="0"/>
              <a:t> </a:t>
            </a:r>
            <a:r>
              <a:rPr lang="en" sz="1400" dirty="0" err="1"/>
              <a:t>tomar</a:t>
            </a:r>
            <a:r>
              <a:rPr lang="en" sz="1400" dirty="0"/>
              <a:t> </a:t>
            </a:r>
            <a:r>
              <a:rPr lang="en" sz="1400" dirty="0" err="1"/>
              <a:t>contacto</a:t>
            </a:r>
            <a:r>
              <a:rPr lang="en" sz="1400" dirty="0"/>
              <a:t> </a:t>
            </a:r>
            <a:r>
              <a:rPr lang="en" sz="1400" dirty="0" err="1"/>
              <a:t>conmigo</a:t>
            </a:r>
            <a:r>
              <a:rPr lang="en" sz="1400" dirty="0"/>
              <a:t> para </a:t>
            </a:r>
            <a:r>
              <a:rPr lang="en" sz="1400" dirty="0" err="1"/>
              <a:t>poder</a:t>
            </a:r>
            <a:r>
              <a:rPr lang="en" sz="1400" dirty="0"/>
              <a:t> </a:t>
            </a:r>
            <a:r>
              <a:rPr lang="en" sz="1400" dirty="0" err="1"/>
              <a:t>ayudarlos</a:t>
            </a:r>
            <a:r>
              <a:rPr lang="en" sz="1400" dirty="0"/>
              <a:t>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err="1"/>
              <a:t>b.cardenas@colegionumancia.cl</a:t>
            </a:r>
            <a:endParaRPr sz="1400" dirty="0"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5" name="Shape 277">
            <a:extLst>
              <a:ext uri="{FF2B5EF4-FFF2-40B4-BE49-F238E27FC236}">
                <a16:creationId xmlns:a16="http://schemas.microsoft.com/office/drawing/2014/main" id="{2EA74EE0-BCF7-7F46-A35A-993A73DDFC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701" y="225028"/>
            <a:ext cx="49467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err="1"/>
              <a:t>Ruta</a:t>
            </a:r>
            <a:r>
              <a:rPr lang="en" sz="3000" dirty="0"/>
              <a:t> de </a:t>
            </a:r>
            <a:r>
              <a:rPr lang="en" sz="3000" dirty="0" err="1"/>
              <a:t>aprendizaje</a:t>
            </a:r>
            <a:endParaRPr sz="3000" dirty="0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4A4D37D5-BEA1-8E43-9A14-7A385467CA92}"/>
              </a:ext>
            </a:extLst>
          </p:cNvPr>
          <p:cNvSpPr txBox="1">
            <a:spLocks/>
          </p:cNvSpPr>
          <p:nvPr/>
        </p:nvSpPr>
        <p:spPr>
          <a:xfrm>
            <a:off x="1423306" y="1077516"/>
            <a:ext cx="5557942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400"/>
              <a:buFont typeface="Muli"/>
              <a:buChar char="□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400"/>
              <a:buFont typeface="Muli"/>
              <a:buChar char="▫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400"/>
              <a:buFont typeface="Muli"/>
              <a:buChar char="▫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s-CL" b="1" dirty="0"/>
              <a:t>Objetivo: </a:t>
            </a:r>
            <a:r>
              <a:rPr lang="es-CL" dirty="0"/>
              <a:t>Identificar cuales son las principales propiedades de las ondas.</a:t>
            </a:r>
          </a:p>
          <a:p>
            <a:r>
              <a:rPr lang="es-CL" b="1" dirty="0"/>
              <a:t>Contenido</a:t>
            </a:r>
          </a:p>
          <a:p>
            <a:endParaRPr lang="es-CL" b="1" dirty="0"/>
          </a:p>
          <a:p>
            <a:pPr lvl="1">
              <a:lnSpc>
                <a:spcPct val="90000"/>
              </a:lnSpc>
            </a:pPr>
            <a:r>
              <a:rPr lang="es-ES" altLang="es-CL" dirty="0"/>
              <a:t>Ondas (Nodos y antinodos)</a:t>
            </a:r>
          </a:p>
          <a:p>
            <a:pPr lvl="1">
              <a:lnSpc>
                <a:spcPct val="90000"/>
              </a:lnSpc>
            </a:pPr>
            <a:r>
              <a:rPr lang="es-ES" altLang="es-CL" dirty="0"/>
              <a:t>Reflexión </a:t>
            </a:r>
          </a:p>
          <a:p>
            <a:pPr lvl="1">
              <a:lnSpc>
                <a:spcPct val="90000"/>
              </a:lnSpc>
            </a:pPr>
            <a:r>
              <a:rPr lang="es-ES" altLang="es-CL" dirty="0"/>
              <a:t>Refracción </a:t>
            </a:r>
          </a:p>
          <a:p>
            <a:pPr lvl="1">
              <a:lnSpc>
                <a:spcPct val="90000"/>
              </a:lnSpc>
            </a:pPr>
            <a:r>
              <a:rPr lang="es-ES" altLang="es-CL" dirty="0"/>
              <a:t>Difracción</a:t>
            </a:r>
          </a:p>
          <a:p>
            <a:pPr lvl="1">
              <a:lnSpc>
                <a:spcPct val="90000"/>
              </a:lnSpc>
            </a:pPr>
            <a:endParaRPr lang="es-ES" altLang="es-CL" dirty="0"/>
          </a:p>
          <a:p>
            <a:r>
              <a:rPr lang="es-CL" b="1" dirty="0"/>
              <a:t>Cierre de la clase</a:t>
            </a:r>
          </a:p>
        </p:txBody>
      </p:sp>
    </p:spTree>
    <p:extLst>
      <p:ext uri="{BB962C8B-B14F-4D97-AF65-F5344CB8AC3E}">
        <p14:creationId xmlns:p14="http://schemas.microsoft.com/office/powerpoint/2010/main" val="266191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subTitle" idx="4294967295"/>
          </p:nvPr>
        </p:nvSpPr>
        <p:spPr>
          <a:xfrm>
            <a:off x="878015" y="1202650"/>
            <a:ext cx="6071423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¿</a:t>
            </a:r>
            <a:r>
              <a:rPr lang="en" sz="3600" b="1" dirty="0" err="1"/>
              <a:t>Qué</a:t>
            </a:r>
            <a:r>
              <a:rPr lang="en" sz="3600" b="1" dirty="0"/>
              <a:t> es </a:t>
            </a:r>
            <a:r>
              <a:rPr lang="en" sz="3600" b="1" dirty="0">
                <a:solidFill>
                  <a:srgbClr val="B0D85B"/>
                </a:solidFill>
              </a:rPr>
              <a:t>una </a:t>
            </a:r>
            <a:r>
              <a:rPr lang="en" sz="3600" b="1" dirty="0" err="1">
                <a:solidFill>
                  <a:srgbClr val="B0D85B"/>
                </a:solidFill>
              </a:rPr>
              <a:t>onda</a:t>
            </a:r>
            <a:r>
              <a:rPr lang="en" sz="3600" b="1" dirty="0">
                <a:solidFill>
                  <a:srgbClr val="B0D85B"/>
                </a:solidFill>
              </a:rPr>
              <a:t>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600" b="1" dirty="0">
              <a:solidFill>
                <a:srgbClr val="B0D85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/>
              <a:t>Perturbación de un medio, que se propaga a través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/>
              <a:t>del espacio transportando energía.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dirty="0"/>
              <a:t>El medio perturbado puede ser de naturaleza diversa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dirty="0"/>
              <a:t>como aire, agua, un trozo de metal, el espacio o el vacío.</a:t>
            </a:r>
            <a:br>
              <a:rPr lang="es-ES" altLang="es-ES" dirty="0"/>
            </a:br>
            <a:endParaRPr lang="es-ES_tradnl" altLang="es-ES" dirty="0"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161FF3F-98F1-7845-B7FF-4141DE7B3A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40079" y="357809"/>
            <a:ext cx="5194300" cy="233339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b="1" dirty="0"/>
              <a:t>2.1 Naturaleza de la perturbación: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altLang="es-ES" dirty="0"/>
          </a:p>
          <a:p>
            <a:pPr eaLnBrk="1" hangingPunct="1">
              <a:lnSpc>
                <a:spcPct val="90000"/>
              </a:lnSpc>
            </a:pPr>
            <a:r>
              <a:rPr lang="es-ES_tradnl" altLang="es-ES" dirty="0"/>
              <a:t>Ondas mecánicas: las cuales necesitan un medio material para propagarse.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ES_tradnl" altLang="es-ES" dirty="0"/>
          </a:p>
          <a:p>
            <a:pPr eaLnBrk="1" hangingPunct="1">
              <a:lnSpc>
                <a:spcPct val="90000"/>
              </a:lnSpc>
            </a:pPr>
            <a:r>
              <a:rPr lang="es-ES_tradnl" altLang="es-ES" dirty="0"/>
              <a:t>Ondas electromagnéticas: las cuales no necesitan un medio material para propagarse.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ES_tradnl" altLang="es-ES" dirty="0"/>
          </a:p>
          <a:p>
            <a:pPr algn="ctr" eaLnBrk="1" hangingPunct="1">
              <a:lnSpc>
                <a:spcPct val="90000"/>
              </a:lnSpc>
            </a:pPr>
            <a:endParaRPr lang="es-ES_tradnl" altLang="es-ES" dirty="0"/>
          </a:p>
          <a:p>
            <a:pPr eaLnBrk="1" hangingPunct="1">
              <a:lnSpc>
                <a:spcPct val="90000"/>
              </a:lnSpc>
            </a:pPr>
            <a:endParaRPr lang="es-ES_tradnl" altLang="es-ES" dirty="0"/>
          </a:p>
        </p:txBody>
      </p:sp>
      <p:pic>
        <p:nvPicPr>
          <p:cNvPr id="10" name="Picture 15" descr="fn5013">
            <a:extLst>
              <a:ext uri="{FF2B5EF4-FFF2-40B4-BE49-F238E27FC236}">
                <a16:creationId xmlns:a16="http://schemas.microsoft.com/office/drawing/2014/main" id="{2EED444A-4B53-264A-9C56-40F5BEDE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29" y="2691200"/>
            <a:ext cx="2414767" cy="203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2EE51FA-AEB4-CD40-B893-ED473B8AC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8701" y="305628"/>
            <a:ext cx="6053220" cy="3151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1600" b="1" dirty="0"/>
              <a:t>2.2 Dirección de oscilación de las moléculas en el medio</a:t>
            </a:r>
          </a:p>
          <a:p>
            <a:pPr eaLnBrk="1" hangingPunct="1"/>
            <a:r>
              <a:rPr lang="es-ES_tradnl" altLang="es-ES" sz="1600" b="1" dirty="0"/>
              <a:t>Ondas Transversales:</a:t>
            </a:r>
            <a:r>
              <a:rPr lang="es-ES_tradnl" altLang="es-ES" sz="1600" dirty="0"/>
              <a:t> La dirección en que vibran las moléculas del medio material es perpendicular a la dirección en que se propaga la onda.</a:t>
            </a:r>
          </a:p>
          <a:p>
            <a:pPr eaLnBrk="1" hangingPunct="1">
              <a:buFontTx/>
              <a:buNone/>
            </a:pPr>
            <a:endParaRPr lang="es-ES_tradnl" altLang="es-ES" sz="1600" dirty="0"/>
          </a:p>
          <a:p>
            <a:pPr eaLnBrk="1" hangingPunct="1">
              <a:buFontTx/>
              <a:buNone/>
            </a:pPr>
            <a:endParaRPr lang="es-ES_tradnl" altLang="es-ES" sz="1600" dirty="0"/>
          </a:p>
          <a:p>
            <a:pPr eaLnBrk="1" hangingPunct="1"/>
            <a:r>
              <a:rPr lang="es-ES_tradnl" altLang="es-ES" sz="1600" b="1" dirty="0"/>
              <a:t>Ondas Longitudinales:</a:t>
            </a:r>
            <a:r>
              <a:rPr lang="es-ES_tradnl" altLang="es-ES" sz="1600" dirty="0"/>
              <a:t> La dirección en que vibran las moléculas del medio material es igual a la dirección de propagación de la onda.</a:t>
            </a:r>
          </a:p>
          <a:p>
            <a:pPr eaLnBrk="1" hangingPunct="1">
              <a:buFontTx/>
              <a:buNone/>
            </a:pPr>
            <a:endParaRPr lang="es-ES_tradnl" altLang="es-ES" sz="1600" dirty="0"/>
          </a:p>
          <a:p>
            <a:pPr eaLnBrk="1" hangingPunct="1">
              <a:buFontTx/>
              <a:buNone/>
            </a:pPr>
            <a:endParaRPr lang="es-ES_tradnl" altLang="es-ES" sz="1600" dirty="0"/>
          </a:p>
          <a:p>
            <a:pPr eaLnBrk="1" hangingPunct="1">
              <a:buFontTx/>
              <a:buNone/>
            </a:pPr>
            <a:endParaRPr lang="es-ES_tradnl" altLang="es-ES" sz="1600" dirty="0"/>
          </a:p>
        </p:txBody>
      </p:sp>
      <p:pic>
        <p:nvPicPr>
          <p:cNvPr id="13" name="Picture 8" descr="snake">
            <a:extLst>
              <a:ext uri="{FF2B5EF4-FFF2-40B4-BE49-F238E27FC236}">
                <a16:creationId xmlns:a16="http://schemas.microsoft.com/office/drawing/2014/main" id="{8F815A1A-0EAC-7142-9B55-7A7CF8A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77" y="3063365"/>
            <a:ext cx="490986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lw">
            <a:extLst>
              <a:ext uri="{FF2B5EF4-FFF2-40B4-BE49-F238E27FC236}">
                <a16:creationId xmlns:a16="http://schemas.microsoft.com/office/drawing/2014/main" id="{6D0FD18D-A211-D04F-8078-A4418B17B2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69" y="3855450"/>
            <a:ext cx="3776852" cy="1028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E9BA8B5-2531-5043-BCF5-C5DE58F0C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351" y="193484"/>
            <a:ext cx="5511069" cy="1539902"/>
          </a:xfrm>
        </p:spPr>
        <p:txBody>
          <a:bodyPr/>
          <a:lstStyle/>
          <a:p>
            <a:pPr eaLnBrk="1" hangingPunct="1"/>
            <a:r>
              <a:rPr lang="es-ES_tradnl" altLang="es-ES" sz="1600" b="1" dirty="0"/>
              <a:t>Ondas viajeras:</a:t>
            </a:r>
            <a:r>
              <a:rPr lang="es-ES_tradnl" altLang="es-ES" sz="1600" dirty="0"/>
              <a:t> se propagan libremente transportando energía a otros lugares del espacio.</a:t>
            </a:r>
          </a:p>
          <a:p>
            <a:pPr eaLnBrk="1" hangingPunct="1"/>
            <a:endParaRPr lang="es-ES_tradnl" altLang="es-ES" sz="1600" dirty="0"/>
          </a:p>
          <a:p>
            <a:pPr eaLnBrk="1" hangingPunct="1"/>
            <a:r>
              <a:rPr lang="es-ES_tradnl" altLang="es-ES" sz="1600" dirty="0"/>
              <a:t>La onda se propaga partiendo de una fuente.</a:t>
            </a:r>
          </a:p>
          <a:p>
            <a:pPr eaLnBrk="1" hangingPunct="1"/>
            <a:endParaRPr lang="es-ES_tradnl" altLang="es-ES" sz="1600" dirty="0"/>
          </a:p>
          <a:p>
            <a:pPr eaLnBrk="1" hangingPunct="1"/>
            <a:r>
              <a:rPr lang="es-ES_tradnl" altLang="es-ES" sz="1600" b="1" dirty="0"/>
              <a:t>Ondas estacionarias: </a:t>
            </a:r>
            <a:r>
              <a:rPr lang="es-ES_tradnl" altLang="es-ES" sz="1600" dirty="0"/>
              <a:t>Se forma cuando una onda viajera  se refleja invertida  respecto de la onda incidente. </a:t>
            </a:r>
          </a:p>
          <a:p>
            <a:pPr eaLnBrk="1" hangingPunct="1"/>
            <a:r>
              <a:rPr lang="es-ES_tradnl" altLang="es-ES" sz="1600" dirty="0"/>
              <a:t>De esta forma  la onda proveniente de la fuente y la reflexión de ella  se superponen  originando una onda que pareciera estar fija. </a:t>
            </a:r>
          </a:p>
          <a:p>
            <a:pPr eaLnBrk="1" hangingPunct="1"/>
            <a:endParaRPr lang="es-ES_tradnl" altLang="es-ES" sz="1600" dirty="0"/>
          </a:p>
          <a:p>
            <a:pPr eaLnBrk="1" hangingPunct="1"/>
            <a:endParaRPr lang="es-ES_tradnl" altLang="es-ES" sz="1600" dirty="0"/>
          </a:p>
          <a:p>
            <a:pPr eaLnBrk="1" hangingPunct="1"/>
            <a:endParaRPr lang="es-ES_tradnl" altLang="es-ES" sz="1600" dirty="0"/>
          </a:p>
          <a:p>
            <a:pPr eaLnBrk="1" hangingPunct="1"/>
            <a:endParaRPr lang="es-ES_tradnl" altLang="es-ES" sz="1600" b="1" dirty="0"/>
          </a:p>
          <a:p>
            <a:pPr eaLnBrk="1" hangingPunct="1"/>
            <a:endParaRPr lang="es-ES_tradnl" altLang="es-ES" sz="1600" dirty="0"/>
          </a:p>
          <a:p>
            <a:pPr eaLnBrk="1" hangingPunct="1"/>
            <a:endParaRPr lang="es-ES_tradnl" altLang="es-ES" sz="1600" dirty="0"/>
          </a:p>
        </p:txBody>
      </p:sp>
      <p:pic>
        <p:nvPicPr>
          <p:cNvPr id="17" name="Picture 6" descr="Interferencia2">
            <a:extLst>
              <a:ext uri="{FF2B5EF4-FFF2-40B4-BE49-F238E27FC236}">
                <a16:creationId xmlns:a16="http://schemas.microsoft.com/office/drawing/2014/main" id="{391188D1-D2F6-6249-907D-E85CE0390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b="17655"/>
          <a:stretch/>
        </p:blipFill>
        <p:spPr bwMode="auto">
          <a:xfrm>
            <a:off x="1562349" y="3586038"/>
            <a:ext cx="3600450" cy="143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stacionarias">
            <a:extLst>
              <a:ext uri="{FF2B5EF4-FFF2-40B4-BE49-F238E27FC236}">
                <a16:creationId xmlns:a16="http://schemas.microsoft.com/office/drawing/2014/main" id="{65A57153-63AE-F14A-87C8-83B4834845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6193" y="3510830"/>
            <a:ext cx="3667125" cy="1439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ctrTitle" idx="4294967295"/>
          </p:nvPr>
        </p:nvSpPr>
        <p:spPr>
          <a:xfrm>
            <a:off x="914043" y="2057900"/>
            <a:ext cx="5230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err="1"/>
              <a:t>Propiedades</a:t>
            </a:r>
            <a:endParaRPr sz="6000" b="1" dirty="0"/>
          </a:p>
        </p:txBody>
      </p:sp>
      <p:sp>
        <p:nvSpPr>
          <p:cNvPr id="314" name="Shape 314"/>
          <p:cNvSpPr txBox="1">
            <a:spLocks noGrp="1"/>
          </p:cNvSpPr>
          <p:nvPr>
            <p:ph type="subTitle" idx="4294967295"/>
          </p:nvPr>
        </p:nvSpPr>
        <p:spPr>
          <a:xfrm>
            <a:off x="931399" y="3047901"/>
            <a:ext cx="5213143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400" dirty="0"/>
              <a:t>D</a:t>
            </a:r>
            <a:r>
              <a:rPr lang="en" sz="1400" dirty="0"/>
              <a:t>e las </a:t>
            </a:r>
            <a:r>
              <a:rPr lang="en" sz="1400" dirty="0" err="1"/>
              <a:t>ondas</a:t>
            </a:r>
            <a:r>
              <a:rPr lang="en" sz="1400" dirty="0"/>
              <a:t> (</a:t>
            </a:r>
            <a:r>
              <a:rPr lang="en" sz="1400" dirty="0" err="1"/>
              <a:t>reflexión</a:t>
            </a:r>
            <a:r>
              <a:rPr lang="en" sz="1400" dirty="0"/>
              <a:t>, </a:t>
            </a:r>
            <a:r>
              <a:rPr lang="en" sz="1400" dirty="0" err="1"/>
              <a:t>refracción</a:t>
            </a:r>
            <a:r>
              <a:rPr lang="en" sz="1400" dirty="0"/>
              <a:t> y </a:t>
            </a:r>
            <a:r>
              <a:rPr lang="en" sz="1400" dirty="0" err="1"/>
              <a:t>difracción</a:t>
            </a:r>
            <a:r>
              <a:rPr lang="en" sz="1400" dirty="0"/>
              <a:t>)</a:t>
            </a:r>
            <a:endParaRPr sz="1400" dirty="0"/>
          </a:p>
        </p:txBody>
      </p:sp>
      <p:sp>
        <p:nvSpPr>
          <p:cNvPr id="315" name="Shape 315"/>
          <p:cNvSpPr/>
          <p:nvPr/>
        </p:nvSpPr>
        <p:spPr>
          <a:xfrm>
            <a:off x="2655236" y="1877092"/>
            <a:ext cx="295187" cy="28185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1079170" y="1146436"/>
            <a:ext cx="325661" cy="326130"/>
            <a:chOff x="5294400" y="974850"/>
            <a:chExt cx="416500" cy="417100"/>
          </a:xfrm>
        </p:grpSpPr>
        <p:sp>
          <p:nvSpPr>
            <p:cNvPr id="317" name="Shape 317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1404827" y="1472587"/>
            <a:ext cx="586760" cy="586760"/>
            <a:chOff x="5941025" y="3634400"/>
            <a:chExt cx="467650" cy="467650"/>
          </a:xfrm>
        </p:grpSpPr>
        <p:sp>
          <p:nvSpPr>
            <p:cNvPr id="320" name="Shape 32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Shape 326"/>
          <p:cNvGrpSpPr/>
          <p:nvPr/>
        </p:nvGrpSpPr>
        <p:grpSpPr>
          <a:xfrm>
            <a:off x="2950422" y="473437"/>
            <a:ext cx="1075601" cy="1075667"/>
            <a:chOff x="6643075" y="3664250"/>
            <a:chExt cx="407950" cy="407975"/>
          </a:xfrm>
        </p:grpSpPr>
        <p:sp>
          <p:nvSpPr>
            <p:cNvPr id="327" name="Shape 32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Shape 329"/>
          <p:cNvGrpSpPr/>
          <p:nvPr/>
        </p:nvGrpSpPr>
        <p:grpSpPr>
          <a:xfrm rot="1385783">
            <a:off x="2236723" y="1152387"/>
            <a:ext cx="468582" cy="468555"/>
            <a:chOff x="576250" y="4319400"/>
            <a:chExt cx="442075" cy="442050"/>
          </a:xfrm>
        </p:grpSpPr>
        <p:sp>
          <p:nvSpPr>
            <p:cNvPr id="330" name="Shape 33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Shape 334"/>
          <p:cNvSpPr/>
          <p:nvPr/>
        </p:nvSpPr>
        <p:spPr>
          <a:xfrm rot="6304741">
            <a:off x="2778432" y="584492"/>
            <a:ext cx="190685" cy="18203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 rot="1735981">
            <a:off x="3689067" y="1509746"/>
            <a:ext cx="203906" cy="1946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0FB934A5-9777-D448-B922-EE26179CDC2B}"/>
              </a:ext>
            </a:extLst>
          </p:cNvPr>
          <p:cNvSpPr txBox="1">
            <a:spLocks noChangeArrowheads="1"/>
          </p:cNvSpPr>
          <p:nvPr/>
        </p:nvSpPr>
        <p:spPr>
          <a:xfrm>
            <a:off x="299866" y="259350"/>
            <a:ext cx="8229600" cy="45259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altLang="es-ES" sz="2400" b="1" dirty="0">
                <a:solidFill>
                  <a:schemeClr val="accent4">
                    <a:lumMod val="75000"/>
                  </a:schemeClr>
                </a:solidFill>
              </a:rPr>
              <a:t>4.1 Las ondas se reflejan:</a:t>
            </a: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69D0D87E-B49F-D544-8DB9-04CFC1FF6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068" y="3213669"/>
            <a:ext cx="47418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altLang="es-ES" sz="1800" dirty="0">
                <a:solidFill>
                  <a:schemeClr val="accent4">
                    <a:lumMod val="75000"/>
                  </a:schemeClr>
                </a:solidFill>
              </a:rPr>
              <a:t>Cuando la onda va camino a un lugar, se dice que es una</a:t>
            </a:r>
            <a:r>
              <a:rPr lang="es-ES" altLang="es-ES" sz="1800" b="1" dirty="0">
                <a:solidFill>
                  <a:schemeClr val="accent4">
                    <a:lumMod val="75000"/>
                  </a:schemeClr>
                </a:solidFill>
              </a:rPr>
              <a:t> onda incidente.</a:t>
            </a:r>
          </a:p>
          <a:p>
            <a:pPr eaLnBrk="1" hangingPunct="1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altLang="es-ES" sz="1800" dirty="0">
                <a:solidFill>
                  <a:schemeClr val="accent4">
                    <a:lumMod val="75000"/>
                  </a:schemeClr>
                </a:solidFill>
              </a:rPr>
              <a:t>Cuando se devuelve, decimos que es una</a:t>
            </a:r>
            <a:r>
              <a:rPr lang="es-ES" altLang="es-ES" sz="1800" b="1" dirty="0">
                <a:solidFill>
                  <a:schemeClr val="accent4">
                    <a:lumMod val="75000"/>
                  </a:schemeClr>
                </a:solidFill>
              </a:rPr>
              <a:t> onda reflejada.</a:t>
            </a:r>
          </a:p>
        </p:txBody>
      </p:sp>
      <p:pic>
        <p:nvPicPr>
          <p:cNvPr id="11" name="Picture 27">
            <a:extLst>
              <a:ext uri="{FF2B5EF4-FFF2-40B4-BE49-F238E27FC236}">
                <a16:creationId xmlns:a16="http://schemas.microsoft.com/office/drawing/2014/main" id="{1A8FFD0F-07EE-C84D-904A-BC104F734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06" y="1057319"/>
            <a:ext cx="2168152" cy="17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tipo12">
            <a:extLst>
              <a:ext uri="{FF2B5EF4-FFF2-40B4-BE49-F238E27FC236}">
                <a16:creationId xmlns:a16="http://schemas.microsoft.com/office/drawing/2014/main" id="{B4921EF6-1C3B-3144-9B21-F051E1B17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4" y="1049338"/>
            <a:ext cx="27368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87C93B9-AE56-3A4B-9E39-494C3C6E0267}"/>
              </a:ext>
            </a:extLst>
          </p:cNvPr>
          <p:cNvSpPr txBox="1">
            <a:spLocks noChangeArrowheads="1"/>
          </p:cNvSpPr>
          <p:nvPr/>
        </p:nvSpPr>
        <p:spPr>
          <a:xfrm>
            <a:off x="306125" y="216673"/>
            <a:ext cx="8229600" cy="45259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altLang="es-ES" sz="2400" b="1" dirty="0">
                <a:solidFill>
                  <a:schemeClr val="accent4">
                    <a:lumMod val="75000"/>
                  </a:schemeClr>
                </a:solidFill>
              </a:rPr>
              <a:t>4.2 Las ondas se refractan:</a:t>
            </a:r>
          </a:p>
        </p:txBody>
      </p:sp>
      <p:pic>
        <p:nvPicPr>
          <p:cNvPr id="6" name="Picture 5" descr="image018">
            <a:extLst>
              <a:ext uri="{FF2B5EF4-FFF2-40B4-BE49-F238E27FC236}">
                <a16:creationId xmlns:a16="http://schemas.microsoft.com/office/drawing/2014/main" id="{62083C22-0550-FC46-87E5-9A219CEF6B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0" y="1049006"/>
            <a:ext cx="33909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0070924klpcnafyq_434_Ies_SCO">
            <a:extLst>
              <a:ext uri="{FF2B5EF4-FFF2-40B4-BE49-F238E27FC236}">
                <a16:creationId xmlns:a16="http://schemas.microsoft.com/office/drawing/2014/main" id="{B157A0E4-873C-E24A-A847-BCE98BBE0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5325"/>
            <a:ext cx="25431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Macintosh PowerPoint</Application>
  <PresentationFormat>Presentación en pantalla (16:9)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Wingdings</vt:lpstr>
      <vt:lpstr>Muli</vt:lpstr>
      <vt:lpstr>Arvo</vt:lpstr>
      <vt:lpstr>Titania template</vt:lpstr>
      <vt:lpstr>Física  ”Ondas”  1º Medio </vt:lpstr>
      <vt:lpstr>Ruta de aprendizaje</vt:lpstr>
      <vt:lpstr>Presentación de PowerPoint</vt:lpstr>
      <vt:lpstr>Presentación de PowerPoint</vt:lpstr>
      <vt:lpstr>Presentación de PowerPoint</vt:lpstr>
      <vt:lpstr>Presentación de PowerPoint</vt:lpstr>
      <vt:lpstr>Propiedades</vt:lpstr>
      <vt:lpstr>Presentación de PowerPoint</vt:lpstr>
      <vt:lpstr>Presentación de PowerPoint</vt:lpstr>
      <vt:lpstr>Presentación de PowerPoint</vt:lpstr>
      <vt:lpstr>Recuerden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Física  ”Ondas”  1º Medio </dc:title>
  <cp:lastModifiedBy>Microsoft Office User</cp:lastModifiedBy>
  <cp:revision>2</cp:revision>
  <dcterms:modified xsi:type="dcterms:W3CDTF">2021-04-01T17:01:20Z</dcterms:modified>
</cp:coreProperties>
</file>