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94" r:id="rId2"/>
    <p:sldId id="284" r:id="rId3"/>
    <p:sldId id="285" r:id="rId4"/>
    <p:sldId id="258" r:id="rId5"/>
    <p:sldId id="259" r:id="rId6"/>
    <p:sldId id="286" r:id="rId7"/>
    <p:sldId id="287" r:id="rId8"/>
    <p:sldId id="260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17"/>
    </p:embeddedFont>
    <p:embeddedFont>
      <p:font typeface="Lato Light" panose="020F0502020204030203" pitchFamily="34" charset="77"/>
      <p:regular r:id="rId18"/>
      <p:bold r:id="rId19"/>
      <p:italic r:id="rId20"/>
      <p:boldItalic r:id="rId21"/>
    </p:embeddedFont>
    <p:embeddedFont>
      <p:font typeface="Roboto Slab Light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321718-8F93-495E-A45E-58E33FFB8B9F}">
  <a:tblStyle styleId="{8E321718-8F93-495E-A45E-58E33FFB8B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9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32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93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87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00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3303374-8A2D-E14D-89B0-5FD9B6C6C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335016-3B65-AD49-A2F3-9580A4450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1"/>
          <a:stretch/>
        </p:blipFill>
        <p:spPr>
          <a:xfrm>
            <a:off x="2259532" y="139148"/>
            <a:ext cx="4624935" cy="48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A0DEED2-15B4-C846-AE68-F9D6723B23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F2660E-C10A-F54E-8CD1-93701FBBA641}"/>
              </a:ext>
            </a:extLst>
          </p:cNvPr>
          <p:cNvSpPr txBox="1"/>
          <p:nvPr/>
        </p:nvSpPr>
        <p:spPr>
          <a:xfrm>
            <a:off x="1900361" y="811663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Comic Sans MS" panose="030F0902030302020204" pitchFamily="66" charset="0"/>
              </a:rPr>
              <a:t>Aluviones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F5274F-73EE-9847-9298-1894D03BD65B}"/>
              </a:ext>
            </a:extLst>
          </p:cNvPr>
          <p:cNvSpPr txBox="1"/>
          <p:nvPr/>
        </p:nvSpPr>
        <p:spPr>
          <a:xfrm>
            <a:off x="1900361" y="1566407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Comic Sans MS" panose="030F0902030302020204" pitchFamily="66" charset="0"/>
              </a:rPr>
              <a:t>Tsunamis y terremotos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26D22-922A-B243-9A55-8F56F4D8E482}"/>
              </a:ext>
            </a:extLst>
          </p:cNvPr>
          <p:cNvSpPr txBox="1"/>
          <p:nvPr/>
        </p:nvSpPr>
        <p:spPr>
          <a:xfrm>
            <a:off x="1900361" y="2393973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Comic Sans MS" panose="030F0902030302020204" pitchFamily="66" charset="0"/>
              </a:rPr>
              <a:t>Erupciones volcánicas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FE3B18-EDD6-0D4E-BD18-11E92F759148}"/>
              </a:ext>
            </a:extLst>
          </p:cNvPr>
          <p:cNvSpPr txBox="1"/>
          <p:nvPr/>
        </p:nvSpPr>
        <p:spPr>
          <a:xfrm>
            <a:off x="1900361" y="3221539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Comic Sans MS" panose="030F0902030302020204" pitchFamily="66" charset="0"/>
              </a:rPr>
              <a:t>Sequías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7D313E-4EBB-8144-8766-50C82573DC6E}"/>
              </a:ext>
            </a:extLst>
          </p:cNvPr>
          <p:cNvSpPr txBox="1"/>
          <p:nvPr/>
        </p:nvSpPr>
        <p:spPr>
          <a:xfrm>
            <a:off x="1900361" y="4024060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Comic Sans MS" panose="030F0902030302020204" pitchFamily="66" charset="0"/>
              </a:rPr>
              <a:t>Incendios</a:t>
            </a: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F16C4E0D-B0DC-8445-9ED6-9021600EEDE4}"/>
              </a:ext>
            </a:extLst>
          </p:cNvPr>
          <p:cNvSpPr/>
          <p:nvPr/>
        </p:nvSpPr>
        <p:spPr>
          <a:xfrm>
            <a:off x="4031311" y="675861"/>
            <a:ext cx="540689" cy="374506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F90EE15-93D9-804B-8C0B-9E08FA80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489" y="323907"/>
            <a:ext cx="2050150" cy="45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0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EB8DFA-8440-A041-BE46-4268917984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7DA5077-AF83-8E4F-ACCC-FD00F1D07E7D}"/>
              </a:ext>
            </a:extLst>
          </p:cNvPr>
          <p:cNvSpPr/>
          <p:nvPr/>
        </p:nvSpPr>
        <p:spPr>
          <a:xfrm>
            <a:off x="759349" y="1663809"/>
            <a:ext cx="5108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es-ES_tradnl" sz="2800" dirty="0">
                <a:latin typeface="Bradley Hand" charset="0"/>
                <a:ea typeface="Bradley Hand" charset="0"/>
                <a:cs typeface="Bradley Hand" charset="0"/>
              </a:rPr>
              <a:t>Si hubieses viajado la semana pasada a uno de esos lugares, ¿estabas preparado para enfrentar esos riesgos?</a:t>
            </a:r>
          </a:p>
        </p:txBody>
      </p:sp>
      <p:pic>
        <p:nvPicPr>
          <p:cNvPr id="5" name="Gráfico 4" descr="Lluvia de ideas de grupo">
            <a:extLst>
              <a:ext uri="{FF2B5EF4-FFF2-40B4-BE49-F238E27FC236}">
                <a16:creationId xmlns:a16="http://schemas.microsoft.com/office/drawing/2014/main" id="{4CCCC6B7-A3B7-1041-8FC0-A1A8E0E7A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580" y="1516214"/>
            <a:ext cx="2111071" cy="21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94B61D8-9B17-F049-98AA-1EB4221719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6C19F89-B5DA-3A4A-974C-AF8D41DD2814}"/>
              </a:ext>
            </a:extLst>
          </p:cNvPr>
          <p:cNvSpPr/>
          <p:nvPr/>
        </p:nvSpPr>
        <p:spPr>
          <a:xfrm>
            <a:off x="3545984" y="131546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dirty="0">
                <a:latin typeface="Bradley Hand" charset="0"/>
                <a:ea typeface="Bradley Hand" charset="0"/>
                <a:cs typeface="Bradley Hand" charset="0"/>
              </a:rPr>
              <a:t>b. ¿Coincide lo investigado sobre los riesgos </a:t>
            </a:r>
            <a:r>
              <a:rPr lang="es-ES_tradnl" sz="2400" dirty="0" err="1">
                <a:latin typeface="Bradley Hand" charset="0"/>
                <a:ea typeface="Bradley Hand" charset="0"/>
                <a:cs typeface="Bradley Hand" charset="0"/>
              </a:rPr>
              <a:t>socionaturales</a:t>
            </a:r>
            <a:r>
              <a:rPr lang="es-ES_tradnl" sz="2400" dirty="0">
                <a:latin typeface="Bradley Hand" charset="0"/>
                <a:ea typeface="Bradley Hand" charset="0"/>
                <a:cs typeface="Bradley Hand" charset="0"/>
              </a:rPr>
              <a:t> de cada lugar con la respuesta que diste en la pregunta 1, basada en tu percepción? ¿A qué se debe esto, según tu parecer? </a:t>
            </a: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12D09C85-FA15-7A41-BD42-1660378B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950" y="1247332"/>
            <a:ext cx="2648836" cy="26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C510968-979E-094F-B539-34DCB345F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DE55AA9-4B87-9049-9CA7-DEDD6AD21A21}"/>
              </a:ext>
            </a:extLst>
          </p:cNvPr>
          <p:cNvSpPr/>
          <p:nvPr/>
        </p:nvSpPr>
        <p:spPr>
          <a:xfrm>
            <a:off x="830912" y="1677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dirty="0">
                <a:latin typeface="Bradley Hand" charset="0"/>
                <a:ea typeface="Bradley Hand" charset="0"/>
                <a:cs typeface="Bradley Hand" charset="0"/>
              </a:rPr>
              <a:t>¿Cuál es la causa de los riesgos </a:t>
            </a:r>
            <a:r>
              <a:rPr lang="es-ES_tradnl" sz="2400" dirty="0" err="1">
                <a:latin typeface="Bradley Hand" charset="0"/>
                <a:ea typeface="Bradley Hand" charset="0"/>
                <a:cs typeface="Bradley Hand" charset="0"/>
              </a:rPr>
              <a:t>socionaturales</a:t>
            </a:r>
            <a:r>
              <a:rPr lang="es-ES_tradnl" sz="2400" dirty="0">
                <a:latin typeface="Bradley Hand" charset="0"/>
                <a:ea typeface="Bradley Hand" charset="0"/>
                <a:cs typeface="Bradley Hand" charset="0"/>
              </a:rPr>
              <a:t> investigados en cada lugar?, ¿Son de origen natural o antropogénicos?</a:t>
            </a:r>
          </a:p>
        </p:txBody>
      </p:sp>
      <p:pic>
        <p:nvPicPr>
          <p:cNvPr id="5" name="Gráfico 4" descr="Cabeza con engranajes">
            <a:extLst>
              <a:ext uri="{FF2B5EF4-FFF2-40B4-BE49-F238E27FC236}">
                <a16:creationId xmlns:a16="http://schemas.microsoft.com/office/drawing/2014/main" id="{9ABAA699-A9AA-794F-A87B-2E9EF13B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190" y="1425006"/>
            <a:ext cx="2124939" cy="21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1084725" y="2708950"/>
            <a:ext cx="698124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6000" b="1" dirty="0">
                <a:solidFill>
                  <a:srgbClr val="002060"/>
                </a:solidFill>
              </a:rPr>
            </a:br>
            <a:br>
              <a:rPr lang="es-ES" sz="6000" b="1" dirty="0">
                <a:solidFill>
                  <a:srgbClr val="002060"/>
                </a:solidFill>
              </a:rPr>
            </a:br>
            <a:br>
              <a:rPr lang="es-ES" sz="6000" b="1" dirty="0">
                <a:solidFill>
                  <a:srgbClr val="002060"/>
                </a:solidFill>
              </a:rPr>
            </a:br>
            <a:br>
              <a:rPr lang="es-ES" sz="6000" b="1" dirty="0">
                <a:solidFill>
                  <a:srgbClr val="002060"/>
                </a:solidFill>
              </a:rPr>
            </a:br>
            <a:br>
              <a:rPr lang="es-ES" sz="6000" b="1" dirty="0">
                <a:solidFill>
                  <a:srgbClr val="002060"/>
                </a:solidFill>
              </a:rPr>
            </a:br>
            <a:br>
              <a:rPr lang="es-ES" sz="6000" b="1" dirty="0">
                <a:solidFill>
                  <a:srgbClr val="002060"/>
                </a:solidFill>
              </a:rPr>
            </a:br>
            <a:endParaRPr sz="6000" b="1" dirty="0">
              <a:solidFill>
                <a:srgbClr val="002060"/>
              </a:solidFill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ubTitle" idx="4294967295"/>
          </p:nvPr>
        </p:nvSpPr>
        <p:spPr>
          <a:xfrm>
            <a:off x="1292087" y="2982778"/>
            <a:ext cx="655982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es-CL" sz="2400" b="1" dirty="0">
                <a:solidFill>
                  <a:srgbClr val="7030A0"/>
                </a:solidFill>
                <a:latin typeface="Cooper Black" charset="0"/>
                <a:ea typeface="Cooper Black" charset="0"/>
                <a:cs typeface="Cooper Black" charset="0"/>
              </a:rPr>
              <a:t>“La ciencia, muchacho, está hecha de errores, pero de errores útiles de cometer, pues poco a poco, conducen a la verdad”</a:t>
            </a:r>
            <a:endParaRPr sz="2400" b="1" dirty="0">
              <a:solidFill>
                <a:srgbClr val="7030A0"/>
              </a:solidFill>
              <a:latin typeface="Cooper Black" charset="0"/>
              <a:ea typeface="Cooper Black" charset="0"/>
              <a:cs typeface="Cooper Black" charset="0"/>
            </a:endParaRPr>
          </a:p>
        </p:txBody>
      </p:sp>
      <p:grpSp>
        <p:nvGrpSpPr>
          <p:cNvPr id="433" name="Shape 433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2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89">
            <a:extLst>
              <a:ext uri="{FF2B5EF4-FFF2-40B4-BE49-F238E27FC236}">
                <a16:creationId xmlns:a16="http://schemas.microsoft.com/office/drawing/2014/main" id="{8006EE5C-3A7E-284B-8E56-8BA2DC3399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Ciencias</a:t>
            </a:r>
            <a:r>
              <a:rPr lang="en" dirty="0"/>
              <a:t> para la </a:t>
            </a:r>
            <a:r>
              <a:rPr lang="en" dirty="0" err="1"/>
              <a:t>ciudadanía</a:t>
            </a:r>
            <a:br>
              <a:rPr lang="en" dirty="0"/>
            </a:br>
            <a:r>
              <a:rPr lang="en" dirty="0"/>
              <a:t>4º Medio</a:t>
            </a:r>
            <a:endParaRPr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2A0936-C889-9741-A35B-A52F78766C0B}"/>
              </a:ext>
            </a:extLst>
          </p:cNvPr>
          <p:cNvSpPr txBox="1"/>
          <p:nvPr/>
        </p:nvSpPr>
        <p:spPr>
          <a:xfrm>
            <a:off x="3553881" y="3458817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Profesores: Clara Veas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Bastián Cárdenas 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83F65B-B4F3-2F4E-8F2B-ACA67AC2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94" y="823026"/>
            <a:ext cx="780711" cy="9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Ruta</a:t>
            </a:r>
            <a:r>
              <a:rPr lang="en" dirty="0"/>
              <a:t> de </a:t>
            </a:r>
            <a:r>
              <a:rPr lang="en" dirty="0" err="1"/>
              <a:t>aprendizaje</a:t>
            </a:r>
            <a:endParaRPr dirty="0"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C8EC38-6933-4342-B79A-F3C41743C856}"/>
              </a:ext>
            </a:extLst>
          </p:cNvPr>
          <p:cNvSpPr txBox="1"/>
          <p:nvPr/>
        </p:nvSpPr>
        <p:spPr>
          <a:xfrm>
            <a:off x="3018397" y="1017478"/>
            <a:ext cx="5441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Objetivo: </a:t>
            </a:r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Analizar y reflexionarriesgos de origen natural o provocados por la acción humana en nuestro contexto local y evaluar las capacidades existentes en la escuela y la comunidad para la prevención, mitigación y la adaptación frente a sus consecuencias.</a:t>
            </a:r>
          </a:p>
          <a:p>
            <a:pPr algn="just"/>
            <a:endParaRPr lang="es-CL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Contenido</a:t>
            </a:r>
            <a:br>
              <a:rPr lang="es-CL" b="1" dirty="0">
                <a:solidFill>
                  <a:schemeClr val="tx2">
                    <a:lumMod val="50000"/>
                  </a:schemeClr>
                </a:solidFill>
              </a:rPr>
            </a:br>
            <a:endParaRPr lang="es-CL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Riesgos Socionaturales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Análisis de caso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Reflexionemos frente a la investigación</a:t>
            </a:r>
          </a:p>
          <a:p>
            <a:pPr algn="just"/>
            <a:endParaRPr lang="es-CL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Cierre de clases</a:t>
            </a:r>
          </a:p>
          <a:p>
            <a:pPr marL="342900" indent="-342900" algn="just">
              <a:buFont typeface="+mj-lt"/>
              <a:buAutoNum type="arabicPeriod"/>
            </a:pPr>
            <a:endParaRPr lang="es-C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8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rgbClr val="FFB600"/>
                </a:solidFill>
              </a:rPr>
              <a:t>MÓDULO: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196516" y="2756950"/>
            <a:ext cx="6813884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FFFFFF"/>
                </a:solidFill>
              </a:rPr>
              <a:t>SEGURIDAD, PREVENCIÓN Y AUTOCUIDADO</a:t>
            </a:r>
            <a:endParaRPr sz="3600" dirty="0">
              <a:solidFill>
                <a:srgbClr val="FFFFFF"/>
              </a:solidFill>
            </a:endParaRPr>
          </a:p>
        </p:txBody>
      </p:sp>
      <p:pic>
        <p:nvPicPr>
          <p:cNvPr id="405" name="Shape 40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02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5C65"/>
                </a:solidFill>
              </a:rPr>
              <a:t>1.</a:t>
            </a:r>
            <a:endParaRPr dirty="0">
              <a:solidFill>
                <a:srgbClr val="4A5C65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Continuamos</a:t>
            </a:r>
            <a:endParaRPr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err="1"/>
              <a:t>Riesgos</a:t>
            </a:r>
            <a:r>
              <a:rPr lang="en" dirty="0"/>
              <a:t> </a:t>
            </a:r>
            <a:r>
              <a:rPr lang="en" dirty="0" err="1"/>
              <a:t>socionaturales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A26B83-BE9B-864E-9CEA-AD920C6538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555BB6-71AF-1B4A-BAAF-FF3DAAA35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r="6739" b="1272"/>
          <a:stretch/>
        </p:blipFill>
        <p:spPr>
          <a:xfrm>
            <a:off x="4775154" y="806560"/>
            <a:ext cx="3136394" cy="35303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2979E14-36D8-F345-BB03-16C9248111A7}"/>
              </a:ext>
            </a:extLst>
          </p:cNvPr>
          <p:cNvSpPr/>
          <p:nvPr/>
        </p:nvSpPr>
        <p:spPr>
          <a:xfrm>
            <a:off x="584491" y="1967259"/>
            <a:ext cx="3537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800" dirty="0">
                <a:latin typeface="Bradley Hand" charset="0"/>
                <a:ea typeface="Bradley Hand" charset="0"/>
                <a:cs typeface="Bradley Hand" charset="0"/>
              </a:rPr>
              <a:t>¿Cuáles lugares representados en las imágenes presenta, en tu percepción, un menor y un mayor riesgo socio natural, respectivamente? ¿Por qué?</a:t>
            </a:r>
          </a:p>
        </p:txBody>
      </p:sp>
    </p:spTree>
    <p:extLst>
      <p:ext uri="{BB962C8B-B14F-4D97-AF65-F5344CB8AC3E}">
        <p14:creationId xmlns:p14="http://schemas.microsoft.com/office/powerpoint/2010/main" val="241680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5C65"/>
                </a:solidFill>
              </a:rPr>
              <a:t>2.</a:t>
            </a:r>
            <a:endParaRPr dirty="0">
              <a:solidFill>
                <a:srgbClr val="4A5C65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Análisis</a:t>
            </a:r>
            <a:r>
              <a:rPr lang="en" dirty="0"/>
              <a:t> de </a:t>
            </a:r>
            <a:r>
              <a:rPr lang="en" dirty="0" err="1"/>
              <a:t>caso</a:t>
            </a:r>
            <a:endParaRPr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err="1"/>
              <a:t>Riesgos</a:t>
            </a:r>
            <a:r>
              <a:rPr lang="en" dirty="0"/>
              <a:t> </a:t>
            </a:r>
            <a:r>
              <a:rPr lang="en" dirty="0" err="1"/>
              <a:t>socionaturales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07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s-ES_tradnl" sz="3200" dirty="0">
                <a:latin typeface="Bradley Hand" charset="0"/>
                <a:ea typeface="Bradley Hand" charset="0"/>
                <a:cs typeface="Bradley Hand" charset="0"/>
              </a:rPr>
              <a:t>Investigan brevemente los riesgos </a:t>
            </a:r>
            <a:r>
              <a:rPr lang="es-ES_tradnl" sz="3200" dirty="0" err="1">
                <a:latin typeface="Bradley Hand" charset="0"/>
                <a:ea typeface="Bradley Hand" charset="0"/>
                <a:cs typeface="Bradley Hand" charset="0"/>
              </a:rPr>
              <a:t>socionaturales</a:t>
            </a:r>
            <a:r>
              <a:rPr lang="es-ES_tradnl" sz="3200" dirty="0">
                <a:latin typeface="Bradley Hand" charset="0"/>
                <a:ea typeface="Bradley Hand" charset="0"/>
                <a:cs typeface="Bradley Hand" charset="0"/>
              </a:rPr>
              <a:t> asociados a cada lugar de las imágenes</a:t>
            </a:r>
            <a:endParaRPr dirty="0"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77FAE5D-59FD-F141-82D0-E0A6236BB2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1CF59F-DEB6-1948-B4A8-F104C25568CD}"/>
              </a:ext>
            </a:extLst>
          </p:cNvPr>
          <p:cNvSpPr/>
          <p:nvPr/>
        </p:nvSpPr>
        <p:spPr>
          <a:xfrm>
            <a:off x="1914276" y="1566877"/>
            <a:ext cx="5315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Peligro potencial asociado con la probable ocurrencia de fenómenos físicos cuya existencia, intensidad o recurrencia se relaciona con procesos de degradación ambiental o de intervención humana en los ecosistemas </a:t>
            </a:r>
            <a:r>
              <a:rPr lang="es-CL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naturales</a:t>
            </a:r>
            <a:r>
              <a:rPr lang="es-CL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71968D-9B75-0045-84C3-EA6DB514F5D0}"/>
              </a:ext>
            </a:extLst>
          </p:cNvPr>
          <p:cNvSpPr txBox="1"/>
          <p:nvPr/>
        </p:nvSpPr>
        <p:spPr>
          <a:xfrm>
            <a:off x="1391479" y="811663"/>
            <a:ext cx="393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Riesgos socionaturales</a:t>
            </a:r>
          </a:p>
        </p:txBody>
      </p:sp>
    </p:spTree>
    <p:extLst>
      <p:ext uri="{BB962C8B-B14F-4D97-AF65-F5344CB8AC3E}">
        <p14:creationId xmlns:p14="http://schemas.microsoft.com/office/powerpoint/2010/main" val="1443282882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302</Words>
  <Application>Microsoft Macintosh PowerPoint</Application>
  <PresentationFormat>Presentación en pantalla (16:9)</PresentationFormat>
  <Paragraphs>44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Bradley Hand</vt:lpstr>
      <vt:lpstr>Comic Sans MS</vt:lpstr>
      <vt:lpstr>Lato Light</vt:lpstr>
      <vt:lpstr>Roboto Slab Light</vt:lpstr>
      <vt:lpstr>Cooper Black</vt:lpstr>
      <vt:lpstr>Kent template</vt:lpstr>
      <vt:lpstr>Presentación de PowerPoint</vt:lpstr>
      <vt:lpstr>Ciencias para la ciudadanía 4º Medio</vt:lpstr>
      <vt:lpstr>Ruta de aprendizaje</vt:lpstr>
      <vt:lpstr>MÓDULO:</vt:lpstr>
      <vt:lpstr>1. Continuamos</vt:lpstr>
      <vt:lpstr>Presentación de PowerPoint</vt:lpstr>
      <vt:lpstr>2. Análisis de caso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para la ciudadanía 4º Medio</dc:title>
  <cp:lastModifiedBy>Microsoft Office User</cp:lastModifiedBy>
  <cp:revision>5</cp:revision>
  <dcterms:modified xsi:type="dcterms:W3CDTF">2021-04-12T15:03:56Z</dcterms:modified>
</cp:coreProperties>
</file>