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6"/>
  </p:notesMasterIdLst>
  <p:sldIdLst>
    <p:sldId id="256" r:id="rId2"/>
    <p:sldId id="297" r:id="rId3"/>
    <p:sldId id="258" r:id="rId4"/>
    <p:sldId id="262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</p:sldIdLst>
  <p:sldSz cx="9144000" cy="5143500" type="screen16x9"/>
  <p:notesSz cx="6858000" cy="9144000"/>
  <p:embeddedFontLst>
    <p:embeddedFont>
      <p:font typeface="Permanent Marker" charset="0"/>
      <p:regular r:id="rId17"/>
    </p:embeddedFont>
    <p:embeddedFont>
      <p:font typeface="Comfortaa Regular" charset="0"/>
      <p:regular r:id="rId18"/>
      <p:bold r:id="rId19"/>
    </p:embeddedFont>
    <p:embeddedFont>
      <p:font typeface="Comfortaa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2C16A59-8E4A-4FC9-BC45-E432C800B5AE}">
  <a:tblStyle styleId="{82C16A59-8E4A-4FC9-BC45-E432C800B5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6" y="-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1_1_2_3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1_2_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61" r:id="rId5"/>
    <p:sldLayoutId id="2147483665" r:id="rId6"/>
    <p:sldLayoutId id="2147483666" r:id="rId7"/>
    <p:sldLayoutId id="214748367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285720" y="1643056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err="1" smtClean="0"/>
              <a:t>Matematicas</a:t>
            </a:r>
            <a:r>
              <a:rPr lang="en" dirty="0"/>
              <a:t/>
            </a:r>
            <a:br>
              <a:rPr lang="en" dirty="0"/>
            </a:br>
            <a:r>
              <a:rPr lang="es-CL" dirty="0" smtClean="0"/>
              <a:t>7°Basico</a:t>
            </a:r>
            <a:endParaRPr lang="es-CL" dirty="0"/>
          </a:p>
        </p:txBody>
      </p:sp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9" name="Google Shape;389;p23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90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3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8" name="Google Shape;408;p23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0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23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9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5" name="Google Shape;425;p23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426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0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3" name="Google Shape;433;p23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23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20" name="Google Shape;520;p23"/>
          <p:cNvGrpSpPr/>
          <p:nvPr/>
        </p:nvGrpSpPr>
        <p:grpSpPr>
          <a:xfrm>
            <a:off x="5572132" y="470728"/>
            <a:ext cx="1480128" cy="1386642"/>
            <a:chOff x="5751609" y="213662"/>
            <a:chExt cx="1480128" cy="1386642"/>
          </a:xfrm>
        </p:grpSpPr>
        <p:grpSp>
          <p:nvGrpSpPr>
            <p:cNvPr id="521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6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9" name="Google Shape;539;p23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3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4" name="Google Shape;329;p23"/>
          <p:cNvSpPr txBox="1">
            <a:spLocks noGrp="1"/>
          </p:cNvSpPr>
          <p:nvPr>
            <p:ph type="subTitle" idx="1"/>
          </p:nvPr>
        </p:nvSpPr>
        <p:spPr>
          <a:xfrm>
            <a:off x="571472" y="3214692"/>
            <a:ext cx="7877658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latin typeface="Comfortaa Regular"/>
                <a:ea typeface="Comfortaa Regular"/>
                <a:cs typeface="Comfortaa Regular"/>
                <a:sym typeface="Comfortaa Regular"/>
              </a:rPr>
              <a:t>Fecha: 12 de Abril.</a:t>
            </a:r>
            <a:endParaRPr sz="2000" b="1">
              <a:latin typeface="Comfortaa Regular"/>
              <a:ea typeface="Comfortaa Regular"/>
              <a:cs typeface="Comfortaa Regular"/>
              <a:sym typeface="Comfortaa Regular"/>
            </a:endParaRPr>
          </a:p>
        </p:txBody>
      </p:sp>
      <p:pic>
        <p:nvPicPr>
          <p:cNvPr id="265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8001024" y="0"/>
            <a:ext cx="757245" cy="857256"/>
          </a:xfrm>
          <a:prstGeom prst="rect">
            <a:avLst/>
          </a:prstGeom>
          <a:noFill/>
        </p:spPr>
      </p:pic>
      <p:sp>
        <p:nvSpPr>
          <p:cNvPr id="266" name="265 CuadroTexto"/>
          <p:cNvSpPr txBox="1"/>
          <p:nvPr/>
        </p:nvSpPr>
        <p:spPr>
          <a:xfrm>
            <a:off x="5857884" y="1428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Colegio Numancia</a:t>
            </a:r>
            <a:endParaRPr lang="es-CL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285984" y="71420"/>
            <a:ext cx="4071966" cy="494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5500694" y="357172"/>
          <a:ext cx="2847973" cy="930131"/>
        </p:xfrm>
        <a:graphic>
          <a:graphicData uri="http://schemas.openxmlformats.org/presentationml/2006/ole">
            <p:oleObj spid="_x0000_s3074" name="Ecuación" r:id="rId4" imgW="1206360" imgH="393480" progId="Equation.3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357422" y="2906915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4786314" y="571486"/>
            <a:ext cx="50006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571768" y="55361"/>
            <a:ext cx="4357686" cy="501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7500958" y="3571882"/>
          <a:ext cx="1012038" cy="1071570"/>
        </p:xfrm>
        <a:graphic>
          <a:graphicData uri="http://schemas.openxmlformats.org/presentationml/2006/ole">
            <p:oleObj spid="_x0000_s4098" name="Ecuación" r:id="rId4" imgW="215640" imgH="228600" progId="Equation.3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500826" y="3714758"/>
            <a:ext cx="2143140" cy="95410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11 : 4 = 2</a:t>
            </a:r>
          </a:p>
          <a:p>
            <a:r>
              <a:rPr lang="es-CL" dirty="0" smtClean="0"/>
              <a:t>-8</a:t>
            </a:r>
          </a:p>
          <a:p>
            <a:r>
              <a:rPr lang="es-CL" dirty="0" smtClean="0"/>
              <a:t>  3</a:t>
            </a:r>
          </a:p>
          <a:p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3438" y="478632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587543" y="54413"/>
            <a:ext cx="3913283" cy="505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2643174" y="3192667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09525"/>
            <a:ext cx="7762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500034" y="2643188"/>
            <a:ext cx="6500858" cy="69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071802" y="785800"/>
            <a:ext cx="2286016" cy="95410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27 + 3 – 9 + 16</a:t>
            </a:r>
          </a:p>
          <a:p>
            <a:r>
              <a:rPr lang="es-CL" dirty="0" smtClean="0"/>
              <a:t>30 – 9</a:t>
            </a:r>
          </a:p>
          <a:p>
            <a:r>
              <a:rPr lang="es-CL" dirty="0" smtClean="0"/>
              <a:t>21 + 16</a:t>
            </a:r>
          </a:p>
          <a:p>
            <a:r>
              <a:rPr lang="es-CL" dirty="0" smtClean="0"/>
              <a:t>      </a:t>
            </a:r>
            <a:r>
              <a:rPr lang="es-CL" b="1" dirty="0" smtClean="0">
                <a:solidFill>
                  <a:srgbClr val="FF0000"/>
                </a:solidFill>
              </a:rPr>
              <a:t>37 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57356" y="3500444"/>
            <a:ext cx="2286016" cy="73866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4.500 : 90 =</a:t>
            </a:r>
          </a:p>
          <a:p>
            <a:r>
              <a:rPr lang="es-CL" dirty="0" smtClean="0"/>
              <a:t>450 : 9 = </a:t>
            </a:r>
            <a:r>
              <a:rPr lang="es-CL" b="1" dirty="0" smtClean="0">
                <a:solidFill>
                  <a:srgbClr val="FF0000"/>
                </a:solidFill>
              </a:rPr>
              <a:t>50 </a:t>
            </a:r>
          </a:p>
          <a:p>
            <a:endParaRPr lang="es-CL" dirty="0"/>
          </a:p>
        </p:txBody>
      </p:sp>
      <p:cxnSp>
        <p:nvCxnSpPr>
          <p:cNvPr id="7" name="6 Conector recto"/>
          <p:cNvCxnSpPr/>
          <p:nvPr/>
        </p:nvCxnSpPr>
        <p:spPr>
          <a:xfrm rot="5400000" flipH="1" flipV="1">
            <a:off x="2285984" y="3571882"/>
            <a:ext cx="142876" cy="14287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 flipH="1" flipV="1">
            <a:off x="2643174" y="3571882"/>
            <a:ext cx="142876" cy="14287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357172"/>
            <a:ext cx="5126400" cy="732900"/>
          </a:xfrm>
        </p:spPr>
        <p:txBody>
          <a:bodyPr/>
          <a:lstStyle/>
          <a:p>
            <a:r>
              <a:rPr lang="es-CL" dirty="0" smtClean="0"/>
              <a:t>Escala de Notas…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3108" y="1214428"/>
          <a:ext cx="1714512" cy="3406140"/>
        </p:xfrm>
        <a:graphic>
          <a:graphicData uri="http://schemas.openxmlformats.org/drawingml/2006/table">
            <a:tbl>
              <a:tblPr/>
              <a:tblGrid>
                <a:gridCol w="1000132"/>
                <a:gridCol w="714380"/>
              </a:tblGrid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latin typeface="Arial"/>
                        </a:rPr>
                        <a:t>Puntaje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latin typeface="Arial"/>
                        </a:rPr>
                        <a:t>Nota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2,0</a:t>
                      </a:r>
                      <a:endParaRPr lang="es-CL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 smtClean="0">
                          <a:latin typeface="Arial"/>
                        </a:rPr>
                        <a:t>4,0</a:t>
                      </a:r>
                      <a:endParaRPr lang="es-CL" sz="18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latin typeface="Arial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latin typeface="Arial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latin typeface="Arial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latin typeface="Arial"/>
                        </a:rPr>
                        <a:t>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 smtClean="0">
                          <a:latin typeface="Arial"/>
                        </a:rPr>
                        <a:t>7,0</a:t>
                      </a:r>
                      <a:endParaRPr lang="es-CL" sz="18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oogle Shape;631;p26"/>
          <p:cNvGrpSpPr/>
          <p:nvPr/>
        </p:nvGrpSpPr>
        <p:grpSpPr>
          <a:xfrm>
            <a:off x="5429256" y="1714494"/>
            <a:ext cx="3158186" cy="3171383"/>
            <a:chOff x="1339725" y="238075"/>
            <a:chExt cx="2758000" cy="2769525"/>
          </a:xfrm>
        </p:grpSpPr>
        <p:sp>
          <p:nvSpPr>
            <p:cNvPr id="5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1719775" y="943575"/>
            <a:ext cx="5753100" cy="25677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27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 smtClean="0"/>
              <a:t>12 de Abril</a:t>
            </a:r>
            <a:endParaRPr sz="1200" b="1"/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1914750" y="1401974"/>
            <a:ext cx="5314500" cy="11697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Objetivo: Corregir evaluacion formativa ubicacion fracciones en la recta numerica</a:t>
            </a:r>
            <a:endParaRPr/>
          </a:p>
        </p:txBody>
      </p:sp>
      <p:sp>
        <p:nvSpPr>
          <p:cNvPr id="712" name="Google Shape;712;p27"/>
          <p:cNvSpPr/>
          <p:nvPr/>
        </p:nvSpPr>
        <p:spPr>
          <a:xfrm>
            <a:off x="3433113" y="3797975"/>
            <a:ext cx="2326437" cy="792596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7"/>
          <p:cNvSpPr/>
          <p:nvPr/>
        </p:nvSpPr>
        <p:spPr>
          <a:xfrm rot="5400000">
            <a:off x="3231160" y="-725757"/>
            <a:ext cx="2719813" cy="5876268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714;p27"/>
          <p:cNvGrpSpPr/>
          <p:nvPr/>
        </p:nvGrpSpPr>
        <p:grpSpPr>
          <a:xfrm>
            <a:off x="7529212" y="3511287"/>
            <a:ext cx="1862374" cy="2056521"/>
            <a:chOff x="7281641" y="1136546"/>
            <a:chExt cx="892968" cy="986057"/>
          </a:xfrm>
        </p:grpSpPr>
        <p:sp>
          <p:nvSpPr>
            <p:cNvPr id="715" name="Google Shape;71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719;p27"/>
          <p:cNvGrpSpPr/>
          <p:nvPr/>
        </p:nvGrpSpPr>
        <p:grpSpPr>
          <a:xfrm>
            <a:off x="-469390" y="245003"/>
            <a:ext cx="1490486" cy="960916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Ruta de aprendizaje</a:t>
            </a:r>
            <a:endParaRPr/>
          </a:p>
        </p:txBody>
      </p:sp>
      <p:sp>
        <p:nvSpPr>
          <p:cNvPr id="601" name="Google Shape;601;p25"/>
          <p:cNvSpPr/>
          <p:nvPr/>
        </p:nvSpPr>
        <p:spPr>
          <a:xfrm>
            <a:off x="2794851" y="662164"/>
            <a:ext cx="3554304" cy="1057613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2351916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5638064" y="2357436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/>
          </a:p>
        </p:txBody>
      </p:sp>
      <p:sp>
        <p:nvSpPr>
          <p:cNvPr id="606" name="Google Shape;606;p25"/>
          <p:cNvSpPr/>
          <p:nvPr/>
        </p:nvSpPr>
        <p:spPr>
          <a:xfrm>
            <a:off x="2463837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5749985" y="228599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grpSp>
        <p:nvGrpSpPr>
          <p:cNvPr id="610" name="Google Shape;610;p25"/>
          <p:cNvGrpSpPr/>
          <p:nvPr/>
        </p:nvGrpSpPr>
        <p:grpSpPr>
          <a:xfrm>
            <a:off x="2638570" y="3071100"/>
            <a:ext cx="218918" cy="577215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1571604" y="3714550"/>
            <a:ext cx="2500330" cy="12146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Correccion evaluacion formativa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" b="1" dirty="0" smtClean="0"/>
              <a:t>Dudas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" b="1" dirty="0" smtClean="0"/>
              <a:t>Preguntas</a:t>
            </a:r>
            <a:endParaRPr b="1"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5429256" y="3643320"/>
            <a:ext cx="1714512" cy="12144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Escala de Notas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" b="1" dirty="0" smtClean="0"/>
              <a:t> Dudas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" b="1" dirty="0" smtClean="0"/>
              <a:t> Preguntas</a:t>
            </a:r>
            <a:endParaRPr b="1"/>
          </a:p>
        </p:txBody>
      </p:sp>
      <p:grpSp>
        <p:nvGrpSpPr>
          <p:cNvPr id="32" name="Google Shape;616;p25"/>
          <p:cNvGrpSpPr/>
          <p:nvPr/>
        </p:nvGrpSpPr>
        <p:grpSpPr>
          <a:xfrm>
            <a:off x="5981913" y="3032183"/>
            <a:ext cx="233161" cy="539699"/>
            <a:chOff x="5349941" y="3093980"/>
            <a:chExt cx="233161" cy="539699"/>
          </a:xfrm>
        </p:grpSpPr>
        <p:sp>
          <p:nvSpPr>
            <p:cNvPr id="33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" name="Google Shape;728;p28"/>
          <p:cNvGrpSpPr/>
          <p:nvPr/>
        </p:nvGrpSpPr>
        <p:grpSpPr>
          <a:xfrm>
            <a:off x="7358082" y="2285998"/>
            <a:ext cx="1286906" cy="1848300"/>
            <a:chOff x="797124" y="1924250"/>
            <a:chExt cx="1819110" cy="2485557"/>
          </a:xfrm>
        </p:grpSpPr>
        <p:sp>
          <p:nvSpPr>
            <p:cNvPr id="10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oogle Shape;752;p28"/>
          <p:cNvGrpSpPr/>
          <p:nvPr/>
        </p:nvGrpSpPr>
        <p:grpSpPr>
          <a:xfrm rot="-725115">
            <a:off x="183949" y="2262496"/>
            <a:ext cx="1881814" cy="1956692"/>
            <a:chOff x="6292350" y="1776075"/>
            <a:chExt cx="2430925" cy="2404675"/>
          </a:xfrm>
        </p:grpSpPr>
        <p:sp>
          <p:nvSpPr>
            <p:cNvPr id="13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Correccion de las preguntas.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428596" y="285734"/>
            <a:ext cx="7290300" cy="571504"/>
          </a:xfrm>
        </p:spPr>
        <p:txBody>
          <a:bodyPr/>
          <a:lstStyle/>
          <a:p>
            <a:r>
              <a:rPr lang="es-CL" dirty="0" smtClean="0"/>
              <a:t>Revisión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" y="957263"/>
            <a:ext cx="84582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571868" y="2928940"/>
            <a:ext cx="1285884" cy="30777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8 – 3 = 5</a:t>
            </a:r>
            <a:endParaRPr lang="es-C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335756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72"/>
            <a:ext cx="77914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4714876" y="2571750"/>
            <a:ext cx="1643074" cy="30777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19 – 7 = 12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314325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42858"/>
            <a:ext cx="84772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071802" y="1643056"/>
            <a:ext cx="3214710" cy="138499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Cuentas:</a:t>
            </a:r>
          </a:p>
          <a:p>
            <a:r>
              <a:rPr lang="es-CL" dirty="0" smtClean="0"/>
              <a:t>17.990 +  9.945 + 39.950 = 67.885</a:t>
            </a:r>
          </a:p>
          <a:p>
            <a:endParaRPr lang="es-CL" dirty="0" smtClean="0"/>
          </a:p>
          <a:p>
            <a:r>
              <a:rPr lang="es-CL" dirty="0" smtClean="0"/>
              <a:t>Pagar: 70.000</a:t>
            </a:r>
          </a:p>
          <a:p>
            <a:endParaRPr lang="es-CL" dirty="0" smtClean="0"/>
          </a:p>
          <a:p>
            <a:r>
              <a:rPr lang="es-CL" dirty="0" smtClean="0"/>
              <a:t>70.000 – 67.885 = $2.115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207168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571472" y="71438"/>
            <a:ext cx="3965876" cy="500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5357818" y="1071552"/>
            <a:ext cx="2571768" cy="95410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17 : 3 = 5</a:t>
            </a:r>
          </a:p>
          <a:p>
            <a:r>
              <a:rPr lang="es-CL" dirty="0" smtClean="0"/>
              <a:t>-15</a:t>
            </a:r>
          </a:p>
          <a:p>
            <a:r>
              <a:rPr lang="es-CL" dirty="0" smtClean="0"/>
              <a:t>    2</a:t>
            </a:r>
          </a:p>
          <a:p>
            <a:endParaRPr lang="es-CL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6786578" y="928676"/>
          <a:ext cx="952507" cy="1071570"/>
        </p:xfrm>
        <a:graphic>
          <a:graphicData uri="http://schemas.openxmlformats.org/presentationml/2006/ole">
            <p:oleObj spid="_x0000_s2050" name="Ecuación" r:id="rId4" imgW="203040" imgH="228600" progId="Equation.3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643174" y="3049791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214545" y="0"/>
            <a:ext cx="394219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2285984" y="4835741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152</Words>
  <PresentationFormat>Presentación en pantalla (16:9)</PresentationFormat>
  <Paragraphs>71</Paragraphs>
  <Slides>14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Permanent Marker</vt:lpstr>
      <vt:lpstr>Comfortaa Regular</vt:lpstr>
      <vt:lpstr>Comfortaa</vt:lpstr>
      <vt:lpstr>Wingdings</vt:lpstr>
      <vt:lpstr>SKETCH LESSON</vt:lpstr>
      <vt:lpstr>Ecuación</vt:lpstr>
      <vt:lpstr>Matematicas 7°Basico</vt:lpstr>
      <vt:lpstr>12 de Abril</vt:lpstr>
      <vt:lpstr>Ruta de aprendizaje</vt:lpstr>
      <vt:lpstr>Correccion de las preguntas.</vt:lpstr>
      <vt:lpstr>Revisión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Escala de Notas…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SKETCHNOTES LESSON</dc:title>
  <dc:creator>User</dc:creator>
  <cp:lastModifiedBy>User</cp:lastModifiedBy>
  <cp:revision>5</cp:revision>
  <dcterms:modified xsi:type="dcterms:W3CDTF">2021-04-12T16:37:10Z</dcterms:modified>
</cp:coreProperties>
</file>