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25" r:id="rId2"/>
    <p:sldId id="326" r:id="rId3"/>
    <p:sldId id="327" r:id="rId4"/>
    <p:sldId id="328" r:id="rId5"/>
    <p:sldId id="301" r:id="rId6"/>
    <p:sldId id="304" r:id="rId7"/>
    <p:sldId id="305" r:id="rId8"/>
    <p:sldId id="306" r:id="rId9"/>
    <p:sldId id="333" r:id="rId10"/>
    <p:sldId id="334" r:id="rId11"/>
    <p:sldId id="335" r:id="rId12"/>
    <p:sldId id="307" r:id="rId13"/>
    <p:sldId id="336" r:id="rId14"/>
    <p:sldId id="337" r:id="rId15"/>
    <p:sldId id="344" r:id="rId16"/>
    <p:sldId id="343" r:id="rId17"/>
    <p:sldId id="342" r:id="rId18"/>
    <p:sldId id="338" r:id="rId19"/>
    <p:sldId id="339" r:id="rId20"/>
    <p:sldId id="341" r:id="rId21"/>
    <p:sldId id="340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  <a:srgbClr val="CCFF66"/>
    <a:srgbClr val="FFFF99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000" autoAdjust="0"/>
    <p:restoredTop sz="94660"/>
  </p:normalViewPr>
  <p:slideViewPr>
    <p:cSldViewPr>
      <p:cViewPr>
        <p:scale>
          <a:sx n="80" d="100"/>
          <a:sy n="80" d="100"/>
        </p:scale>
        <p:origin x="-13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899BF-C8C4-4D23-BEAE-BFB994FF0EB7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746FD-4D4D-4747-B504-6C054CD826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9710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54ED9-FF93-4236-BD5B-9632288FC26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b06ebce417_0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b06ebce417_0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06ebce417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06ebce417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69F60-CFA7-4860-80A9-43D6F6C578D7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46FD-4D4D-4747-B504-6C054CD82659}" type="slidenum">
              <a:rPr lang="es-CL" smtClean="0"/>
              <a:pPr/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939624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06ebce417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5424" y="685488"/>
            <a:ext cx="454715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06ebce417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0" tIns="91420" rIns="91420" bIns="9142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434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35144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05966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687775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47230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11917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7643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10835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9866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1580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347463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12465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827088" y="6669088"/>
            <a:ext cx="8316912" cy="188912"/>
          </a:xfrm>
          <a:prstGeom prst="rect">
            <a:avLst/>
          </a:prstGeom>
          <a:solidFill>
            <a:srgbClr val="84BD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 smtClean="0">
              <a:solidFill>
                <a:srgbClr val="000000"/>
              </a:solidFill>
            </a:endParaRPr>
          </a:p>
        </p:txBody>
      </p:sp>
      <p:pic>
        <p:nvPicPr>
          <p:cNvPr id="8" name="7 Imagen" descr="logo_patron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2175" y="44450"/>
            <a:ext cx="5238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554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www.bbva.com/wp-content/uploads/2019/09/matematicas-recurso-bbva-1024x489.jpg"/>
          <p:cNvPicPr>
            <a:picLocks noChangeAspect="1" noChangeArrowheads="1"/>
          </p:cNvPicPr>
          <p:nvPr/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928794" y="3357562"/>
            <a:ext cx="5429288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altLang="es-CL" sz="32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Operatoria en los Racionales</a:t>
            </a:r>
            <a:endParaRPr lang="es-ES" altLang="es-CL" sz="32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16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4" cstate="print"/>
          <a:srcRect l="21687" t="13432" r="20481" b="10755"/>
          <a:stretch>
            <a:fillRect/>
          </a:stretch>
        </p:blipFill>
        <p:spPr bwMode="auto">
          <a:xfrm>
            <a:off x="4087953" y="273825"/>
            <a:ext cx="849177" cy="964395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440097" y="1184075"/>
            <a:ext cx="2275554" cy="346249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s-CL" sz="1800" b="1" u="none" dirty="0" smtClean="0"/>
              <a:t>Colegio Numancia</a:t>
            </a:r>
            <a:endParaRPr lang="es-CL" sz="1800" b="1" u="none" dirty="0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2571736" y="2285992"/>
            <a:ext cx="4272021" cy="646331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es-CL" altLang="es-CL" sz="3600" b="1" u="none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Taller PTU 3°Medio </a:t>
            </a:r>
            <a:endParaRPr lang="es-CL" altLang="es-CL" sz="3600" b="1" u="none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43240" y="6215082"/>
            <a:ext cx="3286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Prof. Elías </a:t>
            </a:r>
            <a:r>
              <a:rPr lang="es-CL" b="1" dirty="0" err="1" smtClean="0"/>
              <a:t>Devia</a:t>
            </a:r>
            <a:r>
              <a:rPr lang="es-CL" b="1" dirty="0" smtClean="0"/>
              <a:t> R.</a:t>
            </a:r>
            <a:endParaRPr lang="es-CL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85852" y="4643446"/>
            <a:ext cx="68580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Transformar decimales finitos, periódicos y </a:t>
            </a:r>
            <a:r>
              <a:rPr lang="es-C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semiperiódicos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 fracción.</a:t>
            </a:r>
            <a:endParaRPr lang="es-C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380980"/>
            <a:ext cx="8715436" cy="4953035"/>
          </a:xfrm>
        </p:spPr>
        <p:txBody>
          <a:bodyPr/>
          <a:lstStyle/>
          <a:p>
            <a:r>
              <a:rPr lang="es-CL" sz="2000" b="1" dirty="0" smtClean="0"/>
              <a:t>2) Decimal infinito periódico:</a:t>
            </a:r>
          </a:p>
          <a:p>
            <a:endParaRPr lang="es-CL" sz="2000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sz="2400" b="1" dirty="0" smtClean="0"/>
              <a:t>Ejemplo:</a:t>
            </a:r>
            <a:endParaRPr lang="es-CL" sz="2400" dirty="0" smtClean="0"/>
          </a:p>
          <a:p>
            <a:pPr>
              <a:buNone/>
            </a:pPr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000111"/>
          <a:ext cx="8358246" cy="1607356"/>
        </p:xfrm>
        <a:graphic>
          <a:graphicData uri="http://schemas.openxmlformats.org/drawingml/2006/table">
            <a:tbl>
              <a:tblPr/>
              <a:tblGrid>
                <a:gridCol w="1928826"/>
                <a:gridCol w="6429420"/>
              </a:tblGrid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Numerador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>
                          <a:latin typeface="Quicksand" charset="0"/>
                          <a:ea typeface="Calibri"/>
                          <a:cs typeface="Times New Roman"/>
                        </a:rPr>
                        <a:t>Resta entre el número decimal sin la coma y la parte entera de él.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Denominador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latin typeface="Quicksand" charset="0"/>
                          <a:ea typeface="Calibri"/>
                          <a:cs typeface="MyriadPro-Light"/>
                        </a:rPr>
                        <a:t>Número formado por tantos 9 como cifras tenga el período.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/>
        </p:nvGraphicFramePr>
        <p:xfrm>
          <a:off x="500034" y="3429000"/>
          <a:ext cx="2973382" cy="977900"/>
        </p:xfrm>
        <a:graphic>
          <a:graphicData uri="http://schemas.openxmlformats.org/presentationml/2006/ole">
            <p:oleObj spid="_x0000_s67586" name="Ecuación" r:id="rId3" imgW="1269720" imgH="393480" progId="Equation.3">
              <p:embed/>
            </p:oleObj>
          </a:graphicData>
        </a:graphic>
      </p:graphicFrame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500034" y="4929198"/>
          <a:ext cx="3714776" cy="977900"/>
        </p:xfrm>
        <a:graphic>
          <a:graphicData uri="http://schemas.openxmlformats.org/presentationml/2006/ole">
            <p:oleObj spid="_x0000_s67587" name="Ecuación" r:id="rId4" imgW="1612800" imgH="393480" progId="Equation.3">
              <p:embed/>
            </p:oleObj>
          </a:graphicData>
        </a:graphic>
      </p:graphicFrame>
      <p:grpSp>
        <p:nvGrpSpPr>
          <p:cNvPr id="16" name="52 Grupo"/>
          <p:cNvGrpSpPr>
            <a:grpSpLocks/>
          </p:cNvGrpSpPr>
          <p:nvPr/>
        </p:nvGrpSpPr>
        <p:grpSpPr bwMode="auto">
          <a:xfrm>
            <a:off x="4429124" y="3929066"/>
            <a:ext cx="4463926" cy="785816"/>
            <a:chOff x="1205139" y="4857764"/>
            <a:chExt cx="4463954" cy="785818"/>
          </a:xfrm>
          <a:solidFill>
            <a:srgbClr val="FFC000"/>
          </a:solidFill>
        </p:grpSpPr>
        <p:sp>
          <p:nvSpPr>
            <p:cNvPr id="20" name="2 Rectángulo redondeado"/>
            <p:cNvSpPr>
              <a:spLocks noChangeArrowheads="1"/>
            </p:cNvSpPr>
            <p:nvPr/>
          </p:nvSpPr>
          <p:spPr bwMode="auto">
            <a:xfrm>
              <a:off x="1205139" y="4857764"/>
              <a:ext cx="4463954" cy="78581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1243449" y="4935448"/>
              <a:ext cx="4425644" cy="64633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s-MX" altLang="es-CL" u="none" dirty="0">
                  <a:solidFill>
                    <a:srgbClr val="222268"/>
                  </a:solidFill>
                  <a:cs typeface="Arial" charset="0"/>
                </a:rPr>
                <a:t>Se llama periodo al conjunto de números que se repite indefinidamente.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42844" y="476230"/>
            <a:ext cx="8715436" cy="5048285"/>
          </a:xfrm>
        </p:spPr>
        <p:txBody>
          <a:bodyPr/>
          <a:lstStyle/>
          <a:p>
            <a:r>
              <a:rPr lang="es-CL" sz="2000" b="1" dirty="0" smtClean="0"/>
              <a:t>3) Decimal infinito </a:t>
            </a:r>
            <a:r>
              <a:rPr lang="es-CL" sz="2000" b="1" dirty="0" err="1" smtClean="0"/>
              <a:t>semiperiódico</a:t>
            </a:r>
            <a:r>
              <a:rPr lang="es-CL" sz="2000" b="1" dirty="0" smtClean="0"/>
              <a:t>:</a:t>
            </a:r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sz="2400" b="1" dirty="0" smtClean="0"/>
              <a:t>Ejemplo: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928671"/>
          <a:ext cx="8572560" cy="1571638"/>
        </p:xfrm>
        <a:graphic>
          <a:graphicData uri="http://schemas.openxmlformats.org/drawingml/2006/table">
            <a:tbl>
              <a:tblPr/>
              <a:tblGrid>
                <a:gridCol w="1928826"/>
                <a:gridCol w="6643734"/>
              </a:tblGrid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Numerador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>
                          <a:latin typeface="Quicksand" charset="0"/>
                          <a:ea typeface="Calibri"/>
                          <a:cs typeface="Times New Roman"/>
                        </a:rPr>
                        <a:t>Resta entre el número decimal sin la coma y el número que está antes del período, sin la coma.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Denominador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Número formado por tantos </a:t>
                      </a:r>
                      <a:r>
                        <a:rPr lang="es-CL" sz="2000" b="0" dirty="0">
                          <a:latin typeface="Quicksand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 como cifras tenga el período y tantos 0 como cifras tenga el </a:t>
                      </a:r>
                      <a:r>
                        <a:rPr lang="es-CL" sz="2000" dirty="0" err="1">
                          <a:latin typeface="Quicksand" charset="0"/>
                          <a:ea typeface="Calibri"/>
                          <a:cs typeface="Times New Roman"/>
                        </a:rPr>
                        <a:t>anteperíodo</a:t>
                      </a: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ente ingrandimento — Comune di Arezzo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858148" y="119040"/>
            <a:ext cx="714380" cy="83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/>
        </p:nvGraphicFramePr>
        <p:xfrm>
          <a:off x="288925" y="3286125"/>
          <a:ext cx="4281488" cy="857250"/>
        </p:xfrm>
        <a:graphic>
          <a:graphicData uri="http://schemas.openxmlformats.org/presentationml/2006/ole">
            <p:oleObj spid="_x0000_s68610" name="Ecuación" r:id="rId4" imgW="1981080" imgH="393480" progId="Equation.3">
              <p:embed/>
            </p:oleObj>
          </a:graphicData>
        </a:graphic>
      </p:graphicFrame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285720" y="5143512"/>
          <a:ext cx="4143404" cy="857250"/>
        </p:xfrm>
        <a:graphic>
          <a:graphicData uri="http://schemas.openxmlformats.org/presentationml/2006/ole">
            <p:oleObj spid="_x0000_s68611" name="Ecuación" r:id="rId5" imgW="2044440" imgH="393480" progId="Equation.3">
              <p:embed/>
            </p:oleObj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5000628" y="2714620"/>
            <a:ext cx="3786214" cy="255454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latin typeface="Quicksand" charset="0"/>
              </a:rPr>
              <a:t>Simplificación:</a:t>
            </a:r>
            <a:r>
              <a:rPr lang="es-CL" sz="1600" dirty="0" smtClean="0">
                <a:latin typeface="Quicksand" charset="0"/>
              </a:rPr>
              <a:t> se divide numerador y denominador por un mismo número</a:t>
            </a:r>
          </a:p>
          <a:p>
            <a:endParaRPr lang="es-CL" sz="1600" dirty="0" smtClean="0">
              <a:latin typeface="Quicksand" charset="0"/>
            </a:endParaRPr>
          </a:p>
          <a:p>
            <a:r>
              <a:rPr lang="es-CL" sz="1600" b="1" dirty="0" smtClean="0">
                <a:latin typeface="Quicksand" charset="0"/>
              </a:rPr>
              <a:t>Ejemplo:</a:t>
            </a: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>
              <a:latin typeface="Quicksand" charset="0"/>
            </a:endParaRP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6000760" y="3357562"/>
          <a:ext cx="2000264" cy="869236"/>
        </p:xfrm>
        <a:graphic>
          <a:graphicData uri="http://schemas.openxmlformats.org/presentationml/2006/ole">
            <p:oleObj spid="_x0000_s68612" name="Ecuación" r:id="rId6" imgW="850680" imgH="393480" progId="Equation.3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5929322" y="4357694"/>
          <a:ext cx="2214577" cy="873903"/>
        </p:xfrm>
        <a:graphic>
          <a:graphicData uri="http://schemas.openxmlformats.org/presentationml/2006/ole">
            <p:oleObj spid="_x0000_s68613" name="Ecuación" r:id="rId7" imgW="901440" imgH="393480" progId="Equation.3">
              <p:embed/>
            </p:oleObj>
          </a:graphicData>
        </a:graphic>
      </p:graphicFrame>
      <p:grpSp>
        <p:nvGrpSpPr>
          <p:cNvPr id="16" name="52 Grupo"/>
          <p:cNvGrpSpPr>
            <a:grpSpLocks/>
          </p:cNvGrpSpPr>
          <p:nvPr/>
        </p:nvGrpSpPr>
        <p:grpSpPr bwMode="auto">
          <a:xfrm>
            <a:off x="4643438" y="5715016"/>
            <a:ext cx="4425616" cy="785816"/>
            <a:chOff x="1243449" y="4857764"/>
            <a:chExt cx="4425644" cy="785818"/>
          </a:xfrm>
          <a:solidFill>
            <a:srgbClr val="FFC000"/>
          </a:solidFill>
        </p:grpSpPr>
        <p:sp>
          <p:nvSpPr>
            <p:cNvPr id="17" name="2 Rectángulo redondeado"/>
            <p:cNvSpPr>
              <a:spLocks noChangeArrowheads="1"/>
            </p:cNvSpPr>
            <p:nvPr/>
          </p:nvSpPr>
          <p:spPr bwMode="auto">
            <a:xfrm>
              <a:off x="1254113" y="4857764"/>
              <a:ext cx="4414980" cy="78581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charset="0"/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1243449" y="4935448"/>
              <a:ext cx="4425644" cy="64633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s-MX" altLang="es-CL" u="none" dirty="0">
                  <a:solidFill>
                    <a:srgbClr val="222268"/>
                  </a:solidFill>
                  <a:cs typeface="Arial" charset="0"/>
                </a:rPr>
                <a:t>Se llama </a:t>
              </a:r>
              <a:r>
                <a:rPr lang="es-MX" altLang="es-CL" u="none" dirty="0" smtClean="0">
                  <a:solidFill>
                    <a:srgbClr val="222268"/>
                  </a:solidFill>
                  <a:cs typeface="Arial" charset="0"/>
                </a:rPr>
                <a:t>anteperiodo a la parte decimal que no se repite.</a:t>
              </a:r>
              <a:endParaRPr lang="es-MX" altLang="es-CL" u="none" dirty="0">
                <a:solidFill>
                  <a:srgbClr val="222268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7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 dirty="0"/>
              </a:p>
            </p:txBody>
          </p:sp>
          <p:sp>
            <p:nvSpPr>
              <p:cNvPr id="8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351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2</a:t>
                </a:r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. Transformaciones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6" name="6 Imagen" descr="ico_concepto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" name="Group 7"/>
          <p:cNvGrpSpPr>
            <a:grpSpLocks/>
          </p:cNvGrpSpPr>
          <p:nvPr/>
        </p:nvGrpSpPr>
        <p:grpSpPr bwMode="auto">
          <a:xfrm>
            <a:off x="56281" y="857232"/>
            <a:ext cx="8243888" cy="708025"/>
            <a:chOff x="0" y="436"/>
            <a:chExt cx="5193" cy="446"/>
          </a:xfrm>
        </p:grpSpPr>
        <p:sp>
          <p:nvSpPr>
            <p:cNvPr id="37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2.5 Fracción impropia a número mixto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8" name="37 Conector recto"/>
            <p:cNvCxnSpPr/>
            <p:nvPr/>
          </p:nvCxnSpPr>
          <p:spPr bwMode="auto">
            <a:xfrm flipV="1">
              <a:off x="0" y="659"/>
              <a:ext cx="3140" cy="1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38 CuadroTexto"/>
          <p:cNvSpPr txBox="1"/>
          <p:nvPr/>
        </p:nvSpPr>
        <p:spPr>
          <a:xfrm>
            <a:off x="382465" y="1421241"/>
            <a:ext cx="8475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transformar una fracción impropia a número mixto se divide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el numerador por el denominador hasta obtener un cociente entero.</a:t>
            </a:r>
          </a:p>
          <a:p>
            <a:pPr algn="just"/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Luego, se anota tal valor acompañado por una nueva fracción de igual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denominador que la inicial, tal que el numerador corresponde al resto 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la división. </a:t>
            </a:r>
            <a:endParaRPr lang="es-CL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/>
        </p:nvGraphicFramePr>
        <p:xfrm>
          <a:off x="571472" y="3786190"/>
          <a:ext cx="857256" cy="857256"/>
        </p:xfrm>
        <a:graphic>
          <a:graphicData uri="http://schemas.openxmlformats.org/presentationml/2006/ole">
            <p:oleObj spid="_x0000_s46081" name="Ecuación" r:id="rId5" imgW="393480" imgH="393480" progId="Equation.3">
              <p:embed/>
            </p:oleObj>
          </a:graphicData>
        </a:graphic>
      </p:graphicFrame>
      <p:sp>
        <p:nvSpPr>
          <p:cNvPr id="24" name="23 Rectángulo"/>
          <p:cNvSpPr/>
          <p:nvPr/>
        </p:nvSpPr>
        <p:spPr>
          <a:xfrm>
            <a:off x="428596" y="3214686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/>
              <a:t>Ejemplo</a:t>
            </a:r>
            <a:r>
              <a:rPr lang="es-CL" b="1" dirty="0" smtClean="0"/>
              <a:t>:</a:t>
            </a:r>
            <a:endParaRPr lang="es-CL" dirty="0"/>
          </a:p>
        </p:txBody>
      </p:sp>
      <p:graphicFrame>
        <p:nvGraphicFramePr>
          <p:cNvPr id="25" name="24 Objeto"/>
          <p:cNvGraphicFramePr>
            <a:graphicFrameLocks noChangeAspect="1"/>
          </p:cNvGraphicFramePr>
          <p:nvPr/>
        </p:nvGraphicFramePr>
        <p:xfrm>
          <a:off x="2643174" y="3857628"/>
          <a:ext cx="1305976" cy="928694"/>
        </p:xfrm>
        <a:graphic>
          <a:graphicData uri="http://schemas.openxmlformats.org/presentationml/2006/ole">
            <p:oleObj spid="_x0000_s46082" name="Ecuación" r:id="rId6" imgW="571320" imgH="406080" progId="Equation.3">
              <p:embed/>
            </p:oleObj>
          </a:graphicData>
        </a:graphic>
      </p:graphicFrame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5143504" y="3786190"/>
          <a:ext cx="877100" cy="928694"/>
        </p:xfrm>
        <a:graphic>
          <a:graphicData uri="http://schemas.openxmlformats.org/presentationml/2006/ole">
            <p:oleObj spid="_x0000_s46083" name="Ecuación" r:id="rId7" imgW="215640" imgH="2286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544513" y="5286375"/>
          <a:ext cx="912812" cy="857250"/>
        </p:xfrm>
        <a:graphic>
          <a:graphicData uri="http://schemas.openxmlformats.org/presentationml/2006/ole">
            <p:oleObj spid="_x0000_s46084" name="Ecuación" r:id="rId8" imgW="419040" imgH="39348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643174" y="5357826"/>
          <a:ext cx="1306512" cy="928688"/>
        </p:xfrm>
        <a:graphic>
          <a:graphicData uri="http://schemas.openxmlformats.org/presentationml/2006/ole">
            <p:oleObj spid="_x0000_s46085" name="Ecuación" r:id="rId9" imgW="571320" imgH="40608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286380" y="5214950"/>
          <a:ext cx="825500" cy="928688"/>
        </p:xfrm>
        <a:graphic>
          <a:graphicData uri="http://schemas.openxmlformats.org/presentationml/2006/ole">
            <p:oleObj spid="_x0000_s46086" name="Ecuación" r:id="rId10" imgW="203040" imgH="228600" progId="Equation.3">
              <p:embed/>
            </p:oleObj>
          </a:graphicData>
        </a:graphic>
      </p:graphicFrame>
      <p:sp>
        <p:nvSpPr>
          <p:cNvPr id="27" name="26 Flecha derecha"/>
          <p:cNvSpPr/>
          <p:nvPr/>
        </p:nvSpPr>
        <p:spPr bwMode="auto">
          <a:xfrm>
            <a:off x="1714480" y="400050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27 Flecha derecha"/>
          <p:cNvSpPr/>
          <p:nvPr/>
        </p:nvSpPr>
        <p:spPr bwMode="auto">
          <a:xfrm>
            <a:off x="1714480" y="542926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28 Flecha derecha"/>
          <p:cNvSpPr/>
          <p:nvPr/>
        </p:nvSpPr>
        <p:spPr bwMode="auto">
          <a:xfrm>
            <a:off x="4286248" y="542926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29 Flecha derecha"/>
          <p:cNvSpPr/>
          <p:nvPr/>
        </p:nvSpPr>
        <p:spPr bwMode="auto">
          <a:xfrm>
            <a:off x="4214810" y="400050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2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1071538" y="1357298"/>
            <a:ext cx="6368612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CL" sz="4400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  <a:sym typeface="Chelsea Market"/>
              </a:rPr>
              <a:t>AHORA TE TOCA A TI</a:t>
            </a:r>
            <a:br>
              <a:rPr lang="es-CL" sz="4400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  <a:sym typeface="Chelsea Market"/>
              </a:rPr>
            </a:br>
            <a:r>
              <a:rPr lang="es-CL" sz="4400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  <a:sym typeface="Chelsea Market"/>
              </a:rPr>
              <a:t>Toma nota en tu cuaderno</a:t>
            </a:r>
            <a:endParaRPr sz="4400" b="1">
              <a:solidFill>
                <a:srgbClr val="00B05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70" name="Google Shape;270;p39"/>
          <p:cNvSpPr/>
          <p:nvPr/>
        </p:nvSpPr>
        <p:spPr>
          <a:xfrm>
            <a:off x="-380400" y="1187667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71" name="Google Shape;271;p39"/>
          <p:cNvSpPr/>
          <p:nvPr/>
        </p:nvSpPr>
        <p:spPr>
          <a:xfrm flipH="1">
            <a:off x="6611201" y="1187667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pic>
        <p:nvPicPr>
          <p:cNvPr id="7" name="Picture 4" descr="Bart Simpson's daily routine (True or False) | Quiz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000636"/>
            <a:ext cx="1428760" cy="1817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972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357158" y="1357298"/>
            <a:ext cx="1285884" cy="48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428728" y="1000108"/>
          <a:ext cx="3871912" cy="1238250"/>
        </p:xfrm>
        <a:graphic>
          <a:graphicData uri="http://schemas.openxmlformats.org/presentationml/2006/ole">
            <p:oleObj spid="_x0000_s100353" name="Ecuación" r:id="rId4" imgW="1231560" imgH="393480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286116" y="2857496"/>
            <a:ext cx="18573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Alternativa 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85720" y="1357298"/>
            <a:ext cx="791864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2500298" y="2285992"/>
            <a:ext cx="23574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Alternativa 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14282" y="1285860"/>
            <a:ext cx="66118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1285860"/>
            <a:ext cx="673904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1357298"/>
            <a:ext cx="79343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1285860"/>
            <a:ext cx="6929486" cy="400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4"/>
          <p:cNvSpPr txBox="1">
            <a:spLocks noGrp="1"/>
          </p:cNvSpPr>
          <p:nvPr>
            <p:ph type="title"/>
          </p:nvPr>
        </p:nvSpPr>
        <p:spPr>
          <a:xfrm>
            <a:off x="720000" y="5144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3"/>
                </a:solidFill>
              </a:rPr>
              <a:t>Ruta de aprendizaje</a:t>
            </a:r>
            <a:endParaRPr>
              <a:solidFill>
                <a:schemeClr val="accent3"/>
              </a:solidFill>
            </a:endParaRPr>
          </a:p>
        </p:txBody>
      </p:sp>
      <p:pic>
        <p:nvPicPr>
          <p:cNvPr id="380" name="Google Shape;380;p4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71472" y="1071546"/>
            <a:ext cx="2357000" cy="4202632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4740843"/>
            <a:ext cx="3861600" cy="5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Preguntas.</a:t>
            </a:r>
            <a:endParaRPr sz="2000"/>
          </a:p>
        </p:txBody>
      </p:sp>
      <p:sp>
        <p:nvSpPr>
          <p:cNvPr id="383" name="Google Shape;383;p44"/>
          <p:cNvSpPr txBox="1">
            <a:spLocks noGrp="1"/>
          </p:cNvSpPr>
          <p:nvPr>
            <p:ph type="subTitle" idx="4294967295"/>
          </p:nvPr>
        </p:nvSpPr>
        <p:spPr>
          <a:xfrm>
            <a:off x="4357686" y="4143380"/>
            <a:ext cx="3429024" cy="6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chemeClr val="accent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Resumen y cierre</a:t>
            </a:r>
            <a:endParaRPr sz="2600">
              <a:solidFill>
                <a:schemeClr val="accent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4" name="Google Shape;384;p44"/>
          <p:cNvSpPr txBox="1">
            <a:spLocks noGrp="1"/>
          </p:cNvSpPr>
          <p:nvPr>
            <p:ph type="subTitle" idx="4294967295"/>
          </p:nvPr>
        </p:nvSpPr>
        <p:spPr>
          <a:xfrm>
            <a:off x="4214810" y="1500174"/>
            <a:ext cx="2541600" cy="6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FF0000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Desafio</a:t>
            </a:r>
            <a:endParaRPr sz="2600">
              <a:solidFill>
                <a:srgbClr val="FF0000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5" name="Google Shape;385;p44"/>
          <p:cNvSpPr txBox="1">
            <a:spLocks noGrp="1"/>
          </p:cNvSpPr>
          <p:nvPr>
            <p:ph type="subTitle" idx="4294967295"/>
          </p:nvPr>
        </p:nvSpPr>
        <p:spPr>
          <a:xfrm>
            <a:off x="4643438" y="3143248"/>
            <a:ext cx="3861600" cy="5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Actividad. </a:t>
            </a:r>
            <a:endParaRPr sz="2000" b="1" dirty="0"/>
          </a:p>
        </p:txBody>
      </p:sp>
      <p:sp>
        <p:nvSpPr>
          <p:cNvPr id="386" name="Google Shape;386;p44"/>
          <p:cNvSpPr txBox="1">
            <a:spLocks noGrp="1"/>
          </p:cNvSpPr>
          <p:nvPr>
            <p:ph type="subTitle" idx="4294967295"/>
          </p:nvPr>
        </p:nvSpPr>
        <p:spPr>
          <a:xfrm>
            <a:off x="4214810" y="2357430"/>
            <a:ext cx="4929190" cy="9116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00CC99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Transformaciones de numeros deciamles a fraccion</a:t>
            </a:r>
            <a:endParaRPr sz="2600">
              <a:solidFill>
                <a:srgbClr val="00CC99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cxnSp>
        <p:nvCxnSpPr>
          <p:cNvPr id="387" name="Google Shape;387;p44"/>
          <p:cNvCxnSpPr/>
          <p:nvPr/>
        </p:nvCxnSpPr>
        <p:spPr>
          <a:xfrm rot="10800000" flipV="1">
            <a:off x="2643174" y="1857364"/>
            <a:ext cx="1552780" cy="443648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lt2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8" name="Google Shape;388;p44"/>
          <p:cNvCxnSpPr/>
          <p:nvPr/>
        </p:nvCxnSpPr>
        <p:spPr>
          <a:xfrm rot="10800000" flipV="1">
            <a:off x="2857488" y="2786058"/>
            <a:ext cx="1357322" cy="615728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CC99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9" name="Google Shape;389;p44"/>
          <p:cNvCxnSpPr/>
          <p:nvPr/>
        </p:nvCxnSpPr>
        <p:spPr>
          <a:xfrm rot="10800000">
            <a:off x="2714612" y="3929066"/>
            <a:ext cx="1500198" cy="547107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oval" w="med" len="med"/>
            <a:tailEnd type="oval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sp>
        <p:nvSpPr>
          <p:cNvPr id="17" name="16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85720" y="1357298"/>
            <a:ext cx="602212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4.3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sp>
        <p:nvSpPr>
          <p:cNvPr id="17" name="16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18" name="17 Rectángulo"/>
          <p:cNvSpPr/>
          <p:nvPr/>
        </p:nvSpPr>
        <p:spPr>
          <a:xfrm>
            <a:off x="285720" y="135729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Al transformar a número decimal, ¿cuál de las siguientes fracciones se representa por un número decimal infinito periódico? 	</a:t>
            </a:r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71406" y="2143116"/>
            <a:ext cx="643674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18 Objeto"/>
          <p:cNvGraphicFramePr>
            <a:graphicFrameLocks noChangeAspect="1"/>
          </p:cNvGraphicFramePr>
          <p:nvPr/>
        </p:nvGraphicFramePr>
        <p:xfrm>
          <a:off x="7358082" y="2143116"/>
          <a:ext cx="785818" cy="936937"/>
        </p:xfrm>
        <a:graphic>
          <a:graphicData uri="http://schemas.openxmlformats.org/presentationml/2006/ole">
            <p:oleObj spid="_x0000_s73738" name="Ecuación" r:id="rId4" imgW="33012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1703850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dirty="0" smtClean="0">
                <a:solidFill>
                  <a:srgbClr val="47C5A3"/>
                </a:solidFill>
              </a:rPr>
              <a:t>Desafios</a:t>
            </a:r>
            <a:endParaRPr sz="7700">
              <a:solidFill>
                <a:schemeClr val="accent2"/>
              </a:solidFill>
            </a:endParaRPr>
          </a:p>
        </p:txBody>
      </p:sp>
      <p:sp>
        <p:nvSpPr>
          <p:cNvPr id="270" name="Google Shape;270;p39"/>
          <p:cNvSpPr/>
          <p:nvPr/>
        </p:nvSpPr>
        <p:spPr>
          <a:xfrm>
            <a:off x="714348" y="1071546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rgbClr val="AE0602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71" name="Google Shape;271;p39"/>
          <p:cNvSpPr/>
          <p:nvPr/>
        </p:nvSpPr>
        <p:spPr>
          <a:xfrm flipH="1">
            <a:off x="5500694" y="1060625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rgbClr val="AE0602"/>
            </a:solidFill>
            <a:prstDash val="dot"/>
            <a:round/>
            <a:headEnd type="none" w="med" len="med"/>
            <a:tailEnd type="none" w="med" len="med"/>
          </a:ln>
        </p:spPr>
      </p:sp>
      <p:pic>
        <p:nvPicPr>
          <p:cNvPr id="100354" name="Picture 2" descr="🤔 Cara Pensativa Emoj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286124"/>
            <a:ext cx="2162157" cy="2143139"/>
          </a:xfrm>
          <a:prstGeom prst="rect">
            <a:avLst/>
          </a:prstGeom>
          <a:noFill/>
        </p:spPr>
      </p:pic>
      <p:pic>
        <p:nvPicPr>
          <p:cNvPr id="6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631254" y="122294"/>
            <a:ext cx="1328122" cy="1328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431800" y="-134938"/>
            <a:ext cx="4572000" cy="900113"/>
            <a:chOff x="431800" y="-134938"/>
            <a:chExt cx="4572000" cy="900113"/>
          </a:xfrm>
        </p:grpSpPr>
        <p:sp>
          <p:nvSpPr>
            <p:cNvPr id="15" name="14 Rectángulo redondeado"/>
            <p:cNvSpPr/>
            <p:nvPr/>
          </p:nvSpPr>
          <p:spPr bwMode="auto">
            <a:xfrm>
              <a:off x="431800" y="-134938"/>
              <a:ext cx="4572000" cy="9001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CL"/>
            </a:p>
          </p:txBody>
        </p:sp>
        <p:sp>
          <p:nvSpPr>
            <p:cNvPr id="15365" name="15 CuadroTexto"/>
            <p:cNvSpPr txBox="1">
              <a:spLocks noChangeArrowheads="1"/>
            </p:cNvSpPr>
            <p:nvPr/>
          </p:nvSpPr>
          <p:spPr bwMode="auto">
            <a:xfrm>
              <a:off x="468313" y="152400"/>
              <a:ext cx="42830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CL" altLang="es-CL" sz="2800" b="1" u="none" dirty="0" smtClean="0">
                  <a:solidFill>
                    <a:srgbClr val="404040"/>
                  </a:solidFill>
                </a:rPr>
                <a:t>Desafíos: </a:t>
              </a:r>
              <a:endParaRPr lang="es-CL" altLang="es-CL" sz="28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1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631254" y="122294"/>
            <a:ext cx="1328122" cy="1328123"/>
          </a:xfrm>
          <a:prstGeom prst="rect">
            <a:avLst/>
          </a:prstGeom>
          <a:noFill/>
        </p:spPr>
      </p:pic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5000628" y="1285860"/>
            <a:ext cx="3929090" cy="2862322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s-CL" dirty="0" smtClean="0"/>
              <a:t>La suma de tres números enteros consecutivos es </a:t>
            </a:r>
            <a:r>
              <a:rPr lang="es-CL" b="1" dirty="0" smtClean="0"/>
              <a:t>363</a:t>
            </a:r>
            <a:r>
              <a:rPr lang="es-CL" dirty="0" smtClean="0"/>
              <a:t>, entonces, ¿cuál es la diferencia entre el mayor y la cuarta parte del </a:t>
            </a:r>
            <a:r>
              <a:rPr lang="es-CL" dirty="0" smtClean="0"/>
              <a:t>menor?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A) 2</a:t>
            </a:r>
          </a:p>
          <a:p>
            <a:r>
              <a:rPr lang="es-CL" dirty="0" smtClean="0"/>
              <a:t>B) 52</a:t>
            </a:r>
          </a:p>
          <a:p>
            <a:r>
              <a:rPr lang="es-CL" dirty="0" smtClean="0"/>
              <a:t>C) 62</a:t>
            </a:r>
          </a:p>
          <a:p>
            <a:r>
              <a:rPr lang="es-CL" dirty="0" smtClean="0"/>
              <a:t>D) 92</a:t>
            </a:r>
          </a:p>
          <a:p>
            <a:r>
              <a:rPr lang="es-CL" dirty="0" smtClean="0"/>
              <a:t>E) Ninguno de los valores anteriores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85720" y="1285860"/>
            <a:ext cx="4214842" cy="2585323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arenR"/>
            </a:pPr>
            <a:r>
              <a:rPr lang="es-CL" dirty="0" smtClean="0"/>
              <a:t>Si </a:t>
            </a:r>
            <a:r>
              <a:rPr lang="es-CL" b="1" dirty="0" smtClean="0"/>
              <a:t>a</a:t>
            </a:r>
            <a:r>
              <a:rPr lang="es-CL" dirty="0" smtClean="0"/>
              <a:t> y</a:t>
            </a:r>
            <a:r>
              <a:rPr lang="es-CL" b="1" dirty="0" smtClean="0"/>
              <a:t> b </a:t>
            </a:r>
            <a:r>
              <a:rPr lang="es-CL" dirty="0" smtClean="0"/>
              <a:t>son números enteros y el antecesor de </a:t>
            </a:r>
            <a:r>
              <a:rPr lang="es-CL" b="1" dirty="0" smtClean="0"/>
              <a:t>a</a:t>
            </a:r>
            <a:r>
              <a:rPr lang="es-CL" dirty="0" smtClean="0"/>
              <a:t> es </a:t>
            </a:r>
            <a:r>
              <a:rPr lang="es-CL" b="1" dirty="0" smtClean="0"/>
              <a:t>b </a:t>
            </a:r>
            <a:r>
              <a:rPr lang="es-CL" dirty="0" smtClean="0"/>
              <a:t>y el sucesor de </a:t>
            </a:r>
            <a:r>
              <a:rPr lang="es-CL" b="1" dirty="0" smtClean="0"/>
              <a:t>a</a:t>
            </a:r>
            <a:r>
              <a:rPr lang="es-CL" dirty="0" smtClean="0"/>
              <a:t> es </a:t>
            </a:r>
            <a:r>
              <a:rPr lang="es-CL" b="1" dirty="0" smtClean="0"/>
              <a:t>–9</a:t>
            </a:r>
            <a:r>
              <a:rPr lang="es-CL" dirty="0" smtClean="0"/>
              <a:t>, entonces </a:t>
            </a:r>
            <a:r>
              <a:rPr lang="es-CL" b="1" dirty="0" smtClean="0"/>
              <a:t>a + b =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r>
              <a:rPr lang="es-CL" dirty="0" smtClean="0"/>
              <a:t>A) –21</a:t>
            </a:r>
          </a:p>
          <a:p>
            <a:r>
              <a:rPr lang="es-CL" dirty="0" smtClean="0"/>
              <a:t>B) –20</a:t>
            </a:r>
          </a:p>
          <a:p>
            <a:r>
              <a:rPr lang="es-CL" dirty="0" smtClean="0"/>
              <a:t>C) –19</a:t>
            </a:r>
          </a:p>
          <a:p>
            <a:r>
              <a:rPr lang="es-CL" dirty="0" smtClean="0"/>
              <a:t>D) –17</a:t>
            </a:r>
          </a:p>
          <a:p>
            <a:r>
              <a:rPr lang="es-CL" dirty="0" smtClean="0"/>
              <a:t>E) –15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4880630"/>
            <a:ext cx="4071966" cy="1477328"/>
          </a:xfrm>
          <a:prstGeom prst="rect">
            <a:avLst/>
          </a:prstGeom>
          <a:noFill/>
          <a:ln w="28575">
            <a:solidFill>
              <a:srgbClr val="FF9999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                     b   a   -9</a:t>
            </a:r>
          </a:p>
          <a:p>
            <a:r>
              <a:rPr lang="es-CL" dirty="0" smtClean="0"/>
              <a:t> </a:t>
            </a:r>
            <a:r>
              <a:rPr lang="es-CL" dirty="0" smtClean="0"/>
              <a:t>               </a:t>
            </a:r>
            <a:r>
              <a:rPr lang="es-CL" b="1" dirty="0" smtClean="0">
                <a:solidFill>
                  <a:srgbClr val="FF0000"/>
                </a:solidFill>
              </a:rPr>
              <a:t>-11   -10    </a:t>
            </a:r>
            <a:r>
              <a:rPr lang="es-CL" dirty="0" smtClean="0"/>
              <a:t>-9</a:t>
            </a:r>
          </a:p>
          <a:p>
            <a:endParaRPr lang="es-CL" dirty="0" smtClean="0"/>
          </a:p>
          <a:p>
            <a:r>
              <a:rPr lang="es-CL" dirty="0" smtClean="0"/>
              <a:t>a + b = -10 + -11 = -21</a:t>
            </a:r>
          </a:p>
          <a:p>
            <a:r>
              <a:rPr lang="es-CL" b="1" dirty="0" smtClean="0"/>
              <a:t>Alternativa A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628" y="4357694"/>
            <a:ext cx="3643370" cy="230832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x + x + 1 + x + 2 = 363</a:t>
            </a:r>
          </a:p>
          <a:p>
            <a:r>
              <a:rPr lang="es-CL" dirty="0" smtClean="0"/>
              <a:t>3x + 3 =363</a:t>
            </a:r>
          </a:p>
          <a:p>
            <a:r>
              <a:rPr lang="es-CL" dirty="0" smtClean="0"/>
              <a:t>3x = 360</a:t>
            </a:r>
          </a:p>
          <a:p>
            <a:r>
              <a:rPr lang="es-CL" dirty="0" smtClean="0"/>
              <a:t>x = 120</a:t>
            </a:r>
          </a:p>
          <a:p>
            <a:endParaRPr lang="es-CL" dirty="0" smtClean="0"/>
          </a:p>
          <a:p>
            <a:pPr marL="342900" indent="-342900">
              <a:buAutoNum type="arabicPlain" startAt="120"/>
            </a:pPr>
            <a:r>
              <a:rPr lang="es-CL" dirty="0" smtClean="0"/>
              <a:t> </a:t>
            </a:r>
            <a:r>
              <a:rPr lang="es-CL" dirty="0" smtClean="0"/>
              <a:t>     121       122</a:t>
            </a:r>
          </a:p>
          <a:p>
            <a:pPr marL="342900" indent="-342900"/>
            <a:r>
              <a:rPr lang="es-CL" dirty="0" smtClean="0"/>
              <a:t>122 – 120/4 = 122 – 30 = 92</a:t>
            </a:r>
          </a:p>
          <a:p>
            <a:pPr marL="342900" indent="-342900"/>
            <a:r>
              <a:rPr lang="es-CL" b="1" dirty="0" smtClean="0"/>
              <a:t>Alternativa D</a:t>
            </a:r>
          </a:p>
        </p:txBody>
      </p:sp>
      <p:sp>
        <p:nvSpPr>
          <p:cNvPr id="10" name="9 Flecha a la derecha con bandas"/>
          <p:cNvSpPr/>
          <p:nvPr/>
        </p:nvSpPr>
        <p:spPr bwMode="auto">
          <a:xfrm rot="5400000">
            <a:off x="1785918" y="4143380"/>
            <a:ext cx="714380" cy="428628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131764" y="-100013"/>
            <a:ext cx="6024563" cy="719138"/>
            <a:chOff x="83" y="-63"/>
            <a:chExt cx="3795" cy="453"/>
          </a:xfrm>
        </p:grpSpPr>
        <p:sp>
          <p:nvSpPr>
            <p:cNvPr id="3077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3795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charset="0"/>
              </a:endParaRPr>
            </a:p>
          </p:txBody>
        </p:sp>
        <p:sp>
          <p:nvSpPr>
            <p:cNvPr id="3078" name="38 CuadroTexto"/>
            <p:cNvSpPr txBox="1">
              <a:spLocks noChangeArrowheads="1"/>
            </p:cNvSpPr>
            <p:nvPr/>
          </p:nvSpPr>
          <p:spPr bwMode="auto">
            <a:xfrm>
              <a:off x="173" y="4"/>
              <a:ext cx="32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CL" altLang="es-CL" sz="2800" b="1" u="none" dirty="0" smtClean="0">
                  <a:solidFill>
                    <a:srgbClr val="404040"/>
                  </a:solidFill>
                  <a:cs typeface="Arial" charset="0"/>
                </a:rPr>
                <a:t>Resumen </a:t>
              </a:r>
              <a:r>
                <a:rPr lang="es-CL" altLang="es-CL" sz="2800" b="1" u="none" dirty="0">
                  <a:solidFill>
                    <a:srgbClr val="404040"/>
                  </a:solidFill>
                  <a:cs typeface="Arial" charset="0"/>
                </a:rPr>
                <a:t>de la </a:t>
              </a:r>
              <a:r>
                <a:rPr lang="es-CL" altLang="es-CL" sz="2800" b="1" u="none" dirty="0" smtClean="0">
                  <a:solidFill>
                    <a:srgbClr val="404040"/>
                  </a:solidFill>
                  <a:cs typeface="Arial" charset="0"/>
                </a:rPr>
                <a:t>clase anterior</a:t>
              </a:r>
              <a:endParaRPr lang="es-CL" altLang="es-CL" sz="2800" b="1" u="none" dirty="0">
                <a:solidFill>
                  <a:srgbClr val="404040"/>
                </a:solidFill>
                <a:cs typeface="Arial" charset="0"/>
              </a:endParaRPr>
            </a:p>
          </p:txBody>
        </p:sp>
      </p:grpSp>
      <p:pic>
        <p:nvPicPr>
          <p:cNvPr id="3075" name="5 Imagen" descr="ico_mapa conceptu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1883" y="-30163"/>
            <a:ext cx="822325" cy="86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84163" y="1484313"/>
            <a:ext cx="86439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CL" altLang="es-CL" sz="2000" b="1" u="none" dirty="0" smtClean="0">
                <a:solidFill>
                  <a:srgbClr val="84BD00"/>
                </a:solidFill>
              </a:rPr>
              <a:t>Recordemos la clase anterior…</a:t>
            </a:r>
          </a:p>
          <a:p>
            <a:pPr eaLnBrk="1" hangingPunct="1">
              <a:defRPr/>
            </a:pPr>
            <a:endParaRPr lang="es-CL" altLang="es-CL" sz="2000" b="1" u="none" dirty="0" smtClean="0">
              <a:solidFill>
                <a:srgbClr val="84BD00"/>
              </a:solidFill>
            </a:endParaRPr>
          </a:p>
          <a:p>
            <a:pPr marL="342900" indent="-342900" eaLnBrk="1" hangingPunct="1">
              <a:buFontTx/>
              <a:buChar char="-"/>
              <a:defRPr/>
            </a:pPr>
            <a:r>
              <a:rPr lang="es-CL" altLang="es-CL" sz="2000" u="none" dirty="0" smtClean="0"/>
              <a:t>¿Cuáles son los números primos?¿es el 1 un número primo?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s-ES_tradnl" altLang="es-CL" sz="2000" u="none" dirty="0" smtClean="0"/>
          </a:p>
          <a:p>
            <a:pPr marL="342900" indent="-342900" eaLnBrk="1" hangingPunct="1">
              <a:buFontTx/>
              <a:buChar char="-"/>
              <a:defRPr/>
            </a:pPr>
            <a:r>
              <a:rPr lang="es-ES_tradnl" altLang="es-CL" sz="2000" u="none" dirty="0" smtClean="0"/>
              <a:t>¿Qué significan para ti las siglas m.c.m. y M.C.D.?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s-ES_tradnl" altLang="es-CL" sz="2000" u="none" dirty="0" smtClean="0"/>
          </a:p>
          <a:p>
            <a:pPr marL="342900" indent="-342900" eaLnBrk="1" hangingPunct="1">
              <a:buFontTx/>
              <a:buChar char="-"/>
              <a:defRPr/>
            </a:pPr>
            <a:r>
              <a:rPr lang="es-ES_tradnl" altLang="es-CL" sz="2000" u="none" dirty="0" smtClean="0"/>
              <a:t>¿En qué se diferencian el inverso aditivo y el inverso multiplicativo de un número? ¿Todos los números tienen inversos?</a:t>
            </a:r>
            <a:endParaRPr lang="es-CL" altLang="es-CL" sz="2000" u="none" dirty="0" smtClean="0"/>
          </a:p>
        </p:txBody>
      </p:sp>
    </p:spTree>
    <p:extLst>
      <p:ext uri="{BB962C8B-B14F-4D97-AF65-F5344CB8AC3E}">
        <p14:creationId xmlns:p14="http://schemas.microsoft.com/office/powerpoint/2010/main" xmlns="" val="34248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1643042" y="1643050"/>
            <a:ext cx="5756275" cy="3384550"/>
            <a:chOff x="2880" y="2432"/>
            <a:chExt cx="3626" cy="2132"/>
          </a:xfrm>
        </p:grpSpPr>
        <p:sp>
          <p:nvSpPr>
            <p:cNvPr id="5124" name="37 Rectángulo redondeado"/>
            <p:cNvSpPr>
              <a:spLocks noChangeArrowheads="1"/>
            </p:cNvSpPr>
            <p:nvPr/>
          </p:nvSpPr>
          <p:spPr bwMode="auto">
            <a:xfrm>
              <a:off x="3330" y="2432"/>
              <a:ext cx="3176" cy="200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 dirty="0"/>
            </a:p>
          </p:txBody>
        </p:sp>
        <p:sp>
          <p:nvSpPr>
            <p:cNvPr id="5125" name="38 CuadroTexto"/>
            <p:cNvSpPr txBox="1">
              <a:spLocks noChangeArrowheads="1"/>
            </p:cNvSpPr>
            <p:nvPr/>
          </p:nvSpPr>
          <p:spPr bwMode="auto">
            <a:xfrm>
              <a:off x="3503" y="2567"/>
              <a:ext cx="2766" cy="1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/>
                <a:t>1. </a:t>
              </a:r>
              <a:r>
                <a:rPr lang="es-ES" altLang="es-CL" sz="2000" u="none" dirty="0" smtClean="0"/>
                <a:t>Definición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2. </a:t>
              </a:r>
              <a:r>
                <a:rPr lang="es-ES" altLang="es-CL" sz="2000" u="none" dirty="0" smtClean="0"/>
                <a:t>Transformación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3. </a:t>
              </a:r>
              <a:r>
                <a:rPr lang="es-ES" altLang="es-CL" sz="2000" u="none" dirty="0" smtClean="0"/>
                <a:t>Orden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4. </a:t>
              </a:r>
              <a:r>
                <a:rPr lang="es-ES" altLang="es-CL" sz="2000" u="none" dirty="0" smtClean="0"/>
                <a:t>Aproximaciones</a:t>
              </a:r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 smtClean="0"/>
                <a:t>5. Operatoria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</p:txBody>
        </p:sp>
        <p:pic>
          <p:nvPicPr>
            <p:cNvPr id="5126" name="7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566"/>
              <a:ext cx="50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 smtClean="0"/>
              <a:t>Temas: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97583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8220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8222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 dirty="0"/>
              </a:p>
            </p:txBody>
          </p:sp>
          <p:sp>
            <p:nvSpPr>
              <p:cNvPr id="8223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22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1. </a:t>
                </a:r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Definición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8221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23850" y="1846783"/>
            <a:ext cx="871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s-MX" altLang="es-CL" sz="2000" dirty="0" smtClean="0">
                <a:latin typeface="+mj-lt"/>
              </a:rPr>
              <a:t>El conjunto de los racionales es un conjunto infinito, ordenado y denso, definido de la siguiente manera: </a:t>
            </a:r>
            <a:endParaRPr lang="es-ES" altLang="es-CL" sz="2000" dirty="0" smtClean="0">
              <a:latin typeface="+mj-lt"/>
            </a:endParaRPr>
          </a:p>
        </p:txBody>
      </p:sp>
      <p:grpSp>
        <p:nvGrpSpPr>
          <p:cNvPr id="73" name="Group 43"/>
          <p:cNvGrpSpPr>
            <a:grpSpLocks/>
          </p:cNvGrpSpPr>
          <p:nvPr/>
        </p:nvGrpSpPr>
        <p:grpSpPr bwMode="auto">
          <a:xfrm>
            <a:off x="755650" y="2630639"/>
            <a:ext cx="6521450" cy="754063"/>
            <a:chOff x="1267" y="1434"/>
            <a:chExt cx="4108" cy="475"/>
          </a:xfrm>
        </p:grpSpPr>
        <p:grpSp>
          <p:nvGrpSpPr>
            <p:cNvPr id="74" name="Group 38"/>
            <p:cNvGrpSpPr>
              <a:grpSpLocks/>
            </p:cNvGrpSpPr>
            <p:nvPr/>
          </p:nvGrpSpPr>
          <p:grpSpPr bwMode="auto">
            <a:xfrm>
              <a:off x="1837" y="1434"/>
              <a:ext cx="272" cy="475"/>
              <a:chOff x="2517" y="2024"/>
              <a:chExt cx="272" cy="475"/>
            </a:xfrm>
          </p:grpSpPr>
          <p:sp>
            <p:nvSpPr>
              <p:cNvPr id="79" name="Text Box 35"/>
              <p:cNvSpPr txBox="1">
                <a:spLocks noChangeArrowheads="1"/>
              </p:cNvSpPr>
              <p:nvPr/>
            </p:nvSpPr>
            <p:spPr bwMode="auto">
              <a:xfrm>
                <a:off x="2517" y="2024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altLang="es-CL" sz="20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j-lt"/>
                    <a:ea typeface="ＭＳ Ｐゴシック" pitchFamily="34" charset="-128"/>
                  </a:rPr>
                  <a:t>a</a:t>
                </a:r>
                <a:endParaRPr kumimoji="0" lang="es-ES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80" name="Text Box 36"/>
              <p:cNvSpPr txBox="1">
                <a:spLocks noChangeArrowheads="1"/>
              </p:cNvSpPr>
              <p:nvPr/>
            </p:nvSpPr>
            <p:spPr bwMode="auto">
              <a:xfrm>
                <a:off x="2517" y="2247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altLang="es-CL" sz="20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j-lt"/>
                    <a:ea typeface="ＭＳ Ｐゴシック" pitchFamily="34" charset="-128"/>
                  </a:rPr>
                  <a:t>b</a:t>
                </a:r>
                <a:endParaRPr kumimoji="0" lang="es-ES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81" name="Line 37"/>
              <p:cNvSpPr>
                <a:spLocks noChangeShapeType="1"/>
              </p:cNvSpPr>
              <p:nvPr/>
            </p:nvSpPr>
            <p:spPr bwMode="auto">
              <a:xfrm>
                <a:off x="2550" y="2251"/>
                <a:ext cx="13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endParaRPr>
              </a:p>
            </p:txBody>
          </p:sp>
        </p:grpSp>
        <p:sp>
          <p:nvSpPr>
            <p:cNvPr id="75" name="AutoShape 39"/>
            <p:cNvSpPr>
              <a:spLocks/>
            </p:cNvSpPr>
            <p:nvPr/>
          </p:nvSpPr>
          <p:spPr bwMode="auto">
            <a:xfrm>
              <a:off x="1746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76" name="Text Box 40"/>
            <p:cNvSpPr txBox="1">
              <a:spLocks noChangeArrowheads="1"/>
            </p:cNvSpPr>
            <p:nvPr/>
          </p:nvSpPr>
          <p:spPr bwMode="auto">
            <a:xfrm>
              <a:off x="2154" y="1525"/>
              <a:ext cx="32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rPr>
                <a:t>/ a y b son enteros, y b es distinto de cero</a:t>
              </a:r>
              <a:endParaRPr kumimoji="0" lang="es-ES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77" name="AutoShape 41"/>
            <p:cNvSpPr>
              <a:spLocks/>
            </p:cNvSpPr>
            <p:nvPr/>
          </p:nvSpPr>
          <p:spPr bwMode="auto">
            <a:xfrm>
              <a:off x="5329" y="1480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78" name="Rectangle 42"/>
            <p:cNvSpPr>
              <a:spLocks noChangeArrowheads="1"/>
            </p:cNvSpPr>
            <p:nvPr/>
          </p:nvSpPr>
          <p:spPr bwMode="auto">
            <a:xfrm>
              <a:off x="1267" y="1509"/>
              <a:ext cx="4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CL" sz="2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rPr>
                <a:t>Q</a:t>
              </a:r>
              <a:r>
                <a:rPr kumimoji="0" lang="es-MX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rPr>
                <a:t> =</a:t>
              </a:r>
              <a:endParaRPr kumimoji="0" lang="es-ES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</p:grpSp>
      <p:sp>
        <p:nvSpPr>
          <p:cNvPr id="105" name="Text Box 65"/>
          <p:cNvSpPr txBox="1">
            <a:spLocks noChangeArrowheads="1"/>
          </p:cNvSpPr>
          <p:nvPr/>
        </p:nvSpPr>
        <p:spPr bwMode="auto">
          <a:xfrm>
            <a:off x="4591184" y="4652565"/>
            <a:ext cx="2016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s-ES" altLang="es-CL" sz="2800" dirty="0" smtClean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06" name="Group 66"/>
          <p:cNvGrpSpPr>
            <a:grpSpLocks/>
          </p:cNvGrpSpPr>
          <p:nvPr/>
        </p:nvGrpSpPr>
        <p:grpSpPr bwMode="auto">
          <a:xfrm>
            <a:off x="4878521" y="4868641"/>
            <a:ext cx="3240088" cy="890588"/>
            <a:chOff x="930" y="2704"/>
            <a:chExt cx="2177" cy="561"/>
          </a:xfrm>
        </p:grpSpPr>
        <p:grpSp>
          <p:nvGrpSpPr>
            <p:cNvPr id="107" name="Group 67"/>
            <p:cNvGrpSpPr>
              <a:grpSpLocks/>
            </p:cNvGrpSpPr>
            <p:nvPr/>
          </p:nvGrpSpPr>
          <p:grpSpPr bwMode="auto">
            <a:xfrm>
              <a:off x="1129" y="2789"/>
              <a:ext cx="543" cy="476"/>
              <a:chOff x="1129" y="2586"/>
              <a:chExt cx="543" cy="476"/>
            </a:xfrm>
          </p:grpSpPr>
          <p:sp>
            <p:nvSpPr>
              <p:cNvPr id="110" name="Text Box 68"/>
              <p:cNvSpPr txBox="1">
                <a:spLocks noChangeArrowheads="1"/>
              </p:cNvSpPr>
              <p:nvPr/>
            </p:nvSpPr>
            <p:spPr bwMode="auto">
              <a:xfrm>
                <a:off x="1262" y="2586"/>
                <a:ext cx="4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s-CL" altLang="es-CL" sz="2400" b="1" u="sng" dirty="0" smtClean="0">
                    <a:solidFill>
                      <a:srgbClr val="84BD00"/>
                    </a:solidFill>
                    <a:latin typeface="+mj-lt"/>
                    <a:ea typeface="+mn-ea"/>
                    <a:cs typeface="Arial" charset="0"/>
                  </a:rPr>
                  <a:t>a</a:t>
                </a:r>
                <a:endParaRPr lang="es-ES" altLang="es-CL" sz="2400" b="1" u="sng" dirty="0">
                  <a:solidFill>
                    <a:srgbClr val="84BD00"/>
                  </a:solidFill>
                  <a:latin typeface="+mj-lt"/>
                  <a:ea typeface="+mn-ea"/>
                  <a:cs typeface="Arial" charset="0"/>
                </a:endParaRPr>
              </a:p>
            </p:txBody>
          </p:sp>
          <p:sp>
            <p:nvSpPr>
              <p:cNvPr id="111" name="Text Box 69"/>
              <p:cNvSpPr txBox="1">
                <a:spLocks noChangeArrowheads="1"/>
              </p:cNvSpPr>
              <p:nvPr/>
            </p:nvSpPr>
            <p:spPr bwMode="auto">
              <a:xfrm>
                <a:off x="1129" y="2732"/>
                <a:ext cx="40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s-CL" altLang="es-CL" sz="2800" dirty="0" smtClean="0">
                    <a:solidFill>
                      <a:srgbClr val="FF6600"/>
                    </a:solidFill>
                    <a:latin typeface="+mj-lt"/>
                  </a:rPr>
                  <a:t>  </a:t>
                </a:r>
                <a:r>
                  <a:rPr lang="es-CL" altLang="es-CL" sz="2400" b="1" dirty="0">
                    <a:solidFill>
                      <a:srgbClr val="84BD00"/>
                    </a:solidFill>
                    <a:latin typeface="+mj-lt"/>
                    <a:ea typeface="+mn-ea"/>
                    <a:cs typeface="Arial" charset="0"/>
                  </a:rPr>
                  <a:t>0</a:t>
                </a:r>
                <a:endParaRPr lang="es-ES" altLang="es-CL" sz="2400" b="1" dirty="0">
                  <a:solidFill>
                    <a:srgbClr val="84BD00"/>
                  </a:solidFill>
                  <a:latin typeface="+mj-lt"/>
                  <a:ea typeface="+mn-ea"/>
                  <a:cs typeface="Arial" charset="0"/>
                </a:endParaRPr>
              </a:p>
            </p:txBody>
          </p:sp>
        </p:grpSp>
        <p:sp>
          <p:nvSpPr>
            <p:cNvPr id="108" name="Text Box 70"/>
            <p:cNvSpPr txBox="1">
              <a:spLocks noChangeArrowheads="1"/>
            </p:cNvSpPr>
            <p:nvPr/>
          </p:nvSpPr>
          <p:spPr bwMode="auto">
            <a:xfrm>
              <a:off x="1470" y="2868"/>
              <a:ext cx="14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s-MX" altLang="es-CL" sz="2000" b="1" dirty="0" smtClean="0">
                  <a:latin typeface="+mj-lt"/>
                </a:rPr>
                <a:t>, NO</a:t>
              </a:r>
              <a:r>
                <a:rPr lang="es-MX" altLang="es-CL" sz="2000" dirty="0" smtClean="0">
                  <a:latin typeface="+mj-lt"/>
                </a:rPr>
                <a:t> es racional</a:t>
              </a:r>
              <a:endParaRPr lang="es-ES" altLang="es-CL" sz="2000" dirty="0" smtClean="0">
                <a:latin typeface="+mj-lt"/>
              </a:endParaRPr>
            </a:p>
          </p:txBody>
        </p:sp>
        <p:sp>
          <p:nvSpPr>
            <p:cNvPr id="109" name="Rectangle 71"/>
            <p:cNvSpPr>
              <a:spLocks noChangeArrowheads="1"/>
            </p:cNvSpPr>
            <p:nvPr/>
          </p:nvSpPr>
          <p:spPr bwMode="auto">
            <a:xfrm>
              <a:off x="930" y="2704"/>
              <a:ext cx="2177" cy="544"/>
            </a:xfrm>
            <a:prstGeom prst="rect">
              <a:avLst/>
            </a:prstGeom>
            <a:noFill/>
            <a:ln w="9525">
              <a:solidFill>
                <a:srgbClr val="0099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s-ES_tradnl" altLang="es-CL" sz="2000" dirty="0" smtClean="0">
                <a:solidFill>
                  <a:srgbClr val="000000"/>
                </a:solidFill>
                <a:latin typeface="+mj-lt"/>
              </a:endParaRPr>
            </a:p>
          </p:txBody>
        </p:sp>
      </p:grpSp>
      <p:pic>
        <p:nvPicPr>
          <p:cNvPr id="112" name="Picture 74" descr="Imagen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1171" y="4581128"/>
            <a:ext cx="7477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Text Box 75"/>
          <p:cNvSpPr txBox="1">
            <a:spLocks noChangeArrowheads="1"/>
          </p:cNvSpPr>
          <p:nvPr/>
        </p:nvSpPr>
        <p:spPr bwMode="auto">
          <a:xfrm>
            <a:off x="611188" y="3494335"/>
            <a:ext cx="4824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s-MX" altLang="es-CL" sz="2000" dirty="0" smtClean="0">
                <a:latin typeface="+mj-lt"/>
              </a:rPr>
              <a:t>	a: numerador    y    b: denominador</a:t>
            </a:r>
            <a:endParaRPr lang="es-ES" altLang="es-CL" sz="2000" dirty="0" smtClean="0">
              <a:latin typeface="+mj-lt"/>
            </a:endParaRPr>
          </a:p>
        </p:txBody>
      </p:sp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-53181" y="1136799"/>
            <a:ext cx="8243888" cy="708025"/>
            <a:chOff x="0" y="436"/>
            <a:chExt cx="5193" cy="446"/>
          </a:xfrm>
        </p:grpSpPr>
        <p:sp>
          <p:nvSpPr>
            <p:cNvPr id="4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Números racionales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44" name="43 Conector recto"/>
            <p:cNvCxnSpPr/>
            <p:nvPr/>
          </p:nvCxnSpPr>
          <p:spPr bwMode="auto">
            <a:xfrm>
              <a:off x="0" y="669"/>
              <a:ext cx="182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744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7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 dirty="0"/>
              </a:p>
            </p:txBody>
          </p:sp>
          <p:sp>
            <p:nvSpPr>
              <p:cNvPr id="8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351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2</a:t>
                </a:r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. Transformaciones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6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-53181" y="905775"/>
            <a:ext cx="8243888" cy="708025"/>
            <a:chOff x="0" y="436"/>
            <a:chExt cx="5193" cy="446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2.1 Fracción a decimal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669"/>
              <a:ext cx="256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11 CuadroTexto"/>
          <p:cNvSpPr txBox="1"/>
          <p:nvPr/>
        </p:nvSpPr>
        <p:spPr>
          <a:xfrm>
            <a:off x="273902" y="1412776"/>
            <a:ext cx="834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transformar una fracción a número decimal se divide el numerador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por el denominador hasta obtener resto 0.</a:t>
            </a:r>
            <a:endParaRPr lang="es-CL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5" name="34 Imagen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000232" y="2071678"/>
            <a:ext cx="33617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35 CuadroTexto"/>
          <p:cNvSpPr txBox="1"/>
          <p:nvPr/>
        </p:nvSpPr>
        <p:spPr>
          <a:xfrm>
            <a:off x="428596" y="2285992"/>
            <a:ext cx="14287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EJEMPLO:</a:t>
            </a:r>
            <a:endParaRPr lang="es-CL" b="1" dirty="0"/>
          </a:p>
        </p:txBody>
      </p:sp>
      <p:pic>
        <p:nvPicPr>
          <p:cNvPr id="37" name="36 Imagen"/>
          <p:cNvPicPr/>
          <p:nvPr/>
        </p:nvPicPr>
        <p:blipFill>
          <a:blip r:embed="rId4">
            <a:clrChange>
              <a:clrFrom>
                <a:srgbClr val="EAF2F6"/>
              </a:clrFrom>
              <a:clrTo>
                <a:srgbClr val="EAF2F6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71472" y="4071942"/>
            <a:ext cx="8072494" cy="23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5426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715436" cy="4572032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tx2">
                    <a:lumMod val="75000"/>
                  </a:schemeClr>
                </a:solidFill>
              </a:rPr>
              <a:t>1) Decimal finito:</a:t>
            </a:r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sz="2400" b="1" dirty="0" smtClean="0"/>
              <a:t>Ejemplo:</a:t>
            </a:r>
          </a:p>
          <a:p>
            <a:endParaRPr lang="es-CL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928670"/>
          <a:ext cx="8358246" cy="1428760"/>
        </p:xfrm>
        <a:graphic>
          <a:graphicData uri="http://schemas.openxmlformats.org/drawingml/2006/table">
            <a:tbl>
              <a:tblPr/>
              <a:tblGrid>
                <a:gridCol w="1928826"/>
                <a:gridCol w="6429420"/>
              </a:tblGrid>
              <a:tr h="476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Numerador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>
                          <a:latin typeface="Quicksand" charset="0"/>
                          <a:ea typeface="Calibri"/>
                          <a:cs typeface="Times New Roman"/>
                        </a:rPr>
                        <a:t>Número decimal sin la coma.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Denominador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Valor de una potencia de 10 con tantos ceros como cifras decimales tenga el número.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428596" y="3214686"/>
          <a:ext cx="2843213" cy="809625"/>
        </p:xfrm>
        <a:graphic>
          <a:graphicData uri="http://schemas.openxmlformats.org/presentationml/2006/ole">
            <p:oleObj spid="_x0000_s64514" name="Ecuación" r:id="rId3" imgW="1600200" imgH="393480" progId="Equation.3">
              <p:embed/>
            </p:oleObj>
          </a:graphicData>
        </a:graphic>
      </p:graphicFrame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500034" y="4929198"/>
          <a:ext cx="2128837" cy="762000"/>
        </p:xfrm>
        <a:graphic>
          <a:graphicData uri="http://schemas.openxmlformats.org/presentationml/2006/ole">
            <p:oleObj spid="_x0000_s64515" name="Ecuación" r:id="rId4" imgW="1218960" imgH="393480" progId="Equation.3">
              <p:embed/>
            </p:oleObj>
          </a:graphicData>
        </a:graphic>
      </p:graphicFrame>
      <p:grpSp>
        <p:nvGrpSpPr>
          <p:cNvPr id="2" name="18 Grupo"/>
          <p:cNvGrpSpPr/>
          <p:nvPr/>
        </p:nvGrpSpPr>
        <p:grpSpPr>
          <a:xfrm>
            <a:off x="1285852" y="4095753"/>
            <a:ext cx="1571636" cy="584681"/>
            <a:chOff x="1285852" y="3071816"/>
            <a:chExt cx="1571636" cy="438510"/>
          </a:xfrm>
        </p:grpSpPr>
        <p:sp>
          <p:nvSpPr>
            <p:cNvPr id="16" name="15 Flecha doblada hacia arriba"/>
            <p:cNvSpPr/>
            <p:nvPr/>
          </p:nvSpPr>
          <p:spPr>
            <a:xfrm>
              <a:off x="2071670" y="3071816"/>
              <a:ext cx="285752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Flecha doblada hacia arriba"/>
            <p:cNvSpPr/>
            <p:nvPr/>
          </p:nvSpPr>
          <p:spPr>
            <a:xfrm flipH="1">
              <a:off x="1714480" y="3071816"/>
              <a:ext cx="428628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285852" y="3325661"/>
              <a:ext cx="1571636" cy="184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Fracciones equivalentes</a:t>
              </a:r>
              <a:endParaRPr lang="es-CL" sz="1000" dirty="0"/>
            </a:p>
          </p:txBody>
        </p:sp>
      </p:grpSp>
      <p:grpSp>
        <p:nvGrpSpPr>
          <p:cNvPr id="6" name="19 Grupo"/>
          <p:cNvGrpSpPr/>
          <p:nvPr/>
        </p:nvGrpSpPr>
        <p:grpSpPr>
          <a:xfrm>
            <a:off x="1357290" y="5715014"/>
            <a:ext cx="1571636" cy="584681"/>
            <a:chOff x="1285852" y="3071816"/>
            <a:chExt cx="1571636" cy="438510"/>
          </a:xfrm>
        </p:grpSpPr>
        <p:sp>
          <p:nvSpPr>
            <p:cNvPr id="21" name="20 Flecha doblada hacia arriba"/>
            <p:cNvSpPr/>
            <p:nvPr/>
          </p:nvSpPr>
          <p:spPr>
            <a:xfrm>
              <a:off x="2071670" y="3071816"/>
              <a:ext cx="285752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Flecha doblada hacia arriba"/>
            <p:cNvSpPr/>
            <p:nvPr/>
          </p:nvSpPr>
          <p:spPr>
            <a:xfrm flipH="1">
              <a:off x="1714480" y="3071816"/>
              <a:ext cx="428628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285852" y="3325661"/>
              <a:ext cx="1571636" cy="184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Fracciones equivalentes</a:t>
              </a:r>
              <a:endParaRPr lang="es-CL" sz="1000" dirty="0"/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4429124" y="3571876"/>
            <a:ext cx="3786214" cy="280076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latin typeface="Quicksand" charset="0"/>
              </a:rPr>
              <a:t>Simplificación:</a:t>
            </a:r>
            <a:r>
              <a:rPr lang="es-CL" sz="1600" dirty="0" smtClean="0">
                <a:latin typeface="Quicksand" charset="0"/>
              </a:rPr>
              <a:t> se divide numerador y denominador por un mismo número</a:t>
            </a:r>
          </a:p>
          <a:p>
            <a:endParaRPr lang="es-CL" sz="1600" dirty="0" smtClean="0">
              <a:latin typeface="Quicksand" charset="0"/>
            </a:endParaRPr>
          </a:p>
          <a:p>
            <a:r>
              <a:rPr lang="es-CL" sz="1600" b="1" dirty="0" smtClean="0">
                <a:latin typeface="Quicksand" charset="0"/>
              </a:rPr>
              <a:t>Ejemplo:</a:t>
            </a: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>
              <a:latin typeface="Quicksand" charset="0"/>
            </a:endParaRPr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5500694" y="4214818"/>
          <a:ext cx="1445439" cy="785818"/>
        </p:xfrm>
        <a:graphic>
          <a:graphicData uri="http://schemas.openxmlformats.org/presentationml/2006/ole">
            <p:oleObj spid="_x0000_s64516" name="Ecuación" r:id="rId5" imgW="761760" imgH="393480" progId="Equation.3">
              <p:embed/>
            </p:oleObj>
          </a:graphicData>
        </a:graphic>
      </p:graphicFrame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5429256" y="5214950"/>
          <a:ext cx="1688340" cy="864810"/>
        </p:xfrm>
        <a:graphic>
          <a:graphicData uri="http://schemas.openxmlformats.org/presentationml/2006/ole">
            <p:oleObj spid="_x0000_s64517" name="Ecuación" r:id="rId6" imgW="774360" imgH="393480" progId="Equation.3">
              <p:embed/>
            </p:oleObj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7215206" y="4500570"/>
            <a:ext cx="157160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Fracción irreductible</a:t>
            </a:r>
            <a:endParaRPr lang="es-CL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286644" y="5500702"/>
            <a:ext cx="157160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Fracción irreductible</a:t>
            </a:r>
            <a:endParaRPr lang="es-C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</TotalTime>
  <Words>608</Words>
  <Application>Microsoft Office PowerPoint</Application>
  <PresentationFormat>Presentación en pantalla (4:3)</PresentationFormat>
  <Paragraphs>154</Paragraphs>
  <Slides>21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1_Diseño predeterminado</vt:lpstr>
      <vt:lpstr>Ecuación</vt:lpstr>
      <vt:lpstr>Microsoft Editor de ecuaciones 3.0</vt:lpstr>
      <vt:lpstr>Diapositiva 1</vt:lpstr>
      <vt:lpstr>Ruta de aprendizaje</vt:lpstr>
      <vt:lpstr>Desafios</vt:lpstr>
      <vt:lpstr>Diapositiva 4</vt:lpstr>
      <vt:lpstr>Diapositiva 5</vt:lpstr>
      <vt:lpstr>Temas:</vt:lpstr>
      <vt:lpstr>Diapositiva 7</vt:lpstr>
      <vt:lpstr>Diapositiva 8</vt:lpstr>
      <vt:lpstr>Diapositiva 9</vt:lpstr>
      <vt:lpstr>Diapositiva 10</vt:lpstr>
      <vt:lpstr>Diapositiva 11</vt:lpstr>
      <vt:lpstr>Diapositiva 12</vt:lpstr>
      <vt:lpstr>AHORA TE TOCA A TI Toma nota en tu cuaderno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Muena Toledo</dc:creator>
  <cp:lastModifiedBy>User</cp:lastModifiedBy>
  <cp:revision>95</cp:revision>
  <dcterms:created xsi:type="dcterms:W3CDTF">2015-03-16T13:06:51Z</dcterms:created>
  <dcterms:modified xsi:type="dcterms:W3CDTF">2021-04-13T16:24:22Z</dcterms:modified>
</cp:coreProperties>
</file>