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1"/>
  </p:notesMasterIdLst>
  <p:sldIdLst>
    <p:sldId id="297" r:id="rId2"/>
    <p:sldId id="284" r:id="rId3"/>
    <p:sldId id="285" r:id="rId4"/>
    <p:sldId id="258" r:id="rId5"/>
    <p:sldId id="259" r:id="rId6"/>
    <p:sldId id="260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64" r:id="rId19"/>
    <p:sldId id="262" r:id="rId20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22"/>
    </p:embeddedFont>
    <p:embeddedFont>
      <p:font typeface="Comic Sans MS" panose="030F0902030302020204" pitchFamily="66" charset="0"/>
      <p:regular r:id="rId23"/>
    </p:embeddedFont>
    <p:embeddedFont>
      <p:font typeface="Lato Light" panose="020F0502020204030203" pitchFamily="34" charset="77"/>
      <p:regular r:id="rId24"/>
      <p:bold r:id="rId25"/>
      <p:italic r:id="rId26"/>
      <p:boldItalic r:id="rId27"/>
    </p:embeddedFont>
    <p:embeddedFont>
      <p:font typeface="Roboto Slab Light" pitchFamily="2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21718-8F93-495E-A45E-58E33FFB8B9F}">
  <a:tblStyle styleId="{8E321718-8F93-495E-A45E-58E33FFB8B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60" d="100"/>
          <a:sy n="16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670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645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22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685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8603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Shape 17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Shape 17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Shape 17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Shape 34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Shape 34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Shape 347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Shape 34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8" r:id="rId6"/>
    <p:sldLayoutId id="2147483659" r:id="rId7"/>
    <p:sldLayoutId id="2147483660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.cardenas@colegionumancia.c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8405CD7-0395-5D4F-BA76-064BA17967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59E024F-06A2-9947-B380-650A9E0934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11"/>
          <a:stretch/>
        </p:blipFill>
        <p:spPr>
          <a:xfrm>
            <a:off x="2524673" y="357809"/>
            <a:ext cx="4359794" cy="439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0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8E300FD-7E17-1343-A352-254F1AF3B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10</a:t>
            </a:fld>
            <a:endParaRPr lang="es-CL"/>
          </a:p>
        </p:txBody>
      </p:sp>
      <p:pic>
        <p:nvPicPr>
          <p:cNvPr id="3" name="Gráfico 2" descr="Elefante">
            <a:extLst>
              <a:ext uri="{FF2B5EF4-FFF2-40B4-BE49-F238E27FC236}">
                <a16:creationId xmlns:a16="http://schemas.microsoft.com/office/drawing/2014/main" id="{B67C59A9-6AA5-B748-A0A9-C0A75BEAC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5472" y="1341285"/>
            <a:ext cx="2604053" cy="2604053"/>
          </a:xfrm>
          <a:prstGeom prst="rect">
            <a:avLst/>
          </a:prstGeom>
        </p:spPr>
      </p:pic>
      <p:pic>
        <p:nvPicPr>
          <p:cNvPr id="4" name="Gráfico 3" descr="Mono">
            <a:extLst>
              <a:ext uri="{FF2B5EF4-FFF2-40B4-BE49-F238E27FC236}">
                <a16:creationId xmlns:a16="http://schemas.microsoft.com/office/drawing/2014/main" id="{31F037F7-BC7D-7847-AE43-57FE35DCA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8813" y="2100473"/>
            <a:ext cx="1507847" cy="1507847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F278F50-0D3B-6A4E-BD99-1976AA196300}"/>
              </a:ext>
            </a:extLst>
          </p:cNvPr>
          <p:cNvCxnSpPr>
            <a:cxnSpLocks/>
          </p:cNvCxnSpPr>
          <p:nvPr/>
        </p:nvCxnSpPr>
        <p:spPr>
          <a:xfrm>
            <a:off x="405517" y="3442915"/>
            <a:ext cx="81182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E9E91DC-5713-E94E-9025-BABDC9B10953}"/>
              </a:ext>
            </a:extLst>
          </p:cNvPr>
          <p:cNvCxnSpPr>
            <a:cxnSpLocks/>
          </p:cNvCxnSpPr>
          <p:nvPr/>
        </p:nvCxnSpPr>
        <p:spPr>
          <a:xfrm flipV="1">
            <a:off x="2226365" y="1341285"/>
            <a:ext cx="0" cy="21016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6D65929-4DC8-5944-B5C2-192BEAC4B4CD}"/>
              </a:ext>
            </a:extLst>
          </p:cNvPr>
          <p:cNvCxnSpPr>
            <a:cxnSpLocks/>
          </p:cNvCxnSpPr>
          <p:nvPr/>
        </p:nvCxnSpPr>
        <p:spPr>
          <a:xfrm flipV="1">
            <a:off x="6338515" y="1861235"/>
            <a:ext cx="0" cy="15816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44B5B98-0CFA-2343-9B6B-47D6C24D908C}"/>
              </a:ext>
            </a:extLst>
          </p:cNvPr>
          <p:cNvSpPr txBox="1"/>
          <p:nvPr/>
        </p:nvSpPr>
        <p:spPr>
          <a:xfrm>
            <a:off x="5654123" y="1433839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normal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D19198-3F75-CA4E-B8E2-1646A0E35E7E}"/>
              </a:ext>
            </a:extLst>
          </p:cNvPr>
          <p:cNvSpPr txBox="1"/>
          <p:nvPr/>
        </p:nvSpPr>
        <p:spPr>
          <a:xfrm>
            <a:off x="1557752" y="981824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normal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B97A65-BA52-6743-AC17-1DCCDC2FF07F}"/>
              </a:ext>
            </a:extLst>
          </p:cNvPr>
          <p:cNvSpPr txBox="1"/>
          <p:nvPr/>
        </p:nvSpPr>
        <p:spPr>
          <a:xfrm>
            <a:off x="2425147" y="3996418"/>
            <a:ext cx="3833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La fuerza normal es contraria a la fuerza peso</a:t>
            </a:r>
          </a:p>
        </p:txBody>
      </p:sp>
    </p:spTree>
    <p:extLst>
      <p:ext uri="{BB962C8B-B14F-4D97-AF65-F5344CB8AC3E}">
        <p14:creationId xmlns:p14="http://schemas.microsoft.com/office/powerpoint/2010/main" val="9655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3.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Fuerza</a:t>
            </a:r>
            <a:r>
              <a:rPr lang="en" dirty="0"/>
              <a:t> </a:t>
            </a:r>
            <a:r>
              <a:rPr lang="en" dirty="0" err="1"/>
              <a:t>aplicada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funciona</a:t>
            </a:r>
            <a:r>
              <a:rPr lang="en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79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6EA8D75-07B0-AD47-BCC8-BF31245C0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12</a:t>
            </a:fld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FA50F4F-C810-0249-BC31-B0BFF5A1D0BF}"/>
              </a:ext>
            </a:extLst>
          </p:cNvPr>
          <p:cNvSpPr/>
          <p:nvPr/>
        </p:nvSpPr>
        <p:spPr>
          <a:xfrm>
            <a:off x="1934155" y="1232922"/>
            <a:ext cx="52756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A la </a:t>
            </a:r>
            <a:r>
              <a:rPr lang="es-CL" sz="2800" b="1" dirty="0">
                <a:solidFill>
                  <a:schemeClr val="bg1"/>
                </a:solidFill>
                <a:latin typeface="Comic Sans MS" panose="030F0902030302020204" pitchFamily="66" charset="0"/>
              </a:rPr>
              <a:t>fuerza aplicada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 en algunas ocasiones se le llama </a:t>
            </a:r>
            <a:r>
              <a:rPr lang="es-CL" sz="2800" b="1" dirty="0">
                <a:solidFill>
                  <a:schemeClr val="bg1"/>
                </a:solidFill>
                <a:latin typeface="Comic Sans MS" panose="030F0902030302020204" pitchFamily="66" charset="0"/>
              </a:rPr>
              <a:t>fuerza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 de empuje. Pero su definición es: </a:t>
            </a:r>
            <a:r>
              <a:rPr lang="es-CL" sz="2800" b="1" dirty="0">
                <a:solidFill>
                  <a:schemeClr val="bg1"/>
                </a:solidFill>
                <a:latin typeface="Comic Sans MS" panose="030F0902030302020204" pitchFamily="66" charset="0"/>
              </a:rPr>
              <a:t>Fuerza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 externa </a:t>
            </a:r>
            <a:r>
              <a:rPr lang="es-CL" sz="2800" b="1" dirty="0">
                <a:solidFill>
                  <a:schemeClr val="bg1"/>
                </a:solidFill>
                <a:latin typeface="Comic Sans MS" panose="030F0902030302020204" pitchFamily="66" charset="0"/>
              </a:rPr>
              <a:t>que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 actúa directamente sobre un cuerpo.</a:t>
            </a:r>
          </a:p>
        </p:txBody>
      </p:sp>
    </p:spTree>
    <p:extLst>
      <p:ext uri="{BB962C8B-B14F-4D97-AF65-F5344CB8AC3E}">
        <p14:creationId xmlns:p14="http://schemas.microsoft.com/office/powerpoint/2010/main" val="413294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0876C41-55B3-DB44-AF95-F53B474A94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13</a:t>
            </a:fld>
            <a:endParaRPr lang="es-CL"/>
          </a:p>
        </p:txBody>
      </p:sp>
      <p:pic>
        <p:nvPicPr>
          <p:cNvPr id="4" name="Gráfico 3" descr="Tenis">
            <a:extLst>
              <a:ext uri="{FF2B5EF4-FFF2-40B4-BE49-F238E27FC236}">
                <a16:creationId xmlns:a16="http://schemas.microsoft.com/office/drawing/2014/main" id="{1B2CE57A-E84A-3041-8DB2-1B98A2262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9897" y="1400920"/>
            <a:ext cx="2190584" cy="2190584"/>
          </a:xfrm>
          <a:prstGeom prst="rect">
            <a:avLst/>
          </a:prstGeom>
        </p:spPr>
      </p:pic>
      <p:pic>
        <p:nvPicPr>
          <p:cNvPr id="6" name="Gráfico 5" descr="Críquet">
            <a:extLst>
              <a:ext uri="{FF2B5EF4-FFF2-40B4-BE49-F238E27FC236}">
                <a16:creationId xmlns:a16="http://schemas.microsoft.com/office/drawing/2014/main" id="{ADFC2917-29F4-B04B-A0B8-DCC493DC2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03521" y="1400920"/>
            <a:ext cx="2119023" cy="2119023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B7E1483F-6480-ED49-94C5-A7E4C0C75C29}"/>
              </a:ext>
            </a:extLst>
          </p:cNvPr>
          <p:cNvSpPr/>
          <p:nvPr/>
        </p:nvSpPr>
        <p:spPr>
          <a:xfrm>
            <a:off x="2806810" y="1478943"/>
            <a:ext cx="1327868" cy="164592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03A98ED-BD53-C246-9D67-35F92FBB759D}"/>
              </a:ext>
            </a:extLst>
          </p:cNvPr>
          <p:cNvSpPr/>
          <p:nvPr/>
        </p:nvSpPr>
        <p:spPr>
          <a:xfrm rot="5400000">
            <a:off x="5721626" y="1150951"/>
            <a:ext cx="1327868" cy="241587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28553B0-8ED4-0142-95A5-384184E6B3B5}"/>
              </a:ext>
            </a:extLst>
          </p:cNvPr>
          <p:cNvSpPr txBox="1"/>
          <p:nvPr/>
        </p:nvSpPr>
        <p:spPr>
          <a:xfrm>
            <a:off x="2720009" y="3885537"/>
            <a:ext cx="3687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Se cambia la dirección del objeto de estudio</a:t>
            </a:r>
          </a:p>
        </p:txBody>
      </p:sp>
    </p:spTree>
    <p:extLst>
      <p:ext uri="{BB962C8B-B14F-4D97-AF65-F5344CB8AC3E}">
        <p14:creationId xmlns:p14="http://schemas.microsoft.com/office/powerpoint/2010/main" val="97865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13DE27A-0BCB-844B-9D20-7890115BD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14</a:t>
            </a:fld>
            <a:endParaRPr lang="es-CL"/>
          </a:p>
        </p:txBody>
      </p:sp>
      <p:pic>
        <p:nvPicPr>
          <p:cNvPr id="4" name="Gráfico 3" descr="Caminar">
            <a:extLst>
              <a:ext uri="{FF2B5EF4-FFF2-40B4-BE49-F238E27FC236}">
                <a16:creationId xmlns:a16="http://schemas.microsoft.com/office/drawing/2014/main" id="{9905486A-2E95-4843-9D14-96F8B9B74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0878" y="1282066"/>
            <a:ext cx="2826689" cy="2826689"/>
          </a:xfrm>
          <a:prstGeom prst="rect">
            <a:avLst/>
          </a:prstGeom>
        </p:spPr>
      </p:pic>
      <p:pic>
        <p:nvPicPr>
          <p:cNvPr id="6" name="Gráfico 5" descr="Carro de la compra">
            <a:extLst>
              <a:ext uri="{FF2B5EF4-FFF2-40B4-BE49-F238E27FC236}">
                <a16:creationId xmlns:a16="http://schemas.microsoft.com/office/drawing/2014/main" id="{3EEE1F84-629A-424F-9232-7C6E002B39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8695" y="2463332"/>
            <a:ext cx="1746385" cy="1746385"/>
          </a:xfrm>
          <a:prstGeom prst="rect">
            <a:avLst/>
          </a:prstGeom>
        </p:spPr>
      </p:pic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1B17379C-C568-F644-9A0C-99C03DBDA003}"/>
              </a:ext>
            </a:extLst>
          </p:cNvPr>
          <p:cNvCxnSpPr/>
          <p:nvPr/>
        </p:nvCxnSpPr>
        <p:spPr>
          <a:xfrm>
            <a:off x="3737113" y="2695410"/>
            <a:ext cx="269549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7CD9301-3EB3-8144-948A-73F5BDF91D43}"/>
              </a:ext>
            </a:extLst>
          </p:cNvPr>
          <p:cNvSpPr txBox="1"/>
          <p:nvPr/>
        </p:nvSpPr>
        <p:spPr>
          <a:xfrm>
            <a:off x="5891917" y="2242268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aplicada</a:t>
            </a:r>
          </a:p>
        </p:txBody>
      </p:sp>
    </p:spTree>
    <p:extLst>
      <p:ext uri="{BB962C8B-B14F-4D97-AF65-F5344CB8AC3E}">
        <p14:creationId xmlns:p14="http://schemas.microsoft.com/office/powerpoint/2010/main" val="19409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4.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Fuerza</a:t>
            </a:r>
            <a:r>
              <a:rPr lang="en" dirty="0"/>
              <a:t> de </a:t>
            </a:r>
            <a:r>
              <a:rPr lang="en" dirty="0" err="1"/>
              <a:t>roce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funciona</a:t>
            </a:r>
            <a:r>
              <a:rPr lang="en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5348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FC102A1-AEF5-224F-B4F5-B0F562646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150" y="1481963"/>
            <a:ext cx="6659700" cy="819900"/>
          </a:xfrm>
        </p:spPr>
        <p:txBody>
          <a:bodyPr/>
          <a:lstStyle/>
          <a:p>
            <a:pPr marL="38100" indent="0">
              <a:buNone/>
            </a:pPr>
            <a:r>
              <a:rPr lang="es-CL" i="0" dirty="0"/>
              <a:t>Así se denominan a aquellas </a:t>
            </a:r>
            <a:r>
              <a:rPr lang="es-CL" b="1" i="0" dirty="0"/>
              <a:t>fuerzas</a:t>
            </a:r>
            <a:r>
              <a:rPr lang="es-CL" i="0" dirty="0"/>
              <a:t> que se generan entre los cuerpos que están en contacto.  Estas </a:t>
            </a:r>
            <a:r>
              <a:rPr lang="es-CL" b="1" i="0" dirty="0"/>
              <a:t>fuerzas</a:t>
            </a:r>
            <a:r>
              <a:rPr lang="es-CL" i="0" dirty="0"/>
              <a:t> producen una resistencia a los movimientos de un objeto respecto al otro.</a:t>
            </a:r>
            <a:endParaRPr lang="es-CL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B2ACE86-2F27-5148-A66C-F3FB6BB88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616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B2E9510-76DB-2240-A2DD-732E02F2D9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17</a:t>
            </a:fld>
            <a:endParaRPr lang="es-CL"/>
          </a:p>
        </p:txBody>
      </p:sp>
      <p:pic>
        <p:nvPicPr>
          <p:cNvPr id="4" name="Gráfico 3" descr="Coche">
            <a:extLst>
              <a:ext uri="{FF2B5EF4-FFF2-40B4-BE49-F238E27FC236}">
                <a16:creationId xmlns:a16="http://schemas.microsoft.com/office/drawing/2014/main" id="{A4ACB374-819C-E547-B13A-192BD7771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4520" y="1338373"/>
            <a:ext cx="2466754" cy="2466754"/>
          </a:xfrm>
          <a:prstGeom prst="rect">
            <a:avLst/>
          </a:prstGeom>
        </p:spPr>
      </p:pic>
      <p:pic>
        <p:nvPicPr>
          <p:cNvPr id="6" name="Gráfico 5" descr="Enviar">
            <a:extLst>
              <a:ext uri="{FF2B5EF4-FFF2-40B4-BE49-F238E27FC236}">
                <a16:creationId xmlns:a16="http://schemas.microsoft.com/office/drawing/2014/main" id="{1EF30EFD-225B-294B-8181-5807F004B8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2728" y="1487231"/>
            <a:ext cx="1956388" cy="1956388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E715944-5AE2-8E41-9372-5D844F3EB966}"/>
              </a:ext>
            </a:extLst>
          </p:cNvPr>
          <p:cNvCxnSpPr>
            <a:cxnSpLocks/>
          </p:cNvCxnSpPr>
          <p:nvPr/>
        </p:nvCxnSpPr>
        <p:spPr>
          <a:xfrm flipH="1">
            <a:off x="382773" y="3136604"/>
            <a:ext cx="4263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6720F5B8-0670-1B4D-A52D-B060C820DBF0}"/>
              </a:ext>
            </a:extLst>
          </p:cNvPr>
          <p:cNvCxnSpPr/>
          <p:nvPr/>
        </p:nvCxnSpPr>
        <p:spPr>
          <a:xfrm flipH="1">
            <a:off x="531628" y="2849526"/>
            <a:ext cx="225410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6EA742E-1658-2E45-BA6D-21199BD04A23}"/>
              </a:ext>
            </a:extLst>
          </p:cNvPr>
          <p:cNvSpPr txBox="1"/>
          <p:nvPr/>
        </p:nvSpPr>
        <p:spPr>
          <a:xfrm>
            <a:off x="691117" y="3269793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de roce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5EF923F-518B-4F45-A5EA-AEE97F3A01B8}"/>
              </a:ext>
            </a:extLst>
          </p:cNvPr>
          <p:cNvCxnSpPr>
            <a:cxnSpLocks/>
          </p:cNvCxnSpPr>
          <p:nvPr/>
        </p:nvCxnSpPr>
        <p:spPr>
          <a:xfrm flipH="1">
            <a:off x="5699051" y="1696336"/>
            <a:ext cx="1648047" cy="17472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851F048-7583-0748-AF27-464B696D72EB}"/>
              </a:ext>
            </a:extLst>
          </p:cNvPr>
          <p:cNvSpPr txBox="1"/>
          <p:nvPr/>
        </p:nvSpPr>
        <p:spPr>
          <a:xfrm>
            <a:off x="4899269" y="3513739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de roce</a:t>
            </a:r>
          </a:p>
        </p:txBody>
      </p:sp>
    </p:spTree>
    <p:extLst>
      <p:ext uri="{BB962C8B-B14F-4D97-AF65-F5344CB8AC3E}">
        <p14:creationId xmlns:p14="http://schemas.microsoft.com/office/powerpoint/2010/main" val="47534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xfrm>
            <a:off x="157521" y="591639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Análisis</a:t>
            </a:r>
            <a:r>
              <a:rPr lang="en" dirty="0"/>
              <a:t> de </a:t>
            </a:r>
            <a:r>
              <a:rPr lang="en" dirty="0" err="1"/>
              <a:t>caso</a:t>
            </a:r>
            <a:endParaRPr dirty="0"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pic>
        <p:nvPicPr>
          <p:cNvPr id="9" name="Gráfico 8" descr="Caminar">
            <a:extLst>
              <a:ext uri="{FF2B5EF4-FFF2-40B4-BE49-F238E27FC236}">
                <a16:creationId xmlns:a16="http://schemas.microsoft.com/office/drawing/2014/main" id="{DCAC33E4-0F86-DC4B-80AF-2D878DE78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215" y="1229835"/>
            <a:ext cx="2551814" cy="2551814"/>
          </a:xfrm>
          <a:prstGeom prst="rect">
            <a:avLst/>
          </a:prstGeom>
        </p:spPr>
      </p:pic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3DDB6DDE-97D1-F343-879E-B3029B8963E9}"/>
              </a:ext>
            </a:extLst>
          </p:cNvPr>
          <p:cNvSpPr/>
          <p:nvPr/>
        </p:nvSpPr>
        <p:spPr>
          <a:xfrm>
            <a:off x="5202029" y="2632073"/>
            <a:ext cx="1839432" cy="99946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E12F7EB-0D47-2947-A4FA-647351789F16}"/>
              </a:ext>
            </a:extLst>
          </p:cNvPr>
          <p:cNvCxnSpPr/>
          <p:nvPr/>
        </p:nvCxnSpPr>
        <p:spPr>
          <a:xfrm>
            <a:off x="4646428" y="2481889"/>
            <a:ext cx="555601" cy="6499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7FB44E1-2492-824F-946E-CB2AE0271458}"/>
              </a:ext>
            </a:extLst>
          </p:cNvPr>
          <p:cNvSpPr txBox="1"/>
          <p:nvPr/>
        </p:nvSpPr>
        <p:spPr>
          <a:xfrm>
            <a:off x="3978613" y="801030"/>
            <a:ext cx="2879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¿Qué fuerzas estan participando?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460E4B4B-E06F-3641-8CAF-5CB875445C49}"/>
              </a:ext>
            </a:extLst>
          </p:cNvPr>
          <p:cNvCxnSpPr/>
          <p:nvPr/>
        </p:nvCxnSpPr>
        <p:spPr>
          <a:xfrm flipV="1">
            <a:off x="6121745" y="1590268"/>
            <a:ext cx="0" cy="15415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9756739-9204-A549-BC66-3FE4238D3FB7}"/>
              </a:ext>
            </a:extLst>
          </p:cNvPr>
          <p:cNvSpPr txBox="1"/>
          <p:nvPr/>
        </p:nvSpPr>
        <p:spPr>
          <a:xfrm>
            <a:off x="5453132" y="1246221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normal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3E457F5-5611-5D4E-94BE-81BB267FB554}"/>
              </a:ext>
            </a:extLst>
          </p:cNvPr>
          <p:cNvCxnSpPr>
            <a:cxnSpLocks/>
          </p:cNvCxnSpPr>
          <p:nvPr/>
        </p:nvCxnSpPr>
        <p:spPr>
          <a:xfrm>
            <a:off x="6121745" y="3131803"/>
            <a:ext cx="0" cy="15415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6747E6F-455A-384C-A7B6-B26453617F10}"/>
              </a:ext>
            </a:extLst>
          </p:cNvPr>
          <p:cNvSpPr txBox="1"/>
          <p:nvPr/>
        </p:nvSpPr>
        <p:spPr>
          <a:xfrm>
            <a:off x="4829006" y="4342470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peso</a:t>
            </a: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3F187E97-D4A6-4B42-83FF-92E7F2B79DD1}"/>
              </a:ext>
            </a:extLst>
          </p:cNvPr>
          <p:cNvCxnSpPr>
            <a:cxnSpLocks/>
          </p:cNvCxnSpPr>
          <p:nvPr/>
        </p:nvCxnSpPr>
        <p:spPr>
          <a:xfrm flipV="1">
            <a:off x="6108702" y="3131803"/>
            <a:ext cx="1373475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0DE664E-940A-E34B-BF17-ADC50BDE932F}"/>
              </a:ext>
            </a:extLst>
          </p:cNvPr>
          <p:cNvSpPr txBox="1"/>
          <p:nvPr/>
        </p:nvSpPr>
        <p:spPr>
          <a:xfrm>
            <a:off x="7079679" y="2712900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de roce</a:t>
            </a: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A48AD3A2-A7C9-6042-A7A4-2C6ED7F31864}"/>
              </a:ext>
            </a:extLst>
          </p:cNvPr>
          <p:cNvCxnSpPr>
            <a:cxnSpLocks/>
          </p:cNvCxnSpPr>
          <p:nvPr/>
        </p:nvCxnSpPr>
        <p:spPr>
          <a:xfrm flipH="1" flipV="1">
            <a:off x="4572000" y="1876573"/>
            <a:ext cx="1549745" cy="12791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70CAB73-6A48-CB4B-9EDE-B191CA406AFE}"/>
              </a:ext>
            </a:extLst>
          </p:cNvPr>
          <p:cNvSpPr txBox="1"/>
          <p:nvPr/>
        </p:nvSpPr>
        <p:spPr>
          <a:xfrm>
            <a:off x="4309607" y="1571760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aplicada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ctrTitle" idx="4294967295"/>
          </p:nvPr>
        </p:nvSpPr>
        <p:spPr>
          <a:xfrm>
            <a:off x="2205425" y="2708950"/>
            <a:ext cx="47331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/>
              <a:t>Recuerden</a:t>
            </a:r>
            <a:endParaRPr sz="6000" dirty="0"/>
          </a:p>
        </p:txBody>
      </p:sp>
      <p:sp>
        <p:nvSpPr>
          <p:cNvPr id="432" name="Shape 432"/>
          <p:cNvSpPr txBox="1">
            <a:spLocks noGrp="1"/>
          </p:cNvSpPr>
          <p:nvPr>
            <p:ph type="subTitle" idx="4294967295"/>
          </p:nvPr>
        </p:nvSpPr>
        <p:spPr>
          <a:xfrm>
            <a:off x="2205425" y="3538969"/>
            <a:ext cx="473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 err="1"/>
              <a:t>En</a:t>
            </a:r>
            <a:r>
              <a:rPr lang="en" dirty="0"/>
              <a:t> </a:t>
            </a:r>
            <a:r>
              <a:rPr lang="en" dirty="0" err="1"/>
              <a:t>caso</a:t>
            </a:r>
            <a:r>
              <a:rPr lang="en" dirty="0"/>
              <a:t> de </a:t>
            </a:r>
            <a:r>
              <a:rPr lang="en" dirty="0" err="1"/>
              <a:t>cualquier</a:t>
            </a:r>
            <a:r>
              <a:rPr lang="en" dirty="0"/>
              <a:t> consulta no </a:t>
            </a:r>
            <a:r>
              <a:rPr lang="en" dirty="0" err="1"/>
              <a:t>duden</a:t>
            </a:r>
            <a:r>
              <a:rPr lang="en" dirty="0"/>
              <a:t> </a:t>
            </a:r>
            <a:r>
              <a:rPr lang="en" dirty="0" err="1"/>
              <a:t>en</a:t>
            </a:r>
            <a:r>
              <a:rPr lang="en" dirty="0"/>
              <a:t> </a:t>
            </a:r>
            <a:r>
              <a:rPr lang="en" dirty="0" err="1"/>
              <a:t>escribirme</a:t>
            </a:r>
            <a:r>
              <a:rPr lang="en" dirty="0"/>
              <a:t> a mi </a:t>
            </a:r>
            <a:r>
              <a:rPr lang="en" dirty="0" err="1"/>
              <a:t>correo</a:t>
            </a:r>
            <a:r>
              <a:rPr lang="en" dirty="0"/>
              <a:t> </a:t>
            </a:r>
            <a:r>
              <a:rPr lang="en" dirty="0">
                <a:hlinkClick r:id="rId3"/>
              </a:rPr>
              <a:t>b.cardenas@colegionumancia.cl</a:t>
            </a:r>
            <a:r>
              <a:rPr lang="en" dirty="0"/>
              <a:t> </a:t>
            </a:r>
            <a:endParaRPr dirty="0"/>
          </a:p>
        </p:txBody>
      </p:sp>
      <p:grpSp>
        <p:nvGrpSpPr>
          <p:cNvPr id="433" name="Shape 433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Shape 4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Shape 436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Shape 4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Shape 44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89">
            <a:extLst>
              <a:ext uri="{FF2B5EF4-FFF2-40B4-BE49-F238E27FC236}">
                <a16:creationId xmlns:a16="http://schemas.microsoft.com/office/drawing/2014/main" id="{8006EE5C-3A7E-284B-8E56-8BA2DC33990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Fuerzas</a:t>
            </a:r>
            <a:r>
              <a:rPr lang="en" dirty="0"/>
              <a:t> </a:t>
            </a:r>
            <a:br>
              <a:rPr lang="en" dirty="0"/>
            </a:br>
            <a:r>
              <a:rPr lang="en" dirty="0"/>
              <a:t>7º </a:t>
            </a:r>
            <a:r>
              <a:rPr lang="en" dirty="0" err="1"/>
              <a:t>básico</a:t>
            </a:r>
            <a:r>
              <a:rPr lang="en"/>
              <a:t> B</a:t>
            </a:r>
            <a:endParaRPr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F2A0936-C889-9741-A35B-A52F78766C0B}"/>
              </a:ext>
            </a:extLst>
          </p:cNvPr>
          <p:cNvSpPr txBox="1"/>
          <p:nvPr/>
        </p:nvSpPr>
        <p:spPr>
          <a:xfrm>
            <a:off x="3310226" y="3633746"/>
            <a:ext cx="2523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Profesor Bastián Cárdenas G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083F65B-B4F3-2F4E-8F2B-ACA67AC2B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594" y="823026"/>
            <a:ext cx="780711" cy="98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Ruta</a:t>
            </a:r>
            <a:r>
              <a:rPr lang="en" dirty="0"/>
              <a:t> de </a:t>
            </a:r>
            <a:r>
              <a:rPr lang="en" dirty="0" err="1"/>
              <a:t>aprendizaje</a:t>
            </a:r>
            <a:endParaRPr dirty="0"/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AC8EC38-6933-4342-B79A-F3C41743C856}"/>
              </a:ext>
            </a:extLst>
          </p:cNvPr>
          <p:cNvSpPr txBox="1"/>
          <p:nvPr/>
        </p:nvSpPr>
        <p:spPr>
          <a:xfrm>
            <a:off x="3042250" y="1232922"/>
            <a:ext cx="478978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2">
                    <a:lumMod val="50000"/>
                  </a:schemeClr>
                </a:solidFill>
              </a:rPr>
              <a:t>Objetivo: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Evidenciar los tipos de fuerzas que se presentan en la vida cotidiana.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2">
                    <a:lumMod val="50000"/>
                  </a:schemeClr>
                </a:solidFill>
              </a:rPr>
              <a:t>Contenido</a:t>
            </a:r>
            <a:br>
              <a:rPr lang="es-CL" b="1" dirty="0">
                <a:solidFill>
                  <a:schemeClr val="tx2">
                    <a:lumMod val="50000"/>
                  </a:schemeClr>
                </a:solidFill>
              </a:rPr>
            </a:br>
            <a:endParaRPr lang="es-CL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Fuerza peso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Fuerza normal 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Fuerza aplicada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Fuerza de roce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Análisis de caso</a:t>
            </a:r>
          </a:p>
          <a:p>
            <a:endParaRPr lang="es-CL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2">
                    <a:lumMod val="50000"/>
                  </a:schemeClr>
                </a:solidFill>
              </a:rPr>
              <a:t>Cierre de clases</a:t>
            </a:r>
          </a:p>
          <a:p>
            <a:pPr marL="342900" indent="-342900">
              <a:buFont typeface="+mj-lt"/>
              <a:buAutoNum type="arabicPeriod"/>
            </a:pPr>
            <a:endParaRPr lang="es-CL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>
                <a:solidFill>
                  <a:srgbClr val="FFB600"/>
                </a:solidFill>
              </a:rPr>
              <a:t>Ejercitemos</a:t>
            </a:r>
            <a:endParaRPr sz="6000" dirty="0">
              <a:solidFill>
                <a:srgbClr val="FFB600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70"/>
            <a:ext cx="659370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FFFFFF"/>
                </a:solidFill>
              </a:rPr>
              <a:t>Y sigamos aprendiendo</a:t>
            </a:r>
            <a:endParaRPr sz="3600" dirty="0">
              <a:solidFill>
                <a:srgbClr val="FFFFFF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dirty="0">
                <a:solidFill>
                  <a:srgbClr val="FFFFFF"/>
                </a:solidFill>
              </a:rPr>
              <a:t>Más sobre las fuerzas</a:t>
            </a:r>
            <a:endParaRPr sz="3600" dirty="0">
              <a:solidFill>
                <a:srgbClr val="FFFFFF"/>
              </a:solidFill>
            </a:endParaRPr>
          </a:p>
        </p:txBody>
      </p:sp>
      <p:pic>
        <p:nvPicPr>
          <p:cNvPr id="405" name="Shape 40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1.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Fuerza</a:t>
            </a:r>
            <a:r>
              <a:rPr lang="en" dirty="0"/>
              <a:t> peso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funciona</a:t>
            </a:r>
            <a:r>
              <a:rPr lang="en" dirty="0"/>
              <a:t>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s-CL" i="0" dirty="0"/>
              <a:t>El </a:t>
            </a:r>
            <a:r>
              <a:rPr lang="es-CL" b="1" i="0" dirty="0"/>
              <a:t>peso</a:t>
            </a:r>
            <a:r>
              <a:rPr lang="es-CL" i="0" dirty="0"/>
              <a:t> equivale a la </a:t>
            </a:r>
            <a:r>
              <a:rPr lang="es-CL" b="1" i="0" dirty="0"/>
              <a:t>fuerza</a:t>
            </a:r>
            <a:r>
              <a:rPr lang="es-CL" i="0" dirty="0"/>
              <a:t> que ejerce un cuerpo sobre un punto de apoyo, originada por la acción del campo gravitatorio local sobre la masa del cuerpo.</a:t>
            </a:r>
            <a:endParaRPr dirty="0"/>
          </a:p>
        </p:txBody>
      </p:sp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8BA7B9E-7833-4B48-9F94-A6FAEC8EBF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7</a:t>
            </a:fld>
            <a:endParaRPr lang="es-CL"/>
          </a:p>
        </p:txBody>
      </p:sp>
      <p:pic>
        <p:nvPicPr>
          <p:cNvPr id="4" name="Gráfico 3" descr="Elefante">
            <a:extLst>
              <a:ext uri="{FF2B5EF4-FFF2-40B4-BE49-F238E27FC236}">
                <a16:creationId xmlns:a16="http://schemas.microsoft.com/office/drawing/2014/main" id="{C3ED1CA9-0407-FC49-B612-E252F8971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5472" y="1341285"/>
            <a:ext cx="2604053" cy="2604053"/>
          </a:xfrm>
          <a:prstGeom prst="rect">
            <a:avLst/>
          </a:prstGeom>
        </p:spPr>
      </p:pic>
      <p:pic>
        <p:nvPicPr>
          <p:cNvPr id="6" name="Gráfico 5" descr="Mono">
            <a:extLst>
              <a:ext uri="{FF2B5EF4-FFF2-40B4-BE49-F238E27FC236}">
                <a16:creationId xmlns:a16="http://schemas.microsoft.com/office/drawing/2014/main" id="{31AAD29C-2B0E-1E40-B608-3D0CF27C7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8813" y="2100473"/>
            <a:ext cx="1507847" cy="1507847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FAB4F35-B4C6-2C41-959A-8906EDB86335}"/>
              </a:ext>
            </a:extLst>
          </p:cNvPr>
          <p:cNvCxnSpPr>
            <a:cxnSpLocks/>
          </p:cNvCxnSpPr>
          <p:nvPr/>
        </p:nvCxnSpPr>
        <p:spPr>
          <a:xfrm>
            <a:off x="405517" y="3442915"/>
            <a:ext cx="81182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61C464A0-08F9-1C49-B755-FD0C3321C279}"/>
              </a:ext>
            </a:extLst>
          </p:cNvPr>
          <p:cNvCxnSpPr/>
          <p:nvPr/>
        </p:nvCxnSpPr>
        <p:spPr>
          <a:xfrm>
            <a:off x="2250219" y="2393343"/>
            <a:ext cx="0" cy="1733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DFEF0495-8994-B84B-BB72-7A3346947F6D}"/>
              </a:ext>
            </a:extLst>
          </p:cNvPr>
          <p:cNvCxnSpPr>
            <a:cxnSpLocks/>
          </p:cNvCxnSpPr>
          <p:nvPr/>
        </p:nvCxnSpPr>
        <p:spPr>
          <a:xfrm>
            <a:off x="6322736" y="2808136"/>
            <a:ext cx="0" cy="10641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C55C70-7195-2F4B-8141-8C121AE4F6F7}"/>
              </a:ext>
            </a:extLst>
          </p:cNvPr>
          <p:cNvSpPr txBox="1"/>
          <p:nvPr/>
        </p:nvSpPr>
        <p:spPr>
          <a:xfrm>
            <a:off x="1660955" y="4126727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peso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2787899-E5C1-8949-AC20-7E0E64CD4CC8}"/>
              </a:ext>
            </a:extLst>
          </p:cNvPr>
          <p:cNvSpPr txBox="1"/>
          <p:nvPr/>
        </p:nvSpPr>
        <p:spPr>
          <a:xfrm>
            <a:off x="5568813" y="3872285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Fuerza peso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AA475A1-CB5B-9946-BB37-F69CFBC101EC}"/>
                  </a:ext>
                </a:extLst>
              </p:cNvPr>
              <p:cNvSpPr txBox="1"/>
              <p:nvPr/>
            </p:nvSpPr>
            <p:spPr>
              <a:xfrm>
                <a:off x="1884459" y="792485"/>
                <a:ext cx="1449435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AA475A1-CB5B-9946-BB37-F69CFBC10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459" y="792485"/>
                <a:ext cx="1449435" cy="423770"/>
              </a:xfrm>
              <a:prstGeom prst="rect">
                <a:avLst/>
              </a:prstGeom>
              <a:blipFill>
                <a:blip r:embed="rId6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>
            <a:extLst>
              <a:ext uri="{FF2B5EF4-FFF2-40B4-BE49-F238E27FC236}">
                <a16:creationId xmlns:a16="http://schemas.microsoft.com/office/drawing/2014/main" id="{D6165CD2-7637-0248-9528-8BA219192975}"/>
              </a:ext>
            </a:extLst>
          </p:cNvPr>
          <p:cNvSpPr txBox="1"/>
          <p:nvPr/>
        </p:nvSpPr>
        <p:spPr>
          <a:xfrm>
            <a:off x="4464657" y="742760"/>
            <a:ext cx="377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 fuerza peso depende de la masa de un cuerpo y la gravedad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DC82F4E4-9494-AF49-8D68-41281A656164}"/>
              </a:ext>
            </a:extLst>
          </p:cNvPr>
          <p:cNvCxnSpPr>
            <a:stCxn id="16" idx="3"/>
            <a:endCxn id="17" idx="1"/>
          </p:cNvCxnSpPr>
          <p:nvPr/>
        </p:nvCxnSpPr>
        <p:spPr>
          <a:xfrm>
            <a:off x="3333894" y="1004370"/>
            <a:ext cx="1130763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27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2.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Fuerza</a:t>
            </a:r>
            <a:r>
              <a:rPr lang="en" dirty="0"/>
              <a:t> Normal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funciona</a:t>
            </a:r>
            <a:r>
              <a:rPr lang="en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549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3AA88B8-0497-A348-8E90-F5EA9801EA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9</a:t>
            </a:fld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AD2988A-4EF2-834B-9A9C-0D1B5FAD75DF}"/>
              </a:ext>
            </a:extLst>
          </p:cNvPr>
          <p:cNvSpPr/>
          <p:nvPr/>
        </p:nvSpPr>
        <p:spPr>
          <a:xfrm>
            <a:off x="1683688" y="1417588"/>
            <a:ext cx="57766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solidFill>
                  <a:schemeClr val="bg1"/>
                </a:solidFill>
                <a:latin typeface="Comic Sans MS" panose="030F0902030302020204" pitchFamily="66" charset="0"/>
              </a:rPr>
              <a:t>Se define como la fuerza que ejerce una superficie sobre un cuerpo apoyado sobre ella. Esta es de igual magnitud y dirección, pero de sentido contrario a la fuerza ejercida por el cuerpo sobre la superficie.​</a:t>
            </a:r>
          </a:p>
        </p:txBody>
      </p:sp>
    </p:spTree>
    <p:extLst>
      <p:ext uri="{BB962C8B-B14F-4D97-AF65-F5344CB8AC3E}">
        <p14:creationId xmlns:p14="http://schemas.microsoft.com/office/powerpoint/2010/main" val="1643861824"/>
      </p:ext>
    </p:extLst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317</Words>
  <Application>Microsoft Macintosh PowerPoint</Application>
  <PresentationFormat>Presentación en pantalla (16:9)</PresentationFormat>
  <Paragraphs>65</Paragraphs>
  <Slides>19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Cambria Math</vt:lpstr>
      <vt:lpstr>Arial</vt:lpstr>
      <vt:lpstr>Comic Sans MS</vt:lpstr>
      <vt:lpstr>Lato Light</vt:lpstr>
      <vt:lpstr>Roboto Slab Light</vt:lpstr>
      <vt:lpstr>Kent template</vt:lpstr>
      <vt:lpstr>Presentación de PowerPoint</vt:lpstr>
      <vt:lpstr>Fuerzas  7º básico B</vt:lpstr>
      <vt:lpstr>Ruta de aprendizaje</vt:lpstr>
      <vt:lpstr>Ejercitemos</vt:lpstr>
      <vt:lpstr>1. Fuerza peso</vt:lpstr>
      <vt:lpstr>Presentación de PowerPoint</vt:lpstr>
      <vt:lpstr>Presentación de PowerPoint</vt:lpstr>
      <vt:lpstr>2. Fuerza Normal</vt:lpstr>
      <vt:lpstr>Presentación de PowerPoint</vt:lpstr>
      <vt:lpstr>Presentación de PowerPoint</vt:lpstr>
      <vt:lpstr>3. Fuerza aplicada</vt:lpstr>
      <vt:lpstr>Presentación de PowerPoint</vt:lpstr>
      <vt:lpstr>Presentación de PowerPoint</vt:lpstr>
      <vt:lpstr>Presentación de PowerPoint</vt:lpstr>
      <vt:lpstr>4. Fuerza de roce</vt:lpstr>
      <vt:lpstr>Presentación de PowerPoint</vt:lpstr>
      <vt:lpstr>Presentación de PowerPoint</vt:lpstr>
      <vt:lpstr>Análisis de caso</vt:lpstr>
      <vt:lpstr>Recuerden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Fuerzas  7º básico A</dc:title>
  <cp:lastModifiedBy>Microsoft Office User</cp:lastModifiedBy>
  <cp:revision>6</cp:revision>
  <dcterms:modified xsi:type="dcterms:W3CDTF">2021-04-14T13:53:26Z</dcterms:modified>
</cp:coreProperties>
</file>