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57" r:id="rId3"/>
    <p:sldId id="283" r:id="rId4"/>
    <p:sldId id="296" r:id="rId5"/>
    <p:sldId id="259" r:id="rId6"/>
    <p:sldId id="260" r:id="rId7"/>
    <p:sldId id="261" r:id="rId8"/>
    <p:sldId id="262" r:id="rId9"/>
    <p:sldId id="263" r:id="rId10"/>
    <p:sldId id="295" r:id="rId11"/>
  </p:sldIdLst>
  <p:sldSz cx="9144000" cy="5143500" type="screen16x9"/>
  <p:notesSz cx="6858000" cy="9144000"/>
  <p:embeddedFontLst>
    <p:embeddedFont>
      <p:font typeface="Amatic SC" panose="020B0604020202020204" charset="-79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" panose="020B0604020202020204" charset="0"/>
      <p:regular r:id="rId19"/>
      <p:bold r:id="rId20"/>
      <p:italic r:id="rId21"/>
      <p:boldItalic r:id="rId22"/>
    </p:embeddedFont>
    <p:embeddedFont>
      <p:font typeface="Nunito SemiBold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783842-8F8A-472B-A6D1-50C4D95656BF}">
  <a:tblStyle styleId="{1D783842-8F8A-472B-A6D1-50C4D95656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E5276-7758-4A38-8905-6FA3DC8E0E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c2361932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c23619324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7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liveworksheets.com/jk1190964f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  <a:latin typeface="+mj-lt"/>
              </a:rPr>
              <a:t>Ciencias </a:t>
            </a:r>
            <a:br>
              <a:rPr lang="en" dirty="0">
                <a:solidFill>
                  <a:srgbClr val="C00000"/>
                </a:solidFill>
                <a:latin typeface="+mj-lt"/>
              </a:rPr>
            </a:br>
            <a:r>
              <a:rPr lang="en" dirty="0">
                <a:solidFill>
                  <a:srgbClr val="C00000"/>
                </a:solidFill>
                <a:latin typeface="+mj-lt"/>
              </a:rPr>
              <a:t>4° Básico </a:t>
            </a:r>
            <a:endParaRPr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A0183A91-6324-4267-8381-EB28F6203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014745"/>
              </p:ext>
            </p:extLst>
          </p:nvPr>
        </p:nvGraphicFramePr>
        <p:xfrm>
          <a:off x="1757917" y="3644457"/>
          <a:ext cx="6096000" cy="518160"/>
        </p:xfrm>
        <a:graphic>
          <a:graphicData uri="http://schemas.openxmlformats.org/drawingml/2006/table">
            <a:tbl>
              <a:tblPr firstRow="1" bandRow="1">
                <a:tableStyleId>{1D783842-8F8A-472B-A6D1-50C4D95656BF}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868596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1" dirty="0"/>
                        <a:t>Tema: Los Materiales y su reacción  frente  a la luz</a:t>
                      </a:r>
                    </a:p>
                    <a:p>
                      <a:r>
                        <a:rPr lang="es-CL" b="1" dirty="0"/>
                        <a:t>Profesora : Lorena  Gómez  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023170"/>
                  </a:ext>
                </a:extLst>
              </a:tr>
            </a:tbl>
          </a:graphicData>
        </a:graphic>
      </p:graphicFrame>
      <p:pic>
        <p:nvPicPr>
          <p:cNvPr id="4" name="Picture 5">
            <a:extLst>
              <a:ext uri="{FF2B5EF4-FFF2-40B4-BE49-F238E27FC236}">
                <a16:creationId xmlns:a16="http://schemas.microsoft.com/office/drawing/2014/main" id="{DD1B4022-264C-4A02-8F41-FA5259AFF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888" y="169202"/>
            <a:ext cx="1267437" cy="16233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523A7AF-CD40-49EF-B4F6-8684BC90C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23" y="1646053"/>
            <a:ext cx="7172325" cy="29146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396428-459C-4888-B144-13C3FB73C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36" y="799214"/>
            <a:ext cx="6582108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925906" y="92814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  <a:latin typeface="+mj-lt"/>
              </a:rPr>
              <a:t>Objetivo: </a:t>
            </a:r>
            <a:br>
              <a:rPr lang="en" dirty="0">
                <a:solidFill>
                  <a:srgbClr val="C00000"/>
                </a:solidFill>
                <a:latin typeface="+mj-lt"/>
              </a:rPr>
            </a:br>
            <a:endParaRPr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26E0CA4A-6424-4C87-B25C-D74C186C9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058652"/>
              </p:ext>
            </p:extLst>
          </p:nvPr>
        </p:nvGraphicFramePr>
        <p:xfrm>
          <a:off x="925906" y="1497862"/>
          <a:ext cx="6096000" cy="701040"/>
        </p:xfrm>
        <a:graphic>
          <a:graphicData uri="http://schemas.openxmlformats.org/drawingml/2006/table">
            <a:tbl>
              <a:tblPr firstRow="1" bandRow="1">
                <a:tableStyleId>{1D783842-8F8A-472B-A6D1-50C4D95656BF}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22793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2000" dirty="0"/>
                        <a:t>Identificar  los materiales  que forman los objetos y su  relación con la luz  que los afecta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2094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Ruta de  Aprendizaje </a:t>
            </a:r>
            <a:endParaRPr sz="4000" dirty="0">
              <a:latin typeface="+mj-lt"/>
            </a:endParaRPr>
          </a:p>
        </p:txBody>
      </p:sp>
      <p:sp>
        <p:nvSpPr>
          <p:cNvPr id="486" name="Google Shape;486;p4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88" name="Google Shape;488;p42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9" name="Google Shape;489;p42"/>
          <p:cNvGrpSpPr/>
          <p:nvPr/>
        </p:nvGrpSpPr>
        <p:grpSpPr>
          <a:xfrm>
            <a:off x="1379850" y="2271026"/>
            <a:ext cx="473400" cy="473400"/>
            <a:chOff x="1786339" y="1703401"/>
            <a:chExt cx="473400" cy="473400"/>
          </a:xfrm>
        </p:grpSpPr>
        <p:sp>
          <p:nvSpPr>
            <p:cNvPr id="490" name="Google Shape;490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1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92" name="Google Shape;492;p42"/>
          <p:cNvGrpSpPr/>
          <p:nvPr/>
        </p:nvGrpSpPr>
        <p:grpSpPr>
          <a:xfrm>
            <a:off x="4569279" y="2023815"/>
            <a:ext cx="473400" cy="473400"/>
            <a:chOff x="3814414" y="1703401"/>
            <a:chExt cx="473400" cy="473400"/>
          </a:xfrm>
        </p:grpSpPr>
        <p:sp>
          <p:nvSpPr>
            <p:cNvPr id="493" name="Google Shape;493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3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01" name="Google Shape;501;p42"/>
          <p:cNvGrpSpPr/>
          <p:nvPr/>
        </p:nvGrpSpPr>
        <p:grpSpPr>
          <a:xfrm>
            <a:off x="4855912" y="3100323"/>
            <a:ext cx="473400" cy="473400"/>
            <a:chOff x="4852739" y="3576300"/>
            <a:chExt cx="473400" cy="473400"/>
          </a:xfrm>
        </p:grpSpPr>
        <p:sp>
          <p:nvSpPr>
            <p:cNvPr id="502" name="Google Shape;502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03" name="Google Shape;503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4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04" name="Google Shape;504;p42"/>
          <p:cNvGrpSpPr/>
          <p:nvPr/>
        </p:nvGrpSpPr>
        <p:grpSpPr>
          <a:xfrm>
            <a:off x="2602756" y="3093771"/>
            <a:ext cx="473400" cy="473400"/>
            <a:chOff x="2824664" y="3576300"/>
            <a:chExt cx="473400" cy="473400"/>
          </a:xfrm>
        </p:grpSpPr>
        <p:sp>
          <p:nvSpPr>
            <p:cNvPr id="505" name="Google Shape;505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06" name="Google Shape;506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2</a:t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507" name="Google Shape;507;p42"/>
          <p:cNvSpPr txBox="1"/>
          <p:nvPr/>
        </p:nvSpPr>
        <p:spPr>
          <a:xfrm>
            <a:off x="1040400" y="1787627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Objetivo</a:t>
            </a:r>
            <a:endParaRPr sz="24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8" name="Google Shape;508;p42"/>
          <p:cNvSpPr txBox="1"/>
          <p:nvPr/>
        </p:nvSpPr>
        <p:spPr>
          <a:xfrm>
            <a:off x="3357604" y="1571964"/>
            <a:ext cx="289674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Contenido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Actividad  Interactiva </a:t>
            </a:r>
            <a:endParaRPr sz="20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9" name="Google Shape;509;p42"/>
          <p:cNvSpPr txBox="1"/>
          <p:nvPr/>
        </p:nvSpPr>
        <p:spPr>
          <a:xfrm>
            <a:off x="4449412" y="3483225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Cierre </a:t>
            </a:r>
            <a:endParaRPr sz="20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0" name="Google Shape;510;p42"/>
          <p:cNvSpPr txBox="1"/>
          <p:nvPr/>
        </p:nvSpPr>
        <p:spPr>
          <a:xfrm>
            <a:off x="2196256" y="3558273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Recordar lo Aprendido</a:t>
            </a:r>
            <a:endParaRPr sz="18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0290DDD-751D-4865-BCEC-C779054E1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48" y="919581"/>
            <a:ext cx="7791345" cy="290456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322D2B-B0E3-4F75-BC4E-BAC505F14C2C}"/>
              </a:ext>
            </a:extLst>
          </p:cNvPr>
          <p:cNvSpPr txBox="1"/>
          <p:nvPr/>
        </p:nvSpPr>
        <p:spPr>
          <a:xfrm>
            <a:off x="2286000" y="385458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dirty="0">
                <a:hlinkClick r:id="rId3"/>
              </a:rPr>
              <a:t>https://es.liveworksheets.com/jk1190964fi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299012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</a:t>
            </a:r>
            <a:endParaRPr sz="72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9F83919-EE91-4267-9FD0-1CA9926E1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3" y="217133"/>
            <a:ext cx="7905007" cy="47092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A85203-79A3-4EB9-907F-9F4EE7A87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85737"/>
            <a:ext cx="8267700" cy="4772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D30D9B-C3A5-433A-A612-1134E1389D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3"/>
          <a:stretch/>
        </p:blipFill>
        <p:spPr>
          <a:xfrm>
            <a:off x="298599" y="817851"/>
            <a:ext cx="8105775" cy="41758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542B8E4-A8BA-48F0-82B5-0C6600427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00" y="149824"/>
            <a:ext cx="810577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/>
          <p:nvPr/>
        </p:nvSpPr>
        <p:spPr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B35FDD-8792-407C-ACAF-E498C2AFE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51" y="227749"/>
            <a:ext cx="8283224" cy="47659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Bocadillo: rectángulo 5">
            <a:extLst>
              <a:ext uri="{FF2B5EF4-FFF2-40B4-BE49-F238E27FC236}">
                <a16:creationId xmlns:a16="http://schemas.microsoft.com/office/drawing/2014/main" id="{DF3C603E-A795-40C6-800A-B95242D5611A}"/>
              </a:ext>
            </a:extLst>
          </p:cNvPr>
          <p:cNvSpPr/>
          <p:nvPr/>
        </p:nvSpPr>
        <p:spPr>
          <a:xfrm>
            <a:off x="4593530" y="637824"/>
            <a:ext cx="3225781" cy="810362"/>
          </a:xfrm>
          <a:prstGeom prst="wedgeRectCallout">
            <a:avLst>
              <a:gd name="adj1" fmla="val -19844"/>
              <a:gd name="adj2" fmla="val 480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rgbClr val="FF0000"/>
                </a:solidFill>
              </a:rPr>
              <a:t>Resumiendo</a:t>
            </a:r>
            <a:r>
              <a:rPr lang="es-CL" dirty="0"/>
              <a:t> </a:t>
            </a:r>
          </a:p>
        </p:txBody>
      </p:sp>
      <p:sp>
        <p:nvSpPr>
          <p:cNvPr id="7" name="Bocadillo: rectángulo 6">
            <a:extLst>
              <a:ext uri="{FF2B5EF4-FFF2-40B4-BE49-F238E27FC236}">
                <a16:creationId xmlns:a16="http://schemas.microsoft.com/office/drawing/2014/main" id="{FC608406-9FFF-459E-9AE1-C00F2A8A32AE}"/>
              </a:ext>
            </a:extLst>
          </p:cNvPr>
          <p:cNvSpPr/>
          <p:nvPr/>
        </p:nvSpPr>
        <p:spPr>
          <a:xfrm>
            <a:off x="233852" y="481437"/>
            <a:ext cx="4163912" cy="4257290"/>
          </a:xfrm>
          <a:prstGeom prst="wedgeRectCallout">
            <a:avLst>
              <a:gd name="adj1" fmla="val -19812"/>
              <a:gd name="adj2" fmla="val 45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Picture 4" descr="Objetos opacos: concepto, características y ejemplos">
            <a:extLst>
              <a:ext uri="{FF2B5EF4-FFF2-40B4-BE49-F238E27FC236}">
                <a16:creationId xmlns:a16="http://schemas.microsoft.com/office/drawing/2014/main" id="{745002A1-B637-4611-A80F-4E781D9C2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70" y="586282"/>
            <a:ext cx="3161875" cy="40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C16D6D8-4E15-4BC7-97EC-9C061F33B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70050"/>
            <a:ext cx="3614580" cy="24816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73</Words>
  <Application>Microsoft Office PowerPoint</Application>
  <PresentationFormat>Presentación en pantalla (16:9)</PresentationFormat>
  <Paragraphs>24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Amatic SC</vt:lpstr>
      <vt:lpstr>Calibri</vt:lpstr>
      <vt:lpstr>Nunito SemiBold</vt:lpstr>
      <vt:lpstr>Nunito</vt:lpstr>
      <vt:lpstr>Arial</vt:lpstr>
      <vt:lpstr>Curio template</vt:lpstr>
      <vt:lpstr>Ciencias  4° Básico </vt:lpstr>
      <vt:lpstr>Objetivo:  </vt:lpstr>
      <vt:lpstr>Ruta de  Aprendizaje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 3° Básico</dc:title>
  <dc:creator>DELL</dc:creator>
  <cp:lastModifiedBy>Marcela Montalba</cp:lastModifiedBy>
  <cp:revision>9</cp:revision>
  <dcterms:modified xsi:type="dcterms:W3CDTF">2021-04-15T12:46:14Z</dcterms:modified>
</cp:coreProperties>
</file>