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383" r:id="rId3"/>
    <p:sldId id="391" r:id="rId4"/>
    <p:sldId id="335" r:id="rId5"/>
    <p:sldId id="377" r:id="rId6"/>
    <p:sldId id="378" r:id="rId7"/>
    <p:sldId id="385" r:id="rId8"/>
    <p:sldId id="379" r:id="rId9"/>
    <p:sldId id="380" r:id="rId10"/>
    <p:sldId id="386" r:id="rId11"/>
    <p:sldId id="285" r:id="rId12"/>
  </p:sldIdLst>
  <p:sldSz cx="9144000" cy="5143500" type="screen16x9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720" autoAdjust="0"/>
    <p:restoredTop sz="94660"/>
  </p:normalViewPr>
  <p:slideViewPr>
    <p:cSldViewPr>
      <p:cViewPr>
        <p:scale>
          <a:sx n="100" d="100"/>
          <a:sy n="100" d="100"/>
        </p:scale>
        <p:origin x="-756" y="-66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297E4-47E1-4028-BB8C-6F9EEB95FD31}" type="datetimeFigureOut">
              <a:rPr lang="es-CL" smtClean="0"/>
              <a:pPr/>
              <a:t>16-04-2021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AC651-3D3E-4B1B-B041-FD63C850FB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2001425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FE41D-846C-4A16-8828-8B3B4D939E10}" type="datetimeFigureOut">
              <a:rPr lang="es-CL" smtClean="0"/>
              <a:pPr/>
              <a:t>16-04-2021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7A7C2-B8C9-4DB6-9B40-AE267DB9AD0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b06ebce417_0_4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b06ebce417_0_4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e668094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e668094f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2343151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720000" y="3858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720000" y="1097025"/>
            <a:ext cx="7704000" cy="347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171701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8860" y="1607338"/>
            <a:ext cx="6172200" cy="142077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Asignatura: Matemáticas </a:t>
            </a:r>
            <a:br>
              <a:rPr lang="es-CL" dirty="0" smtClean="0"/>
            </a:br>
            <a:r>
              <a:rPr lang="es-CL" dirty="0" smtClean="0"/>
              <a:t>Estadística</a:t>
            </a:r>
            <a:br>
              <a:rPr lang="es-CL" dirty="0" smtClean="0"/>
            </a:br>
            <a:r>
              <a:rPr lang="es-CL" dirty="0" smtClean="0"/>
              <a:t>Curso: 3°Medio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14612" y="3571882"/>
            <a:ext cx="5286412" cy="434144"/>
          </a:xfrm>
        </p:spPr>
        <p:txBody>
          <a:bodyPr>
            <a:normAutofit fontScale="47500" lnSpcReduction="20000"/>
          </a:bodyPr>
          <a:lstStyle/>
          <a:p>
            <a:r>
              <a:rPr lang="es-CL" sz="2900" dirty="0" smtClean="0"/>
              <a:t>Objetivo: </a:t>
            </a:r>
            <a:r>
              <a:rPr lang="es-CL" sz="2900" b="0" dirty="0" smtClean="0"/>
              <a:t>Comprender las medidas de tendencia central.</a:t>
            </a:r>
          </a:p>
          <a:p>
            <a:endParaRPr lang="es-CL" b="0" dirty="0" smtClean="0"/>
          </a:p>
          <a:p>
            <a:endParaRPr lang="es-CL" dirty="0"/>
          </a:p>
        </p:txBody>
      </p:sp>
      <p:pic>
        <p:nvPicPr>
          <p:cNvPr id="4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3" cstate="print"/>
          <a:srcRect l="21687" t="13432" r="20481" b="10755"/>
          <a:stretch>
            <a:fillRect/>
          </a:stretch>
        </p:blipFill>
        <p:spPr bwMode="auto">
          <a:xfrm>
            <a:off x="4071936" y="357172"/>
            <a:ext cx="757245" cy="85725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14679" y="1146519"/>
            <a:ext cx="2746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Colegio Numancia</a:t>
            </a:r>
            <a:endParaRPr lang="es-CL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835696" y="4659982"/>
            <a:ext cx="4003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Profesor: Elías </a:t>
            </a:r>
            <a:r>
              <a:rPr lang="es-CL" sz="1400" dirty="0" err="1" smtClean="0"/>
              <a:t>Devia</a:t>
            </a:r>
            <a:r>
              <a:rPr lang="es-CL" sz="1400" dirty="0" smtClean="0"/>
              <a:t> R.</a:t>
            </a:r>
            <a:endParaRPr lang="es-CL" sz="1400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365507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Actividad.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10</a:t>
            </a:fld>
            <a:endParaRPr lang="es-CL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642924"/>
            <a:ext cx="85725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</a:t>
            </a:r>
            <a:r>
              <a:rPr kumimoji="0" lang="es-CL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encuest</a:t>
            </a:r>
            <a:r>
              <a:rPr kumimoji="0" lang="es-CL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es-CL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44 jefes de hogar por el gasto mensual en gas y se obtuvieron las siguientes cifras (en miles de pesos):</a:t>
            </a:r>
            <a:endParaRPr kumimoji="0" 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928794" y="928676"/>
          <a:ext cx="6000792" cy="306565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153539"/>
                <a:gridCol w="1153539"/>
                <a:gridCol w="979070"/>
                <a:gridCol w="928694"/>
                <a:gridCol w="1785950"/>
              </a:tblGrid>
              <a:tr h="6759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200" b="1" dirty="0" smtClean="0"/>
                        <a:t>Gasto mensual de gas</a:t>
                      </a:r>
                      <a:endParaRPr lang="es-CL" sz="12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200" b="1"/>
                        <a:t>Frecuencia absoluta (f)</a:t>
                      </a:r>
                      <a:endParaRPr lang="es-CL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200" b="1" dirty="0"/>
                        <a:t>Frecuencia acumulada (F)</a:t>
                      </a:r>
                      <a:endParaRPr lang="es-C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200" b="1" dirty="0"/>
                        <a:t>Frecuencia relativa porcentual </a:t>
                      </a:r>
                      <a:r>
                        <a:rPr lang="es-CL" sz="1200" b="1" dirty="0" err="1"/>
                        <a:t>f</a:t>
                      </a:r>
                      <a:r>
                        <a:rPr lang="es-CL" sz="1200" b="1" baseline="-25000" dirty="0" err="1"/>
                        <a:t>r</a:t>
                      </a:r>
                      <a:r>
                        <a:rPr lang="es-CL" sz="1200" b="1" dirty="0"/>
                        <a:t>%</a:t>
                      </a:r>
                      <a:endParaRPr lang="es-C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latin typeface="+mj-lt"/>
                          <a:ea typeface="Calibri"/>
                          <a:cs typeface="Times New Roman"/>
                        </a:rPr>
                        <a:t>Marca de clase</a:t>
                      </a:r>
                      <a:endParaRPr lang="es-CL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225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/>
                        <a:t>[15-20[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/>
                        <a:t>6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/>
                        <a:t>6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/>
                        <a:t>13,6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(15+20)/2=17,5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225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[20-25[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6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12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13,6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(20+25)/2=22,5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225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[25-30[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5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17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11,4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(25+30)/2=27,5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225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[30-35[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6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23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13,6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32,5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225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[35-40[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9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32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20,5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37,5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225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[40-45[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5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37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11,4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42,5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225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[45-50[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4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41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9,1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47,5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225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[50-55[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2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43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4,6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52,5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225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[55-60[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1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b="1" dirty="0"/>
                        <a:t>44</a:t>
                      </a:r>
                      <a:endParaRPr lang="es-C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2,3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57,5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225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b="1" dirty="0"/>
                        <a:t>Total </a:t>
                      </a:r>
                      <a:endParaRPr lang="es-C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b="1" dirty="0"/>
                        <a:t>44</a:t>
                      </a:r>
                      <a:endParaRPr lang="es-C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b="1" dirty="0" smtClean="0"/>
                        <a:t>100%</a:t>
                      </a:r>
                      <a:endParaRPr lang="es-C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42844" y="4214824"/>
            <a:ext cx="871543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214282" y="4269776"/>
          <a:ext cx="8572560" cy="659428"/>
        </p:xfrm>
        <a:graphic>
          <a:graphicData uri="http://schemas.openxmlformats.org/presentationml/2006/ole">
            <p:oleObj spid="_x0000_s37890" name="Ecuación" r:id="rId3" imgW="5117760" imgH="393480" progId="Equation.3">
              <p:embed/>
            </p:oleObj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428992" y="214296"/>
            <a:ext cx="307183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Terminar… </a:t>
            </a:r>
            <a:endParaRPr lang="es-CL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80"/>
            <a:ext cx="7467600" cy="436945"/>
          </a:xfrm>
        </p:spPr>
        <p:txBody>
          <a:bodyPr>
            <a:normAutofit/>
          </a:bodyPr>
          <a:lstStyle/>
          <a:p>
            <a:r>
              <a:rPr lang="es-CL" sz="2000" b="1" dirty="0" smtClean="0"/>
              <a:t>En resumen…</a:t>
            </a:r>
            <a:endParaRPr lang="es-CL" sz="2000" b="1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11</a:t>
            </a:fld>
            <a:endParaRPr lang="es-CL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214282" y="928676"/>
            <a:ext cx="8429684" cy="234357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214282" y="928676"/>
            <a:ext cx="2500330" cy="4924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s-CL" dirty="0" smtClean="0"/>
          </a:p>
          <a:p>
            <a:endParaRPr lang="es-CL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4"/>
          <p:cNvSpPr txBox="1">
            <a:spLocks noGrp="1"/>
          </p:cNvSpPr>
          <p:nvPr>
            <p:ph type="title"/>
          </p:nvPr>
        </p:nvSpPr>
        <p:spPr>
          <a:xfrm>
            <a:off x="720000" y="3858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accent5">
                    <a:lumMod val="75000"/>
                  </a:schemeClr>
                </a:solidFill>
              </a:rPr>
              <a:t>Ruta de aprendizaje</a:t>
            </a:r>
            <a:endParaRPr b="1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80" name="Google Shape;380;p4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256200" y="1451525"/>
            <a:ext cx="2357000" cy="3151974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44"/>
          <p:cNvSpPr txBox="1">
            <a:spLocks noGrp="1"/>
          </p:cNvSpPr>
          <p:nvPr>
            <p:ph type="subTitle" idx="4294967295"/>
          </p:nvPr>
        </p:nvSpPr>
        <p:spPr>
          <a:xfrm>
            <a:off x="4572000" y="3814400"/>
            <a:ext cx="3286148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chemeClr val="accent6">
                    <a:lumMod val="75000"/>
                  </a:schemeClr>
                </a:solidFill>
                <a:latin typeface="Londrina Solid"/>
                <a:ea typeface="Londrina Solid"/>
                <a:cs typeface="Londrina Solid"/>
                <a:sym typeface="Londrina Solid"/>
              </a:rPr>
              <a:t>Resumen</a:t>
            </a:r>
            <a:endParaRPr sz="2600">
              <a:solidFill>
                <a:schemeClr val="accent6">
                  <a:lumMod val="75000"/>
                </a:schemeClr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384" name="Google Shape;384;p44"/>
          <p:cNvSpPr txBox="1">
            <a:spLocks noGrp="1"/>
          </p:cNvSpPr>
          <p:nvPr>
            <p:ph type="subTitle" idx="4294967295"/>
          </p:nvPr>
        </p:nvSpPr>
        <p:spPr>
          <a:xfrm>
            <a:off x="4673606" y="1214428"/>
            <a:ext cx="25416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" sz="2600" dirty="0" smtClean="0">
                <a:solidFill>
                  <a:srgbClr val="00B050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Desafio</a:t>
            </a:r>
            <a:endParaRPr sz="2600">
              <a:solidFill>
                <a:srgbClr val="00B050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385" name="Google Shape;385;p44"/>
          <p:cNvSpPr txBox="1">
            <a:spLocks noGrp="1"/>
          </p:cNvSpPr>
          <p:nvPr>
            <p:ph type="subTitle" idx="4294967295"/>
          </p:nvPr>
        </p:nvSpPr>
        <p:spPr>
          <a:xfrm>
            <a:off x="4643438" y="3071816"/>
            <a:ext cx="3861600" cy="39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Actividad</a:t>
            </a:r>
            <a:endParaRPr dirty="0"/>
          </a:p>
        </p:txBody>
      </p:sp>
      <p:sp>
        <p:nvSpPr>
          <p:cNvPr id="386" name="Google Shape;386;p44"/>
          <p:cNvSpPr txBox="1">
            <a:spLocks noGrp="1"/>
          </p:cNvSpPr>
          <p:nvPr>
            <p:ph type="subTitle" idx="4294967295"/>
          </p:nvPr>
        </p:nvSpPr>
        <p:spPr>
          <a:xfrm>
            <a:off x="4572000" y="2500312"/>
            <a:ext cx="4357718" cy="6837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600" dirty="0" smtClean="0">
                <a:solidFill>
                  <a:schemeClr val="accent1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Medida de tendencia central </a:t>
            </a:r>
            <a:endParaRPr sz="2600">
              <a:solidFill>
                <a:schemeClr val="accent1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cxnSp>
        <p:nvCxnSpPr>
          <p:cNvPr id="387" name="Google Shape;387;p44"/>
          <p:cNvCxnSpPr>
            <a:stCxn id="384" idx="1"/>
          </p:cNvCxnSpPr>
          <p:nvPr/>
        </p:nvCxnSpPr>
        <p:spPr>
          <a:xfrm flipH="1">
            <a:off x="2804906" y="1453678"/>
            <a:ext cx="1868700" cy="3078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00B050"/>
            </a:solidFill>
            <a:prstDash val="dot"/>
            <a:round/>
            <a:headEnd type="oval" w="med" len="med"/>
            <a:tailEnd type="oval" w="med" len="med"/>
          </a:ln>
        </p:spPr>
      </p:cxnSp>
      <p:cxnSp>
        <p:nvCxnSpPr>
          <p:cNvPr id="388" name="Google Shape;388;p44"/>
          <p:cNvCxnSpPr>
            <a:stCxn id="386" idx="1"/>
          </p:cNvCxnSpPr>
          <p:nvPr/>
        </p:nvCxnSpPr>
        <p:spPr>
          <a:xfrm rot="10800000" flipV="1">
            <a:off x="2820600" y="2842194"/>
            <a:ext cx="1751400" cy="46353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dot"/>
            <a:round/>
            <a:headEnd type="oval" w="med" len="med"/>
            <a:tailEnd type="oval" w="med" len="med"/>
          </a:ln>
        </p:spPr>
      </p:cxnSp>
      <p:cxnSp>
        <p:nvCxnSpPr>
          <p:cNvPr id="389" name="Google Shape;389;p44"/>
          <p:cNvCxnSpPr>
            <a:stCxn id="383" idx="1"/>
          </p:cNvCxnSpPr>
          <p:nvPr/>
        </p:nvCxnSpPr>
        <p:spPr>
          <a:xfrm rot="10800000">
            <a:off x="2797200" y="3926150"/>
            <a:ext cx="1774800" cy="1275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oval" w="med" len="med"/>
            <a:tailEnd type="oval" w="med" len="med"/>
          </a:ln>
        </p:spPr>
      </p:cxn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2</a:t>
            </a:fld>
            <a:endParaRPr lang="es-CL"/>
          </a:p>
        </p:txBody>
      </p:sp>
      <p:sp>
        <p:nvSpPr>
          <p:cNvPr id="12" name="Google Shape;384;p44"/>
          <p:cNvSpPr txBox="1">
            <a:spLocks/>
          </p:cNvSpPr>
          <p:nvPr/>
        </p:nvSpPr>
        <p:spPr>
          <a:xfrm>
            <a:off x="4714876" y="1857370"/>
            <a:ext cx="2541600" cy="478500"/>
          </a:xfrm>
          <a:prstGeom prst="rect">
            <a:avLst/>
          </a:prstGeom>
        </p:spPr>
        <p:txBody>
          <a:bodyPr spcFirstLastPara="1" vert="horz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s-CL" sz="2600" dirty="0" smtClean="0">
                <a:solidFill>
                  <a:schemeClr val="accent4">
                    <a:lumMod val="75000"/>
                  </a:schemeClr>
                </a:solidFill>
                <a:latin typeface="Londrina Solid"/>
                <a:ea typeface="Londrina Solid"/>
                <a:cs typeface="Londrina Solid"/>
                <a:sym typeface="Londrina Solid"/>
              </a:rPr>
              <a:t>Recordar</a:t>
            </a:r>
            <a:endParaRPr kumimoji="0" lang="es-CL" sz="2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cxnSp>
        <p:nvCxnSpPr>
          <p:cNvPr id="14" name="Google Shape;387;p44"/>
          <p:cNvCxnSpPr/>
          <p:nvPr/>
        </p:nvCxnSpPr>
        <p:spPr>
          <a:xfrm flipH="1">
            <a:off x="2855700" y="2121074"/>
            <a:ext cx="1868700" cy="3078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00B050"/>
            </a:solidFill>
            <a:prstDash val="dot"/>
            <a:round/>
            <a:headEnd type="oval" w="med" len="med"/>
            <a:tailEnd type="oval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214296"/>
            <a:ext cx="7715304" cy="571504"/>
          </a:xfrm>
        </p:spPr>
        <p:txBody>
          <a:bodyPr/>
          <a:lstStyle/>
          <a:p>
            <a:r>
              <a:rPr lang="es-CL" sz="3200" b="1" dirty="0" smtClean="0">
                <a:solidFill>
                  <a:schemeClr val="accent4">
                    <a:lumMod val="75000"/>
                  </a:schemeClr>
                </a:solidFill>
              </a:rPr>
              <a:t>Desafío… Antes de empezar!!! </a:t>
            </a:r>
            <a:r>
              <a:rPr lang="es-CL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s-CL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s-CL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s-C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142844" y="1357304"/>
            <a:ext cx="8929718" cy="323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0836" name="Picture 4" descr="Tengo miedo Cando yo miro películas de miedo | Emoji, Cool emoji, Emoji  face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01037">
            <a:off x="7404165" y="117502"/>
            <a:ext cx="1304119" cy="130412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285984" y="3286130"/>
            <a:ext cx="4214842" cy="147732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400050" indent="-400050">
              <a:buAutoNum type="romanLcParenR"/>
            </a:pPr>
            <a:r>
              <a:rPr lang="es-CL" dirty="0" smtClean="0"/>
              <a:t>4 + 6 = 10/15 = 2/3 Verdadero</a:t>
            </a:r>
          </a:p>
          <a:p>
            <a:pPr marL="400050" indent="-400050">
              <a:buAutoNum type="romanLcParenR"/>
            </a:pPr>
            <a:r>
              <a:rPr lang="es-CL" dirty="0" smtClean="0"/>
              <a:t>1 + 1+ 4 + 6 = 12 Verdadero</a:t>
            </a:r>
          </a:p>
          <a:p>
            <a:pPr marL="400050" indent="-400050">
              <a:buAutoNum type="romanLcParenR"/>
            </a:pPr>
            <a:r>
              <a:rPr lang="es-CL" dirty="0" smtClean="0"/>
              <a:t>6 + 3 = 9 Verdadero</a:t>
            </a:r>
          </a:p>
          <a:p>
            <a:pPr marL="400050" indent="-400050">
              <a:buAutoNum type="romanLcParenR"/>
            </a:pPr>
            <a:endParaRPr lang="es-CL" dirty="0" smtClean="0"/>
          </a:p>
          <a:p>
            <a:pPr marL="400050" indent="-400050"/>
            <a:r>
              <a:rPr lang="es-CL" b="1" dirty="0" smtClean="0">
                <a:solidFill>
                  <a:srgbClr val="FF0000"/>
                </a:solidFill>
              </a:rPr>
              <a:t>Alternativa E </a:t>
            </a:r>
            <a:endParaRPr lang="es-C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142858"/>
            <a:ext cx="8643998" cy="436946"/>
          </a:xfrm>
        </p:spPr>
        <p:txBody>
          <a:bodyPr>
            <a:noAutofit/>
          </a:bodyPr>
          <a:lstStyle/>
          <a:p>
            <a:pPr algn="ctr"/>
            <a:r>
              <a:rPr lang="es-CL" sz="2400" dirty="0" smtClean="0"/>
              <a:t>Recordar… Construcción de tablas de frecuencia</a:t>
            </a:r>
            <a:endParaRPr lang="es-CL" sz="24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4</a:t>
            </a:fld>
            <a:endParaRPr lang="es-CL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57158" y="714362"/>
            <a:ext cx="835821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Tabla de frecuencias: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un tipo de representación que permite organizar datos.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absoluta (f):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número de veces que se repite un dato o el número de datos incluidos en un determinado intervalo.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absoluta acumulada (F):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la suma de las frecuencias absolutas de los valores menores o iguales al valor de la variable en cuestión. El último valor de esta debe ser igual al número total de datos.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relativa (</a:t>
            </a:r>
            <a:r>
              <a:rPr kumimoji="0" lang="es-CL" sz="1600" b="1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</a:t>
            </a:r>
            <a:r>
              <a:rPr kumimoji="0" lang="es-CL" sz="1600" b="1" i="0" u="none" strike="noStrike" cap="none" normalizeH="0" baseline="-3000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r</a:t>
            </a: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cociente entre la frecuencia absoluta y el número total de datos o tamaño de la muestra.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relativa porcentual (f%):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porcentaje de la frecuencia absoluta con respecto al tamaño de la muestra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Calibri" pitchFamily="34" charset="0"/>
                <a:cs typeface="Arial" pitchFamily="34" charset="0"/>
              </a:rPr>
              <a:t>.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79821"/>
          </a:xfrm>
        </p:spPr>
        <p:txBody>
          <a:bodyPr/>
          <a:lstStyle/>
          <a:p>
            <a:pPr algn="ctr"/>
            <a:r>
              <a:rPr lang="es-CL" b="1" dirty="0" smtClean="0"/>
              <a:t>Medidas de tendencia central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5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285720" y="857238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 smtClean="0"/>
              <a:t>Las </a:t>
            </a:r>
            <a:r>
              <a:rPr lang="es-CL" b="1" dirty="0" smtClean="0"/>
              <a:t>medidas de tendencia central nos dan una idea acerca del comportamiento de los datos a los que se refieren</a:t>
            </a:r>
            <a:r>
              <a:rPr lang="es-CL" dirty="0" smtClean="0"/>
              <a:t>. Se puede decir que expresan el grado de centralización de los datos que representan.</a:t>
            </a:r>
            <a:endParaRPr lang="es-CL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2214560"/>
            <a:ext cx="4549643" cy="175432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CL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es-CL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Calibri" pitchFamily="34" charset="0"/>
                <a:cs typeface="Arial" pitchFamily="34" charset="0"/>
              </a:rPr>
              <a:t>La media aritmética (  </a:t>
            </a:r>
            <a:r>
              <a:rPr lang="es-CL" b="1" dirty="0" smtClean="0">
                <a:solidFill>
                  <a:srgbClr val="231F20"/>
                </a:solidFill>
                <a:ea typeface="Calibri" pitchFamily="34" charset="0"/>
                <a:cs typeface="Arial" pitchFamily="34" charset="0"/>
              </a:rPr>
              <a:t>) (Promedio)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 dirty="0" smtClean="0">
              <a:solidFill>
                <a:srgbClr val="231F20"/>
              </a:solidFill>
              <a:ea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CL" dirty="0" smtClean="0">
                <a:solidFill>
                  <a:srgbClr val="231F20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s-CL" dirty="0" smtClean="0"/>
              <a:t>La moda (M</a:t>
            </a:r>
            <a:r>
              <a:rPr lang="es-CL" baseline="-25000" dirty="0" smtClean="0"/>
              <a:t>o</a:t>
            </a:r>
            <a:r>
              <a:rPr lang="es-CL" dirty="0" smtClean="0"/>
              <a:t>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CL" dirty="0" smtClean="0"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CL" dirty="0" smtClean="0"/>
              <a:t> La mediana (M</a:t>
            </a:r>
            <a:r>
              <a:rPr lang="es-CL" baseline="-25000" dirty="0" smtClean="0"/>
              <a:t>e</a:t>
            </a:r>
            <a:r>
              <a:rPr lang="es-CL" dirty="0" smtClean="0"/>
              <a:t>) </a:t>
            </a:r>
            <a:endParaRPr lang="es-CL" dirty="0" smtClean="0"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000364" y="2285998"/>
          <a:ext cx="180977" cy="214315"/>
        </p:xfrm>
        <a:graphic>
          <a:graphicData uri="http://schemas.openxmlformats.org/presentationml/2006/ole">
            <p:oleObj spid="_x0000_s1029" name="Ecuación" r:id="rId3" imgW="1396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08383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Media aritmética (  ) promedio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42844" y="714362"/>
            <a:ext cx="86439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CL" sz="1600" b="1" dirty="0" smtClean="0">
                <a:solidFill>
                  <a:srgbClr val="231F20"/>
                </a:solidFill>
                <a:ea typeface="Calibri" pitchFamily="34" charset="0"/>
                <a:cs typeface="Arial" pitchFamily="34" charset="0"/>
              </a:rPr>
              <a:t>La media aritmética 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Calibri" pitchFamily="34" charset="0"/>
                <a:cs typeface="Arial" pitchFamily="34" charset="0"/>
              </a:rPr>
              <a:t>de datos no agrupados en intervalos es el cociente entre la suma de los valores de una variable (datos)  y el número total de datos.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3714744" y="1357304"/>
            <a:ext cx="2486753" cy="558021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214282" y="1571618"/>
            <a:ext cx="142876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Ejemplo: </a:t>
            </a:r>
            <a:endParaRPr lang="es-CL" b="1" dirty="0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>
            <a:lum bright="-20000" contrast="40000"/>
          </a:blip>
          <a:srcRect/>
          <a:stretch>
            <a:fillRect/>
          </a:stretch>
        </p:blipFill>
        <p:spPr bwMode="auto">
          <a:xfrm>
            <a:off x="214282" y="2054137"/>
            <a:ext cx="2000264" cy="301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Flecha derecha"/>
          <p:cNvSpPr/>
          <p:nvPr/>
        </p:nvSpPr>
        <p:spPr>
          <a:xfrm>
            <a:off x="2571736" y="2571750"/>
            <a:ext cx="357190" cy="78581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/>
        </p:nvGraphicFramePr>
        <p:xfrm>
          <a:off x="3000364" y="2643188"/>
          <a:ext cx="5602298" cy="722492"/>
        </p:xfrm>
        <a:graphic>
          <a:graphicData uri="http://schemas.openxmlformats.org/presentationml/2006/ole">
            <p:oleObj spid="_x0000_s35848" name="Ecuación" r:id="rId5" imgW="3060360" imgH="393480" progId="Equation.3">
              <p:embed/>
            </p:oleObj>
          </a:graphicData>
        </a:graphic>
      </p:graphicFrame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3857620" y="285734"/>
          <a:ext cx="349254" cy="413592"/>
        </p:xfrm>
        <a:graphic>
          <a:graphicData uri="http://schemas.openxmlformats.org/presentationml/2006/ole">
            <p:oleObj spid="_x0000_s35849" name="Ecuación" r:id="rId6" imgW="1396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08383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Ejemplo: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428596" y="1000114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Las notas de un estudiante en matemáticas son: 70, 70, 70, 60, 60, 50 ¿Cuál es su promedio? </a:t>
            </a:r>
            <a:endParaRPr lang="es-CL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2143108" y="1785932"/>
          <a:ext cx="4447592" cy="714380"/>
        </p:xfrm>
        <a:graphic>
          <a:graphicData uri="http://schemas.openxmlformats.org/presentationml/2006/ole">
            <p:oleObj spid="_x0000_s36866" name="Ecuación" r:id="rId3" imgW="2450880" imgH="39348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357422" y="3286130"/>
          <a:ext cx="3641725" cy="714375"/>
        </p:xfrm>
        <a:graphic>
          <a:graphicData uri="http://schemas.openxmlformats.org/presentationml/2006/ole">
            <p:oleObj spid="_x0000_s36867" name="Ecuación" r:id="rId4" imgW="2006280" imgH="393480" progId="Equation.3">
              <p:embed/>
            </p:oleObj>
          </a:graphicData>
        </a:graphic>
      </p:graphicFrame>
      <p:sp>
        <p:nvSpPr>
          <p:cNvPr id="9" name="8 Flecha arriba y abajo"/>
          <p:cNvSpPr/>
          <p:nvPr/>
        </p:nvSpPr>
        <p:spPr>
          <a:xfrm>
            <a:off x="3214678" y="2571750"/>
            <a:ext cx="428628" cy="642942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Flecha arriba y abajo"/>
          <p:cNvSpPr/>
          <p:nvPr/>
        </p:nvSpPr>
        <p:spPr>
          <a:xfrm>
            <a:off x="4357686" y="2571750"/>
            <a:ext cx="428628" cy="642942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CuadroTexto"/>
          <p:cNvSpPr txBox="1"/>
          <p:nvPr/>
        </p:nvSpPr>
        <p:spPr>
          <a:xfrm>
            <a:off x="1643042" y="4429138"/>
            <a:ext cx="5072098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Respuesta: </a:t>
            </a:r>
            <a:r>
              <a:rPr lang="es-CL" dirty="0" smtClean="0"/>
              <a:t>El promedio del estudiante es 63</a:t>
            </a:r>
            <a:endParaRPr lang="es-C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142858"/>
            <a:ext cx="85011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Al estar los datos agrupados en intervalos, la media aritmética se calcula sumando los productos de las marcas de clase de los intervalos (</a:t>
            </a:r>
            <a:r>
              <a:rPr kumimoji="0" lang="es-CL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x</a:t>
            </a:r>
            <a:r>
              <a:rPr kumimoji="0" lang="es-CL" sz="16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mc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) por sus frecuencias absolutas y luego dividiendo esa suma por el total de datos (</a:t>
            </a:r>
            <a:r>
              <a:rPr kumimoji="0" lang="es-C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n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).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357422" y="1071552"/>
            <a:ext cx="4357718" cy="84890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5557865" y="2857502"/>
            <a:ext cx="2943225" cy="15335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57158" y="2643188"/>
          <a:ext cx="4000527" cy="164307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143008"/>
                <a:gridCol w="1524010"/>
                <a:gridCol w="1333509"/>
              </a:tblGrid>
              <a:tr h="547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+mn-lt"/>
                        </a:rPr>
                        <a:t>Datos</a:t>
                      </a:r>
                      <a:endParaRPr lang="es-CL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+mn-lt"/>
                        </a:rPr>
                        <a:t>Frecuencia absoluta (f)</a:t>
                      </a:r>
                      <a:endParaRPr lang="es-CL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600" b="1" dirty="0">
                          <a:latin typeface="+mn-lt"/>
                        </a:rPr>
                        <a:t>Marca de clase (</a:t>
                      </a:r>
                      <a:r>
                        <a:rPr lang="es-CL" sz="1600" b="1" dirty="0" err="1">
                          <a:latin typeface="+mn-lt"/>
                        </a:rPr>
                        <a:t>m</a:t>
                      </a:r>
                      <a:r>
                        <a:rPr lang="es-CL" sz="1600" b="1" baseline="-25000" dirty="0" err="1">
                          <a:latin typeface="+mn-lt"/>
                        </a:rPr>
                        <a:t>c</a:t>
                      </a:r>
                      <a:r>
                        <a:rPr lang="es-CL" sz="1600" b="1" dirty="0">
                          <a:latin typeface="+mn-lt"/>
                        </a:rPr>
                        <a:t>)</a:t>
                      </a:r>
                      <a:endParaRPr lang="es-CL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1600" dirty="0">
                          <a:latin typeface="+mn-lt"/>
                        </a:rPr>
                        <a:t>[5 – 15[</a:t>
                      </a:r>
                      <a:endParaRPr lang="es-C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latin typeface="+mn-lt"/>
                        </a:rPr>
                        <a:t>5</a:t>
                      </a:r>
                      <a:endParaRPr lang="es-C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L" sz="16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1600" dirty="0">
                          <a:latin typeface="+mn-lt"/>
                        </a:rPr>
                        <a:t>[15 – 25[</a:t>
                      </a:r>
                      <a:endParaRPr lang="es-C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latin typeface="+mn-lt"/>
                        </a:rPr>
                        <a:t>3</a:t>
                      </a:r>
                      <a:endParaRPr lang="es-C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L" sz="16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214692"/>
            <a:ext cx="1100146" cy="500066"/>
          </a:xfrm>
          <a:prstGeom prst="rect">
            <a:avLst/>
          </a:prstGeom>
          <a:noFill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786196"/>
            <a:ext cx="1214446" cy="500066"/>
          </a:xfrm>
          <a:prstGeom prst="rect">
            <a:avLst/>
          </a:prstGeom>
          <a:noFill/>
        </p:spPr>
      </p:pic>
      <p:sp>
        <p:nvSpPr>
          <p:cNvPr id="11" name="10 Flecha izquierda"/>
          <p:cNvSpPr/>
          <p:nvPr/>
        </p:nvSpPr>
        <p:spPr>
          <a:xfrm>
            <a:off x="4500562" y="3429006"/>
            <a:ext cx="857256" cy="35719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08383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Ejemplo: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9</a:t>
            </a:fld>
            <a:endParaRPr lang="es-CL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14282" y="714362"/>
            <a:ext cx="8715436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Media aritmética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eneric219-Regular"/>
              </a:rPr>
              <a:t>Los puntajes obtenidos por los 300 estudiantes, se tiene que el puntaje promedio, aproximado a la centésima, es de          </a:t>
            </a:r>
            <a:r>
              <a:rPr lang="es-CL" sz="1600" dirty="0" smtClean="0">
                <a:solidFill>
                  <a:srgbClr val="000000"/>
                </a:solidFill>
                <a:ea typeface="Calibri" pitchFamily="34" charset="0"/>
                <a:cs typeface="Generic219-Regular"/>
              </a:rPr>
              <a:t>ya que:</a:t>
            </a:r>
            <a:endParaRPr lang="es-CL" sz="1600" dirty="0" smtClean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eneric219-Regular"/>
              </a:rPr>
              <a:t> 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267496"/>
            <a:ext cx="428628" cy="232684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638174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eneric219-Regular"/>
              </a:rPr>
              <a:t> 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928794" y="1643056"/>
          <a:ext cx="4857784" cy="179387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14446"/>
                <a:gridCol w="1214446"/>
                <a:gridCol w="1214446"/>
                <a:gridCol w="121444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Puntaje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/>
                        <a:t>Marca de clase</a:t>
                      </a:r>
                      <a:endParaRPr lang="es-C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/>
                        <a:t>f</a:t>
                      </a:r>
                      <a:endParaRPr lang="es-C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 smtClean="0"/>
                        <a:t>F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[0, 10[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15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/>
                        <a:t>15</a:t>
                      </a:r>
                      <a:endParaRPr lang="es-C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[10, 20[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15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30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45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[20, 30[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25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40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85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[30, 40[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35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60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145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[40, 50[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/>
                        <a:t>45</a:t>
                      </a:r>
                      <a:endParaRPr lang="es-C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/>
                        <a:t>70</a:t>
                      </a:r>
                      <a:endParaRPr lang="es-C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215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[50, 60[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/>
                        <a:t>55</a:t>
                      </a:r>
                      <a:endParaRPr lang="es-C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/>
                        <a:t>55</a:t>
                      </a:r>
                      <a:endParaRPr lang="es-C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270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[60, 70[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65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30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300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/>
                        <a:t>Total</a:t>
                      </a:r>
                      <a:endParaRPr lang="es-C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300</a:t>
                      </a:r>
                      <a:endParaRPr lang="es-CL" sz="11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/>
                        <a:t>300</a:t>
                      </a:r>
                      <a:endParaRPr lang="es-C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857224" y="3786196"/>
            <a:ext cx="7672441" cy="500066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928662" y="4429138"/>
            <a:ext cx="771530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eneric219-Regular"/>
              </a:rPr>
              <a:t>Lo que se puede interpretar como que el </a:t>
            </a:r>
            <a:r>
              <a:rPr kumimoji="0" lang="es-CL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eneric219-Regular"/>
              </a:rPr>
              <a:t>puntaje promedio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Generic219-Regular"/>
              </a:rPr>
              <a:t> en la prueba fue de </a:t>
            </a:r>
            <a:r>
              <a:rPr lang="es-CL" sz="1600" dirty="0" smtClean="0">
                <a:solidFill>
                  <a:srgbClr val="000000"/>
                </a:solidFill>
                <a:ea typeface="Calibri" pitchFamily="34" charset="0"/>
                <a:cs typeface="Generic219-Regular"/>
              </a:rPr>
              <a:t>         puntos, aproximadamente.</a:t>
            </a:r>
            <a:r>
              <a:rPr kumimoji="0" lang="es-CL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eneric219-Regular"/>
              </a:rPr>
              <a:t> 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714890"/>
            <a:ext cx="394789" cy="214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21014</TotalTime>
  <Words>656</Words>
  <Application>Microsoft Office PowerPoint</Application>
  <PresentationFormat>Presentación en pantalla (16:9)</PresentationFormat>
  <Paragraphs>156</Paragraphs>
  <Slides>11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Mirador</vt:lpstr>
      <vt:lpstr>Ecuación</vt:lpstr>
      <vt:lpstr>Microsoft Editor de ecuaciones 3.0</vt:lpstr>
      <vt:lpstr>Asignatura: Matemáticas  Estadística Curso: 3°Medio</vt:lpstr>
      <vt:lpstr>Ruta de aprendizaje</vt:lpstr>
      <vt:lpstr>Desafío… Antes de empezar!!!   </vt:lpstr>
      <vt:lpstr>Recordar… Construcción de tablas de frecuencia</vt:lpstr>
      <vt:lpstr>Medidas de tendencia central</vt:lpstr>
      <vt:lpstr>Media aritmética (  ) promedio</vt:lpstr>
      <vt:lpstr>Ejemplo:</vt:lpstr>
      <vt:lpstr>Diapositiva 8</vt:lpstr>
      <vt:lpstr>Ejemplo:</vt:lpstr>
      <vt:lpstr>Actividad.</vt:lpstr>
      <vt:lpstr>En resumen…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Asignatura: Matemáticas  Raíz Cuadrada  Curso: 2°Medio A</dc:title>
  <dc:creator>User</dc:creator>
  <cp:lastModifiedBy>User</cp:lastModifiedBy>
  <cp:revision>156</cp:revision>
  <dcterms:created xsi:type="dcterms:W3CDTF">2020-06-28T23:31:03Z</dcterms:created>
  <dcterms:modified xsi:type="dcterms:W3CDTF">2021-04-16T16:32:28Z</dcterms:modified>
</cp:coreProperties>
</file>