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7" r:id="rId2"/>
    <p:sldId id="258" r:id="rId3"/>
    <p:sldId id="302" r:id="rId4"/>
    <p:sldId id="296" r:id="rId5"/>
    <p:sldId id="291" r:id="rId6"/>
    <p:sldId id="298" r:id="rId7"/>
    <p:sldId id="299" r:id="rId8"/>
    <p:sldId id="300" r:id="rId9"/>
    <p:sldId id="301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1AF95"/>
    <a:srgbClr val="FF3300"/>
    <a:srgbClr val="BB0560"/>
    <a:srgbClr val="F92913"/>
    <a:srgbClr val="0080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D9DC6F3-EEE1-4579-9E34-02C857415E66}">
  <a:tblStyle styleId="{4D9DC6F3-EEE1-4579-9E34-02C857415E6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7"/>
          <p:cNvSpPr txBox="1">
            <a:spLocks noGrp="1"/>
          </p:cNvSpPr>
          <p:nvPr>
            <p:ph type="body" idx="1"/>
          </p:nvPr>
        </p:nvSpPr>
        <p:spPr>
          <a:xfrm>
            <a:off x="2935875" y="1550150"/>
            <a:ext cx="2560500" cy="337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￮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98" name="Google Shape;98;p7"/>
          <p:cNvSpPr txBox="1">
            <a:spLocks noGrp="1"/>
          </p:cNvSpPr>
          <p:nvPr>
            <p:ph type="body" idx="2"/>
          </p:nvPr>
        </p:nvSpPr>
        <p:spPr>
          <a:xfrm>
            <a:off x="5650849" y="1550150"/>
            <a:ext cx="2560500" cy="337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￮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99" name="Google Shape;99;p7"/>
          <p:cNvSpPr/>
          <p:nvPr/>
        </p:nvSpPr>
        <p:spPr>
          <a:xfrm>
            <a:off x="-358950" y="2194400"/>
            <a:ext cx="2347200" cy="2347200"/>
          </a:xfrm>
          <a:prstGeom prst="donut">
            <a:avLst>
              <a:gd name="adj" fmla="val 36789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7"/>
          <p:cNvSpPr/>
          <p:nvPr/>
        </p:nvSpPr>
        <p:spPr>
          <a:xfrm>
            <a:off x="198450" y="-321125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E8004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7"/>
          <p:cNvSpPr/>
          <p:nvPr/>
        </p:nvSpPr>
        <p:spPr>
          <a:xfrm>
            <a:off x="198450" y="420475"/>
            <a:ext cx="657600" cy="657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7"/>
          <p:cNvSpPr/>
          <p:nvPr/>
        </p:nvSpPr>
        <p:spPr>
          <a:xfrm>
            <a:off x="1177051" y="657475"/>
            <a:ext cx="846900" cy="846900"/>
          </a:xfrm>
          <a:prstGeom prst="donut">
            <a:avLst>
              <a:gd name="adj" fmla="val 22275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7"/>
          <p:cNvSpPr/>
          <p:nvPr/>
        </p:nvSpPr>
        <p:spPr>
          <a:xfrm>
            <a:off x="887650" y="4142300"/>
            <a:ext cx="1207800" cy="12078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7"/>
          <p:cNvSpPr/>
          <p:nvPr/>
        </p:nvSpPr>
        <p:spPr>
          <a:xfrm>
            <a:off x="153675" y="4799600"/>
            <a:ext cx="550500" cy="550500"/>
          </a:xfrm>
          <a:prstGeom prst="donut">
            <a:avLst>
              <a:gd name="adj" fmla="val 18606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7"/>
          <p:cNvSpPr/>
          <p:nvPr/>
        </p:nvSpPr>
        <p:spPr>
          <a:xfrm>
            <a:off x="1172525" y="1696950"/>
            <a:ext cx="304800" cy="30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7"/>
          <p:cNvSpPr/>
          <p:nvPr/>
        </p:nvSpPr>
        <p:spPr>
          <a:xfrm>
            <a:off x="7844250" y="6192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7"/>
          <p:cNvSpPr/>
          <p:nvPr/>
        </p:nvSpPr>
        <p:spPr>
          <a:xfrm>
            <a:off x="7515500" y="-72500"/>
            <a:ext cx="397500" cy="397500"/>
          </a:xfrm>
          <a:prstGeom prst="donut">
            <a:avLst>
              <a:gd name="adj" fmla="val 30568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7"/>
          <p:cNvSpPr/>
          <p:nvPr/>
        </p:nvSpPr>
        <p:spPr>
          <a:xfrm>
            <a:off x="8651500" y="1030850"/>
            <a:ext cx="304800" cy="3048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7"/>
          <p:cNvSpPr/>
          <p:nvPr/>
        </p:nvSpPr>
        <p:spPr>
          <a:xfrm>
            <a:off x="8097900" y="167450"/>
            <a:ext cx="741600" cy="741600"/>
          </a:xfrm>
          <a:prstGeom prst="donut">
            <a:avLst>
              <a:gd name="adj" fmla="val 8064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7"/>
          <p:cNvSpPr/>
          <p:nvPr/>
        </p:nvSpPr>
        <p:spPr>
          <a:xfrm>
            <a:off x="8394750" y="15043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7"/>
          <p:cNvSpPr/>
          <p:nvPr/>
        </p:nvSpPr>
        <p:spPr>
          <a:xfrm>
            <a:off x="-205625" y="2347725"/>
            <a:ext cx="2040600" cy="2040600"/>
          </a:xfrm>
          <a:prstGeom prst="ellipse">
            <a:avLst/>
          </a:prstGeom>
          <a:noFill/>
          <a:ln w="9525" cap="flat" cmpd="sng">
            <a:solidFill>
              <a:srgbClr val="65BB4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7"/>
          <p:cNvSpPr/>
          <p:nvPr/>
        </p:nvSpPr>
        <p:spPr>
          <a:xfrm>
            <a:off x="305125" y="-214450"/>
            <a:ext cx="765300" cy="7653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7"/>
          <p:cNvSpPr/>
          <p:nvPr/>
        </p:nvSpPr>
        <p:spPr>
          <a:xfrm>
            <a:off x="8532600" y="911950"/>
            <a:ext cx="542700" cy="542700"/>
          </a:xfrm>
          <a:prstGeom prst="ellipse">
            <a:avLst/>
          </a:prstGeom>
          <a:noFill/>
          <a:ln w="9525" cap="flat" cmpd="sng">
            <a:solidFill>
              <a:srgbClr val="F8BB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7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"/>
          <p:cNvSpPr/>
          <p:nvPr/>
        </p:nvSpPr>
        <p:spPr>
          <a:xfrm>
            <a:off x="419100" y="-1581150"/>
            <a:ext cx="8305800" cy="83058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1"/>
          <p:cNvSpPr/>
          <p:nvPr/>
        </p:nvSpPr>
        <p:spPr>
          <a:xfrm>
            <a:off x="-164200" y="6861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1"/>
          <p:cNvSpPr/>
          <p:nvPr/>
        </p:nvSpPr>
        <p:spPr>
          <a:xfrm>
            <a:off x="8204500" y="3898800"/>
            <a:ext cx="447000" cy="447000"/>
          </a:xfrm>
          <a:prstGeom prst="donut">
            <a:avLst>
              <a:gd name="adj" fmla="val 18608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1"/>
          <p:cNvSpPr/>
          <p:nvPr/>
        </p:nvSpPr>
        <p:spPr>
          <a:xfrm>
            <a:off x="100425" y="-196925"/>
            <a:ext cx="741600" cy="741600"/>
          </a:xfrm>
          <a:prstGeom prst="donut">
            <a:avLst>
              <a:gd name="adj" fmla="val 37879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1"/>
          <p:cNvSpPr/>
          <p:nvPr/>
        </p:nvSpPr>
        <p:spPr>
          <a:xfrm>
            <a:off x="419100" y="6861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1"/>
          <p:cNvSpPr/>
          <p:nvPr/>
        </p:nvSpPr>
        <p:spPr>
          <a:xfrm>
            <a:off x="8333725" y="4482500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1"/>
          <p:cNvSpPr/>
          <p:nvPr/>
        </p:nvSpPr>
        <p:spPr>
          <a:xfrm>
            <a:off x="741750" y="4449750"/>
            <a:ext cx="397500" cy="397500"/>
          </a:xfrm>
          <a:prstGeom prst="donut">
            <a:avLst>
              <a:gd name="adj" fmla="val 8754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1"/>
          <p:cNvSpPr/>
          <p:nvPr/>
        </p:nvSpPr>
        <p:spPr>
          <a:xfrm>
            <a:off x="8956300" y="4058696"/>
            <a:ext cx="287100" cy="2871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1"/>
          <p:cNvSpPr/>
          <p:nvPr/>
        </p:nvSpPr>
        <p:spPr>
          <a:xfrm>
            <a:off x="-164200" y="4277700"/>
            <a:ext cx="741600" cy="741600"/>
          </a:xfrm>
          <a:prstGeom prst="donut">
            <a:avLst>
              <a:gd name="adj" fmla="val 39163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1"/>
          <p:cNvSpPr/>
          <p:nvPr/>
        </p:nvSpPr>
        <p:spPr>
          <a:xfrm>
            <a:off x="8568725" y="4717500"/>
            <a:ext cx="508500" cy="5085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1"/>
          <p:cNvSpPr/>
          <p:nvPr/>
        </p:nvSpPr>
        <p:spPr>
          <a:xfrm>
            <a:off x="8077475" y="224125"/>
            <a:ext cx="304800" cy="304800"/>
          </a:xfrm>
          <a:prstGeom prst="donut">
            <a:avLst>
              <a:gd name="adj" fmla="val 30568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1"/>
          <p:cNvSpPr/>
          <p:nvPr/>
        </p:nvSpPr>
        <p:spPr>
          <a:xfrm>
            <a:off x="8553248" y="328373"/>
            <a:ext cx="585600" cy="5856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1"/>
          <p:cNvSpPr/>
          <p:nvPr/>
        </p:nvSpPr>
        <p:spPr>
          <a:xfrm>
            <a:off x="8876350" y="1187325"/>
            <a:ext cx="447000" cy="4470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1"/>
          <p:cNvSpPr/>
          <p:nvPr/>
        </p:nvSpPr>
        <p:spPr>
          <a:xfrm>
            <a:off x="8449000" y="224125"/>
            <a:ext cx="794400" cy="794400"/>
          </a:xfrm>
          <a:prstGeom prst="ellipse">
            <a:avLst/>
          </a:prstGeom>
          <a:noFill/>
          <a:ln w="9525" cap="flat" cmpd="sng">
            <a:solidFill>
              <a:srgbClr val="F8BB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1"/>
          <p:cNvSpPr/>
          <p:nvPr/>
        </p:nvSpPr>
        <p:spPr>
          <a:xfrm>
            <a:off x="100425" y="3830625"/>
            <a:ext cx="304800" cy="30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1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/>
            </a:lvl1pPr>
            <a:lvl2pPr lvl="1" algn="ctr" rtl="0">
              <a:buNone/>
              <a:defRPr/>
            </a:lvl2pPr>
            <a:lvl3pPr lvl="2" algn="ctr" rtl="0">
              <a:buNone/>
              <a:defRPr/>
            </a:lvl3pPr>
            <a:lvl4pPr lvl="3" algn="ctr" rtl="0">
              <a:buNone/>
              <a:defRPr/>
            </a:lvl4pPr>
            <a:lvl5pPr lvl="4" algn="ctr" rtl="0">
              <a:buNone/>
              <a:defRPr/>
            </a:lvl5pPr>
            <a:lvl6pPr lvl="5" algn="ctr" rtl="0">
              <a:buNone/>
              <a:defRPr/>
            </a:lvl6pPr>
            <a:lvl7pPr lvl="6" algn="ctr" rtl="0">
              <a:buNone/>
              <a:defRPr/>
            </a:lvl7pPr>
            <a:lvl8pPr lvl="7" algn="ctr" rtl="0">
              <a:buNone/>
              <a:defRPr/>
            </a:lvl8pPr>
            <a:lvl9pPr lvl="8" algn="ctr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◎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◉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￮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7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4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4" name="Google Shape;195;p13">
            <a:extLst>
              <a:ext uri="{FF2B5EF4-FFF2-40B4-BE49-F238E27FC236}">
                <a16:creationId xmlns:a16="http://schemas.microsoft.com/office/drawing/2014/main" id="{073D3DA2-24D0-4F12-8CD8-F9ED121B2A33}"/>
              </a:ext>
            </a:extLst>
          </p:cNvPr>
          <p:cNvSpPr txBox="1">
            <a:spLocks/>
          </p:cNvSpPr>
          <p:nvPr/>
        </p:nvSpPr>
        <p:spPr>
          <a:xfrm>
            <a:off x="2614522" y="1326110"/>
            <a:ext cx="4964082" cy="28814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algn="ctr"/>
            <a:br>
              <a:rPr lang="es-ES" sz="2800" b="1" dirty="0">
                <a:solidFill>
                  <a:schemeClr val="bg1"/>
                </a:solidFill>
              </a:rPr>
            </a:br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LENGUAJE Y COMUNICACIÓN</a:t>
            </a:r>
            <a:b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S" sz="2400" b="1" dirty="0">
                <a:solidFill>
                  <a:srgbClr val="C00000"/>
                </a:solidFill>
              </a:rPr>
              <a:t>ADJETIVOS CALIFICATIVOS</a:t>
            </a:r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br>
              <a:rPr lang="es-ES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s-ES" sz="1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s-ES" sz="1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s-ES" sz="1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S" sz="1400" b="1" dirty="0">
                <a:solidFill>
                  <a:schemeClr val="tx1"/>
                </a:solidFill>
              </a:rPr>
              <a:t>Tercero Básico</a:t>
            </a:r>
          </a:p>
          <a:p>
            <a:pPr algn="ctr"/>
            <a:r>
              <a:rPr lang="es-E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Profesora Pamela Orellana</a:t>
            </a:r>
            <a:br>
              <a:rPr lang="es-ES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2" descr="Nuestro Colegio | Colegio Numancia">
            <a:extLst>
              <a:ext uri="{FF2B5EF4-FFF2-40B4-BE49-F238E27FC236}">
                <a16:creationId xmlns:a16="http://schemas.microsoft.com/office/drawing/2014/main" id="{E9EDB30F-EEB9-4E70-9AB4-9B33EC1760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8" t="16017" r="20938" b="12814"/>
          <a:stretch/>
        </p:blipFill>
        <p:spPr bwMode="auto">
          <a:xfrm>
            <a:off x="4703679" y="524255"/>
            <a:ext cx="550167" cy="64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lipse 1">
            <a:extLst>
              <a:ext uri="{FF2B5EF4-FFF2-40B4-BE49-F238E27FC236}">
                <a16:creationId xmlns:a16="http://schemas.microsoft.com/office/drawing/2014/main" id="{9C258A4C-BBF3-41B0-B5FF-2E23B25F2030}"/>
              </a:ext>
            </a:extLst>
          </p:cNvPr>
          <p:cNvSpPr/>
          <p:nvPr/>
        </p:nvSpPr>
        <p:spPr>
          <a:xfrm>
            <a:off x="6926334" y="935967"/>
            <a:ext cx="1709291" cy="93878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</a:rPr>
              <a:t>Clase N°19</a:t>
            </a:r>
          </a:p>
          <a:p>
            <a:pPr algn="ctr"/>
            <a:r>
              <a:rPr lang="es-CL" b="1" dirty="0">
                <a:solidFill>
                  <a:schemeClr val="tx1"/>
                </a:solidFill>
              </a:rPr>
              <a:t>31-03-2021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5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4432B070-3B68-4F14-8637-3D41F5FBA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207177"/>
              </p:ext>
            </p:extLst>
          </p:nvPr>
        </p:nvGraphicFramePr>
        <p:xfrm>
          <a:off x="1770736" y="1450848"/>
          <a:ext cx="6072327" cy="201182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072327">
                  <a:extLst>
                    <a:ext uri="{9D8B030D-6E8A-4147-A177-3AD203B41FA5}">
                      <a16:colId xmlns:a16="http://schemas.microsoft.com/office/drawing/2014/main" val="102825238"/>
                    </a:ext>
                  </a:extLst>
                </a:gridCol>
              </a:tblGrid>
              <a:tr h="9357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dirty="0">
                          <a:solidFill>
                            <a:schemeClr val="bg1"/>
                          </a:solidFill>
                        </a:rPr>
                        <a:t>OBJETIVOS</a:t>
                      </a:r>
                    </a:p>
                    <a:p>
                      <a:endParaRPr lang="es-CL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019911"/>
                  </a:ext>
                </a:extLst>
              </a:tr>
              <a:tr h="10760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ES" sz="20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CL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Identificar y utilizar adjetivos calificativos.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76534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715F864-6425-4A49-B4D5-B3A508F20C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621C05F4-10E8-4A04-B1D6-0332F4A35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189446"/>
              </p:ext>
            </p:extLst>
          </p:nvPr>
        </p:nvGraphicFramePr>
        <p:xfrm>
          <a:off x="3060192" y="1515110"/>
          <a:ext cx="2840736" cy="2590800"/>
        </p:xfrm>
        <a:graphic>
          <a:graphicData uri="http://schemas.openxmlformats.org/drawingml/2006/table">
            <a:tbl>
              <a:tblPr firstRow="1" bandRow="1">
                <a:tableStyleId>{4D9DC6F3-EEE1-4579-9E34-02C857415E66}</a:tableStyleId>
              </a:tblPr>
              <a:tblGrid>
                <a:gridCol w="323844">
                  <a:extLst>
                    <a:ext uri="{9D8B030D-6E8A-4147-A177-3AD203B41FA5}">
                      <a16:colId xmlns:a16="http://schemas.microsoft.com/office/drawing/2014/main" val="365374626"/>
                    </a:ext>
                  </a:extLst>
                </a:gridCol>
                <a:gridCol w="2516892">
                  <a:extLst>
                    <a:ext uri="{9D8B030D-6E8A-4147-A177-3AD203B41FA5}">
                      <a16:colId xmlns:a16="http://schemas.microsoft.com/office/drawing/2014/main" val="3110043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OBJETIVO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236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ACTIVACIÓN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951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CONTENIDO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439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APLICACIÖN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055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AUTOEVALUACIÓN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415635"/>
                  </a:ext>
                </a:extLst>
              </a:tr>
            </a:tbl>
          </a:graphicData>
        </a:graphic>
      </p:graphicFrame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9CCB89C2-0E21-4615-A363-AC0CB5F19A37}"/>
              </a:ext>
            </a:extLst>
          </p:cNvPr>
          <p:cNvSpPr/>
          <p:nvPr/>
        </p:nvSpPr>
        <p:spPr>
          <a:xfrm>
            <a:off x="2493264" y="546077"/>
            <a:ext cx="3974592" cy="646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</a:rPr>
              <a:t>RUTA DE APRENDIZAJE</a:t>
            </a:r>
          </a:p>
        </p:txBody>
      </p:sp>
    </p:spTree>
    <p:extLst>
      <p:ext uri="{BB962C8B-B14F-4D97-AF65-F5344CB8AC3E}">
        <p14:creationId xmlns:p14="http://schemas.microsoft.com/office/powerpoint/2010/main" val="3640586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CCA30154-7C69-4238-97A0-B253B317C2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4</a:t>
            </a:fld>
            <a:endParaRPr lang="es-CL"/>
          </a:p>
        </p:txBody>
      </p:sp>
      <p:sp>
        <p:nvSpPr>
          <p:cNvPr id="7" name="Bocadillo: ovalado 6">
            <a:extLst>
              <a:ext uri="{FF2B5EF4-FFF2-40B4-BE49-F238E27FC236}">
                <a16:creationId xmlns:a16="http://schemas.microsoft.com/office/drawing/2014/main" id="{6C053062-30A7-41BD-95FA-D64F71A93C89}"/>
              </a:ext>
            </a:extLst>
          </p:cNvPr>
          <p:cNvSpPr/>
          <p:nvPr/>
        </p:nvSpPr>
        <p:spPr>
          <a:xfrm>
            <a:off x="949483" y="707136"/>
            <a:ext cx="3203794" cy="3266261"/>
          </a:xfrm>
          <a:prstGeom prst="wedgeEllipseCallout">
            <a:avLst>
              <a:gd name="adj1" fmla="val -42407"/>
              <a:gd name="adj2" fmla="val 824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b="1" dirty="0">
                <a:solidFill>
                  <a:srgbClr val="C00000"/>
                </a:solidFill>
              </a:rPr>
              <a:t>RECUERDA</a:t>
            </a:r>
          </a:p>
          <a:p>
            <a:pPr algn="ctr"/>
            <a:r>
              <a:rPr lang="es-CL" sz="1600" dirty="0">
                <a:solidFill>
                  <a:schemeClr val="tx1"/>
                </a:solidFill>
              </a:rPr>
              <a:t>Describir es expresar de forma detallada las características que se aprecian en objetos,  seres vivos,  personajes, lugares, hechos o situaciones.</a:t>
            </a:r>
          </a:p>
          <a:p>
            <a:pPr algn="ctr"/>
            <a:endParaRPr lang="es-CL" sz="1600" dirty="0">
              <a:solidFill>
                <a:schemeClr val="tx1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7F01E5C-0080-42AF-8993-BFEBE354E5D5}"/>
              </a:ext>
            </a:extLst>
          </p:cNvPr>
          <p:cNvSpPr txBox="1"/>
          <p:nvPr/>
        </p:nvSpPr>
        <p:spPr>
          <a:xfrm>
            <a:off x="4572000" y="1141878"/>
            <a:ext cx="3511296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ACTIVIDAD 1</a:t>
            </a:r>
          </a:p>
          <a:p>
            <a:pPr algn="ctr"/>
            <a:r>
              <a:rPr lang="es-CL" dirty="0">
                <a:solidFill>
                  <a:schemeClr val="tx1"/>
                </a:solidFill>
              </a:rPr>
              <a:t>De acuerdo al cuento leído la clase anterior.</a:t>
            </a:r>
          </a:p>
          <a:p>
            <a:pPr algn="ctr"/>
            <a:r>
              <a:rPr lang="es-CL" dirty="0">
                <a:solidFill>
                  <a:schemeClr val="tx1"/>
                </a:solidFill>
              </a:rPr>
              <a:t>¿Cómo describirías a la rana del pozo?</a:t>
            </a:r>
          </a:p>
        </p:txBody>
      </p:sp>
      <p:pic>
        <p:nvPicPr>
          <p:cNvPr id="11" name="Picture 2" descr="MARCOS GRATIS PARA FOTOS: SCRAP, ANIMALES DE PRIMAVERA | Arte de rana,  Animales, Sapo animado">
            <a:extLst>
              <a:ext uri="{FF2B5EF4-FFF2-40B4-BE49-F238E27FC236}">
                <a16:creationId xmlns:a16="http://schemas.microsoft.com/office/drawing/2014/main" id="{A23637B1-82F4-40DF-88DC-D3B9F7477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76915">
            <a:off x="4994147" y="1896895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710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Bocadillo: ovalado 25">
            <a:extLst>
              <a:ext uri="{FF2B5EF4-FFF2-40B4-BE49-F238E27FC236}">
                <a16:creationId xmlns:a16="http://schemas.microsoft.com/office/drawing/2014/main" id="{EB0FE28B-042B-4B77-9D38-28944D8E560A}"/>
              </a:ext>
            </a:extLst>
          </p:cNvPr>
          <p:cNvSpPr/>
          <p:nvPr/>
        </p:nvSpPr>
        <p:spPr>
          <a:xfrm>
            <a:off x="6980274" y="1648092"/>
            <a:ext cx="1323754" cy="569994"/>
          </a:xfrm>
          <a:prstGeom prst="wedgeEllipseCallout">
            <a:avLst>
              <a:gd name="adj1" fmla="val -56228"/>
              <a:gd name="adj2" fmla="val 39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Ejemplos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7E1803C9-D52B-4E41-BD65-F2BA649884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5</a:t>
            </a:fld>
            <a:endParaRPr lang="es-CL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7F1B3F5-DA2F-46D3-A476-33E9C9C1FBEC}"/>
              </a:ext>
            </a:extLst>
          </p:cNvPr>
          <p:cNvSpPr txBox="1"/>
          <p:nvPr/>
        </p:nvSpPr>
        <p:spPr>
          <a:xfrm>
            <a:off x="850606" y="255180"/>
            <a:ext cx="7453422" cy="110799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800" b="1" dirty="0">
                <a:solidFill>
                  <a:schemeClr val="accent2">
                    <a:lumMod val="75000"/>
                  </a:schemeClr>
                </a:solidFill>
              </a:rPr>
              <a:t>LOS ADJETIVOS CALIFICATIVOS</a:t>
            </a:r>
          </a:p>
          <a:p>
            <a:pPr algn="ctr"/>
            <a:r>
              <a:rPr lang="es-CL" sz="1600" dirty="0">
                <a:solidFill>
                  <a:srgbClr val="002060"/>
                </a:solidFill>
              </a:rPr>
              <a:t>Son palabras que indican cualidades o características de los sustantivos, es decir de las personas, animales, lugares o cosas. </a:t>
            </a:r>
          </a:p>
          <a:p>
            <a:pPr algn="ctr"/>
            <a:r>
              <a:rPr lang="es-CL" sz="1600" dirty="0">
                <a:solidFill>
                  <a:srgbClr val="002060"/>
                </a:solidFill>
              </a:rPr>
              <a:t>Nos sirven para describir.</a:t>
            </a:r>
          </a:p>
        </p:txBody>
      </p:sp>
      <p:graphicFrame>
        <p:nvGraphicFramePr>
          <p:cNvPr id="23" name="Tabla 5">
            <a:extLst>
              <a:ext uri="{FF2B5EF4-FFF2-40B4-BE49-F238E27FC236}">
                <a16:creationId xmlns:a16="http://schemas.microsoft.com/office/drawing/2014/main" id="{617BA005-8F66-4D17-A371-40A77B314B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117980"/>
              </p:ext>
            </p:extLst>
          </p:nvPr>
        </p:nvGraphicFramePr>
        <p:xfrm>
          <a:off x="2163726" y="1648092"/>
          <a:ext cx="4816548" cy="761321"/>
        </p:xfrm>
        <a:graphic>
          <a:graphicData uri="http://schemas.openxmlformats.org/drawingml/2006/table">
            <a:tbl>
              <a:tblPr firstRow="1" bandRow="1">
                <a:tableStyleId>{4D9DC6F3-EEE1-4579-9E34-02C857415E66}</a:tableStyleId>
              </a:tblPr>
              <a:tblGrid>
                <a:gridCol w="1605516">
                  <a:extLst>
                    <a:ext uri="{9D8B030D-6E8A-4147-A177-3AD203B41FA5}">
                      <a16:colId xmlns:a16="http://schemas.microsoft.com/office/drawing/2014/main" val="1641276332"/>
                    </a:ext>
                  </a:extLst>
                </a:gridCol>
                <a:gridCol w="1605516">
                  <a:extLst>
                    <a:ext uri="{9D8B030D-6E8A-4147-A177-3AD203B41FA5}">
                      <a16:colId xmlns:a16="http://schemas.microsoft.com/office/drawing/2014/main" val="1665215646"/>
                    </a:ext>
                  </a:extLst>
                </a:gridCol>
                <a:gridCol w="1605516">
                  <a:extLst>
                    <a:ext uri="{9D8B030D-6E8A-4147-A177-3AD203B41FA5}">
                      <a16:colId xmlns:a16="http://schemas.microsoft.com/office/drawing/2014/main" val="178690428"/>
                    </a:ext>
                  </a:extLst>
                </a:gridCol>
              </a:tblGrid>
              <a:tr h="390481"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chemeClr val="tx1"/>
                          </a:solidFill>
                        </a:rPr>
                        <a:t>verde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chemeClr val="tx1"/>
                          </a:solidFill>
                        </a:rPr>
                        <a:t>soñador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chemeClr val="tx1"/>
                          </a:solidFill>
                        </a:rPr>
                        <a:t>simpática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424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chemeClr val="tx1"/>
                          </a:solidFill>
                        </a:rPr>
                        <a:t>gigante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chemeClr val="tx1"/>
                          </a:solidFill>
                        </a:rPr>
                        <a:t>bella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chemeClr val="tx1"/>
                          </a:solidFill>
                        </a:rPr>
                        <a:t>astuto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661280"/>
                  </a:ext>
                </a:extLst>
              </a:tr>
            </a:tbl>
          </a:graphicData>
        </a:graphic>
      </p:graphicFrame>
      <p:graphicFrame>
        <p:nvGraphicFramePr>
          <p:cNvPr id="27" name="Tabla 5">
            <a:extLst>
              <a:ext uri="{FF2B5EF4-FFF2-40B4-BE49-F238E27FC236}">
                <a16:creationId xmlns:a16="http://schemas.microsoft.com/office/drawing/2014/main" id="{551052E7-60B6-4FF1-8ED9-0A94075C64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34930"/>
              </p:ext>
            </p:extLst>
          </p:nvPr>
        </p:nvGraphicFramePr>
        <p:xfrm>
          <a:off x="2477386" y="3319138"/>
          <a:ext cx="4502888" cy="1249680"/>
        </p:xfrm>
        <a:graphic>
          <a:graphicData uri="http://schemas.openxmlformats.org/drawingml/2006/table">
            <a:tbl>
              <a:tblPr firstRow="1" bandRow="1">
                <a:tableStyleId>{4D9DC6F3-EEE1-4579-9E34-02C857415E66}</a:tableStyleId>
              </a:tblPr>
              <a:tblGrid>
                <a:gridCol w="1291855">
                  <a:extLst>
                    <a:ext uri="{9D8B030D-6E8A-4147-A177-3AD203B41FA5}">
                      <a16:colId xmlns:a16="http://schemas.microsoft.com/office/drawing/2014/main" val="1549792572"/>
                    </a:ext>
                  </a:extLst>
                </a:gridCol>
                <a:gridCol w="1291855">
                  <a:extLst>
                    <a:ext uri="{9D8B030D-6E8A-4147-A177-3AD203B41FA5}">
                      <a16:colId xmlns:a16="http://schemas.microsoft.com/office/drawing/2014/main" val="1641276332"/>
                    </a:ext>
                  </a:extLst>
                </a:gridCol>
                <a:gridCol w="1919178">
                  <a:extLst>
                    <a:ext uri="{9D8B030D-6E8A-4147-A177-3AD203B41FA5}">
                      <a16:colId xmlns:a16="http://schemas.microsoft.com/office/drawing/2014/main" val="1665215646"/>
                    </a:ext>
                  </a:extLst>
                </a:gridCol>
              </a:tblGrid>
              <a:tr h="390481">
                <a:tc>
                  <a:txBody>
                    <a:bodyPr/>
                    <a:lstStyle/>
                    <a:p>
                      <a:r>
                        <a:rPr lang="es-CL" sz="1200" b="1" dirty="0">
                          <a:solidFill>
                            <a:schemeClr val="tx1"/>
                          </a:solidFill>
                        </a:rPr>
                        <a:t>Artículos</a:t>
                      </a:r>
                    </a:p>
                    <a:p>
                      <a:endParaRPr lang="es-C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200" b="1" dirty="0">
                          <a:solidFill>
                            <a:schemeClr val="tx1"/>
                          </a:solidFill>
                        </a:rPr>
                        <a:t>Sustantivos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200" b="1" dirty="0">
                          <a:solidFill>
                            <a:schemeClr val="tx1"/>
                          </a:solidFill>
                        </a:rPr>
                        <a:t>Adjetivos Calificativos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424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rgbClr val="002060"/>
                          </a:solidFill>
                        </a:rPr>
                        <a:t>La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rgbClr val="002060"/>
                          </a:solidFill>
                        </a:rPr>
                        <a:t>casa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>
                          <a:solidFill>
                            <a:srgbClr val="C00000"/>
                          </a:solidFill>
                        </a:rPr>
                        <a:t>misteriosa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6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rgbClr val="002060"/>
                          </a:solidFill>
                        </a:rPr>
                        <a:t>Unos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rgbClr val="002060"/>
                          </a:solidFill>
                        </a:rPr>
                        <a:t>árboles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>
                          <a:solidFill>
                            <a:srgbClr val="C00000"/>
                          </a:solidFill>
                        </a:rPr>
                        <a:t>gigantescos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095658"/>
                  </a:ext>
                </a:extLst>
              </a:tr>
            </a:tbl>
          </a:graphicData>
        </a:graphic>
      </p:graphicFrame>
      <p:sp>
        <p:nvSpPr>
          <p:cNvPr id="29" name="CuadroTexto 28">
            <a:extLst>
              <a:ext uri="{FF2B5EF4-FFF2-40B4-BE49-F238E27FC236}">
                <a16:creationId xmlns:a16="http://schemas.microsoft.com/office/drawing/2014/main" id="{2C403239-4DA9-43A8-AFEB-802C6A8A9C64}"/>
              </a:ext>
            </a:extLst>
          </p:cNvPr>
          <p:cNvSpPr txBox="1"/>
          <p:nvPr/>
        </p:nvSpPr>
        <p:spPr>
          <a:xfrm>
            <a:off x="3350239" y="2919957"/>
            <a:ext cx="2913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rgbClr val="F92913"/>
                </a:solidFill>
              </a:rPr>
              <a:t>REFUERZO LO APRENDIDO</a:t>
            </a:r>
          </a:p>
        </p:txBody>
      </p:sp>
    </p:spTree>
    <p:extLst>
      <p:ext uri="{BB962C8B-B14F-4D97-AF65-F5344CB8AC3E}">
        <p14:creationId xmlns:p14="http://schemas.microsoft.com/office/powerpoint/2010/main" val="3510428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801651E2-B4F1-4BA1-9928-FA5D20C69F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6</a:t>
            </a:fld>
            <a:endParaRPr lang="es-CL"/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D51C94EC-8372-401D-AF01-9EF7A0D3A2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715437"/>
              </p:ext>
            </p:extLst>
          </p:nvPr>
        </p:nvGraphicFramePr>
        <p:xfrm>
          <a:off x="1612188" y="316485"/>
          <a:ext cx="5264100" cy="1090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4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0393"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es-ES_tradnl" sz="1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ACTIVIDAD 2</a:t>
                      </a:r>
                    </a:p>
                    <a:p>
                      <a:pPr algn="ctr"/>
                      <a:r>
                        <a:rPr lang="es-ES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a los siguientes personajes,</a:t>
                      </a:r>
                    </a:p>
                    <a:p>
                      <a:pPr algn="ctr"/>
                      <a:r>
                        <a:rPr lang="es-ES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utilizando adjetivos calificativos.</a:t>
                      </a:r>
                      <a:endParaRPr lang="es-ES_tradnl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 descr="Resultado de imagen para garfield comiendo | Garfield, Niño corriendo, Gatos">
            <a:extLst>
              <a:ext uri="{FF2B5EF4-FFF2-40B4-BE49-F238E27FC236}">
                <a16:creationId xmlns:a16="http://schemas.microsoft.com/office/drawing/2014/main" id="{E9A833A8-8539-41E4-9B27-FC2842FAFD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061" y="1892426"/>
            <a:ext cx="2983039" cy="2545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ECF35E25-1DE9-4562-B267-1DE5A35032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249536"/>
              </p:ext>
            </p:extLst>
          </p:nvPr>
        </p:nvGraphicFramePr>
        <p:xfrm>
          <a:off x="4806900" y="1614326"/>
          <a:ext cx="2983039" cy="3101660"/>
        </p:xfrm>
        <a:graphic>
          <a:graphicData uri="http://schemas.openxmlformats.org/drawingml/2006/table">
            <a:tbl>
              <a:tblPr firstRow="1" bandRow="1">
                <a:tableStyleId>{4D9DC6F3-EEE1-4579-9E34-02C857415E66}</a:tableStyleId>
              </a:tblPr>
              <a:tblGrid>
                <a:gridCol w="2983039">
                  <a:extLst>
                    <a:ext uri="{9D8B030D-6E8A-4147-A177-3AD203B41FA5}">
                      <a16:colId xmlns:a16="http://schemas.microsoft.com/office/drawing/2014/main" val="3064624577"/>
                    </a:ext>
                  </a:extLst>
                </a:gridCol>
              </a:tblGrid>
              <a:tr h="620332">
                <a:tc>
                  <a:txBody>
                    <a:bodyPr/>
                    <a:lstStyle/>
                    <a:p>
                      <a:r>
                        <a:rPr lang="es-CL" sz="1800" b="0" dirty="0">
                          <a:solidFill>
                            <a:schemeClr val="tx1"/>
                          </a:solidFill>
                        </a:rPr>
                        <a:t>Garfield es un gato: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144121"/>
                  </a:ext>
                </a:extLst>
              </a:tr>
              <a:tr h="620332">
                <a:tc>
                  <a:txBody>
                    <a:bodyPr/>
                    <a:lstStyle/>
                    <a:p>
                      <a:r>
                        <a:rPr lang="es-CL" sz="1800" dirty="0"/>
                        <a:t>1. dormilón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907929"/>
                  </a:ext>
                </a:extLst>
              </a:tr>
              <a:tr h="620332">
                <a:tc>
                  <a:txBody>
                    <a:bodyPr/>
                    <a:lstStyle/>
                    <a:p>
                      <a:r>
                        <a:rPr lang="es-CL" sz="1800" dirty="0"/>
                        <a:t>2.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091587"/>
                  </a:ext>
                </a:extLst>
              </a:tr>
              <a:tr h="620332">
                <a:tc>
                  <a:txBody>
                    <a:bodyPr/>
                    <a:lstStyle/>
                    <a:p>
                      <a:r>
                        <a:rPr lang="es-CL" sz="1800" dirty="0"/>
                        <a:t>3.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432954"/>
                  </a:ext>
                </a:extLst>
              </a:tr>
              <a:tr h="620332">
                <a:tc>
                  <a:txBody>
                    <a:bodyPr/>
                    <a:lstStyle/>
                    <a:p>
                      <a:r>
                        <a:rPr lang="es-CL" sz="1800" dirty="0"/>
                        <a:t>4.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620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039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801651E2-B4F1-4BA1-9928-FA5D20C69F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7</a:t>
            </a:fld>
            <a:endParaRPr lang="es-CL"/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ECF35E25-1DE9-4562-B267-1DE5A35032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701282"/>
              </p:ext>
            </p:extLst>
          </p:nvPr>
        </p:nvGraphicFramePr>
        <p:xfrm>
          <a:off x="4337102" y="350139"/>
          <a:ext cx="2983039" cy="2039492"/>
        </p:xfrm>
        <a:graphic>
          <a:graphicData uri="http://schemas.openxmlformats.org/drawingml/2006/table">
            <a:tbl>
              <a:tblPr firstRow="1" bandRow="1">
                <a:tableStyleId>{4D9DC6F3-EEE1-4579-9E34-02C857415E66}</a:tableStyleId>
              </a:tblPr>
              <a:tblGrid>
                <a:gridCol w="2983039">
                  <a:extLst>
                    <a:ext uri="{9D8B030D-6E8A-4147-A177-3AD203B41FA5}">
                      <a16:colId xmlns:a16="http://schemas.microsoft.com/office/drawing/2014/main" val="3064624577"/>
                    </a:ext>
                  </a:extLst>
                </a:gridCol>
              </a:tblGrid>
              <a:tr h="509873">
                <a:tc>
                  <a:txBody>
                    <a:bodyPr/>
                    <a:lstStyle/>
                    <a:p>
                      <a:r>
                        <a:rPr lang="es-CL" sz="1800" b="0" dirty="0">
                          <a:solidFill>
                            <a:schemeClr val="tx1"/>
                          </a:solidFill>
                        </a:rPr>
                        <a:t>El pirata es: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144121"/>
                  </a:ext>
                </a:extLst>
              </a:tr>
              <a:tr h="509873">
                <a:tc>
                  <a:txBody>
                    <a:bodyPr/>
                    <a:lstStyle/>
                    <a:p>
                      <a:r>
                        <a:rPr lang="es-CL" sz="1800" dirty="0"/>
                        <a:t>1.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907929"/>
                  </a:ext>
                </a:extLst>
              </a:tr>
              <a:tr h="509873">
                <a:tc>
                  <a:txBody>
                    <a:bodyPr/>
                    <a:lstStyle/>
                    <a:p>
                      <a:r>
                        <a:rPr lang="es-CL" sz="1800" dirty="0"/>
                        <a:t>2.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091587"/>
                  </a:ext>
                </a:extLst>
              </a:tr>
              <a:tr h="509873">
                <a:tc>
                  <a:txBody>
                    <a:bodyPr/>
                    <a:lstStyle/>
                    <a:p>
                      <a:r>
                        <a:rPr lang="es-CL" sz="1800" dirty="0"/>
                        <a:t>3.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432954"/>
                  </a:ext>
                </a:extLst>
              </a:tr>
            </a:tbl>
          </a:graphicData>
        </a:graphic>
      </p:graphicFrame>
      <p:pic>
        <p:nvPicPr>
          <p:cNvPr id="2050" name="Picture 2" descr="Barbapelada, el pirata derrochador">
            <a:extLst>
              <a:ext uri="{FF2B5EF4-FFF2-40B4-BE49-F238E27FC236}">
                <a16:creationId xmlns:a16="http://schemas.microsoft.com/office/drawing/2014/main" id="{C7EE277F-B501-425B-9048-F7115F106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764" y="129221"/>
            <a:ext cx="3013900" cy="24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l pavo real y la grulla, Cuentos infantiles. - TodoPapás">
            <a:extLst>
              <a:ext uri="{FF2B5EF4-FFF2-40B4-BE49-F238E27FC236}">
                <a16:creationId xmlns:a16="http://schemas.microsoft.com/office/drawing/2014/main" id="{526A12AE-EB24-4DB2-B64E-60492616E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996" y="2571750"/>
            <a:ext cx="2823508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a 5">
            <a:extLst>
              <a:ext uri="{FF2B5EF4-FFF2-40B4-BE49-F238E27FC236}">
                <a16:creationId xmlns:a16="http://schemas.microsoft.com/office/drawing/2014/main" id="{FC9C3A07-7557-4BBD-9CC9-CBB16201A7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005810"/>
              </p:ext>
            </p:extLst>
          </p:nvPr>
        </p:nvGraphicFramePr>
        <p:xfrm>
          <a:off x="1235395" y="2742629"/>
          <a:ext cx="2983039" cy="2039492"/>
        </p:xfrm>
        <a:graphic>
          <a:graphicData uri="http://schemas.openxmlformats.org/drawingml/2006/table">
            <a:tbl>
              <a:tblPr firstRow="1" bandRow="1">
                <a:tableStyleId>{4D9DC6F3-EEE1-4579-9E34-02C857415E66}</a:tableStyleId>
              </a:tblPr>
              <a:tblGrid>
                <a:gridCol w="2983039">
                  <a:extLst>
                    <a:ext uri="{9D8B030D-6E8A-4147-A177-3AD203B41FA5}">
                      <a16:colId xmlns:a16="http://schemas.microsoft.com/office/drawing/2014/main" val="3064624577"/>
                    </a:ext>
                  </a:extLst>
                </a:gridCol>
              </a:tblGrid>
              <a:tr h="509873">
                <a:tc>
                  <a:txBody>
                    <a:bodyPr/>
                    <a:lstStyle/>
                    <a:p>
                      <a:r>
                        <a:rPr lang="es-CL" sz="1800" b="0" dirty="0">
                          <a:solidFill>
                            <a:schemeClr val="tx1"/>
                          </a:solidFill>
                        </a:rPr>
                        <a:t>El pavo real es: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144121"/>
                  </a:ext>
                </a:extLst>
              </a:tr>
              <a:tr h="509873">
                <a:tc>
                  <a:txBody>
                    <a:bodyPr/>
                    <a:lstStyle/>
                    <a:p>
                      <a:r>
                        <a:rPr lang="es-CL" sz="1800" dirty="0"/>
                        <a:t>1.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907929"/>
                  </a:ext>
                </a:extLst>
              </a:tr>
              <a:tr h="509873">
                <a:tc>
                  <a:txBody>
                    <a:bodyPr/>
                    <a:lstStyle/>
                    <a:p>
                      <a:r>
                        <a:rPr lang="es-CL" sz="1800" dirty="0"/>
                        <a:t>2.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091587"/>
                  </a:ext>
                </a:extLst>
              </a:tr>
              <a:tr h="509873">
                <a:tc>
                  <a:txBody>
                    <a:bodyPr/>
                    <a:lstStyle/>
                    <a:p>
                      <a:r>
                        <a:rPr lang="es-CL" sz="1800" dirty="0"/>
                        <a:t>3.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432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697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801651E2-B4F1-4BA1-9928-FA5D20C69F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8</a:t>
            </a:fld>
            <a:endParaRPr lang="es-CL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8E523B3-DEA6-4EF4-A357-C8963D048618}"/>
              </a:ext>
            </a:extLst>
          </p:cNvPr>
          <p:cNvSpPr/>
          <p:nvPr/>
        </p:nvSpPr>
        <p:spPr>
          <a:xfrm>
            <a:off x="2292096" y="1036320"/>
            <a:ext cx="3986784" cy="829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800" dirty="0">
                <a:solidFill>
                  <a:schemeClr val="tx1"/>
                </a:solidFill>
              </a:rPr>
              <a:t>¿Qué aprendí hoy?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9CE8A55-8E86-450B-8C12-802FF132CCE2}"/>
              </a:ext>
            </a:extLst>
          </p:cNvPr>
          <p:cNvSpPr/>
          <p:nvPr/>
        </p:nvSpPr>
        <p:spPr>
          <a:xfrm>
            <a:off x="2292096" y="2249424"/>
            <a:ext cx="3986784" cy="19933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800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ECC899C-FDE8-4FB0-901B-030ABA552988}"/>
              </a:ext>
            </a:extLst>
          </p:cNvPr>
          <p:cNvSpPr/>
          <p:nvPr/>
        </p:nvSpPr>
        <p:spPr>
          <a:xfrm>
            <a:off x="2377440" y="249936"/>
            <a:ext cx="3816096" cy="402336"/>
          </a:xfrm>
          <a:prstGeom prst="rect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AUTOEVALUACIÓN</a:t>
            </a:r>
          </a:p>
        </p:txBody>
      </p:sp>
    </p:spTree>
    <p:extLst>
      <p:ext uri="{BB962C8B-B14F-4D97-AF65-F5344CB8AC3E}">
        <p14:creationId xmlns:p14="http://schemas.microsoft.com/office/powerpoint/2010/main" val="1847864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28A3BEC7-75AB-42B1-BE07-4EC3DC5842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9</a:t>
            </a:fld>
            <a:endParaRPr lang="es-CL"/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CB723F09-61A3-4EBB-B3D3-A6E688AE86FC}"/>
              </a:ext>
            </a:extLst>
          </p:cNvPr>
          <p:cNvSpPr/>
          <p:nvPr/>
        </p:nvSpPr>
        <p:spPr>
          <a:xfrm>
            <a:off x="1859280" y="1389888"/>
            <a:ext cx="5425440" cy="2170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>
                <a:solidFill>
                  <a:schemeClr val="tx1"/>
                </a:solidFill>
              </a:rPr>
              <a:t>¡¡¡MUY BUEN TRABAJO!!!</a:t>
            </a:r>
          </a:p>
        </p:txBody>
      </p:sp>
    </p:spTree>
    <p:extLst>
      <p:ext uri="{BB962C8B-B14F-4D97-AF65-F5344CB8AC3E}">
        <p14:creationId xmlns:p14="http://schemas.microsoft.com/office/powerpoint/2010/main" val="1149587671"/>
      </p:ext>
    </p:extLst>
  </p:cSld>
  <p:clrMapOvr>
    <a:masterClrMapping/>
  </p:clrMapOvr>
</p:sld>
</file>

<file path=ppt/theme/theme1.xml><?xml version="1.0" encoding="utf-8"?>
<a:theme xmlns:a="http://schemas.openxmlformats.org/drawingml/2006/main" name="Puck template">
  <a:themeElements>
    <a:clrScheme name="Custom 347">
      <a:dk1>
        <a:srgbClr val="212A2E"/>
      </a:dk1>
      <a:lt1>
        <a:srgbClr val="FFFFFF"/>
      </a:lt1>
      <a:dk2>
        <a:srgbClr val="617A86"/>
      </a:dk2>
      <a:lt2>
        <a:srgbClr val="A1BECC"/>
      </a:lt2>
      <a:accent1>
        <a:srgbClr val="00D1C6"/>
      </a:accent1>
      <a:accent2>
        <a:srgbClr val="00ACC3"/>
      </a:accent2>
      <a:accent3>
        <a:srgbClr val="BBCD00"/>
      </a:accent3>
      <a:accent4>
        <a:srgbClr val="65BB48"/>
      </a:accent4>
      <a:accent5>
        <a:srgbClr val="F8BB00"/>
      </a:accent5>
      <a:accent6>
        <a:srgbClr val="EF6222"/>
      </a:accent6>
      <a:hlink>
        <a:srgbClr val="617A8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214</Words>
  <Application>Microsoft Office PowerPoint</Application>
  <PresentationFormat>Presentación en pantalla (16:9)</PresentationFormat>
  <Paragraphs>71</Paragraphs>
  <Slides>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Nixie One</vt:lpstr>
      <vt:lpstr>Varela Round</vt:lpstr>
      <vt:lpstr>Puck template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LENGUAJE Y COMUNICACIÓN  EL POEMA  Profesora: Pamela Orellana  Curso: 4°Básico</dc:title>
  <dc:creator>pameo</dc:creator>
  <cp:lastModifiedBy>pame.ore@hotmail.com</cp:lastModifiedBy>
  <cp:revision>59</cp:revision>
  <dcterms:modified xsi:type="dcterms:W3CDTF">2021-03-31T15:02:50Z</dcterms:modified>
</cp:coreProperties>
</file>