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86" r:id="rId2"/>
    <p:sldId id="287" r:id="rId3"/>
    <p:sldId id="258" r:id="rId4"/>
    <p:sldId id="262" r:id="rId5"/>
    <p:sldId id="261" r:id="rId6"/>
    <p:sldId id="263" r:id="rId7"/>
    <p:sldId id="264" r:id="rId8"/>
    <p:sldId id="267" r:id="rId9"/>
    <p:sldId id="268" r:id="rId10"/>
    <p:sldId id="269" r:id="rId11"/>
    <p:sldId id="270" r:id="rId12"/>
    <p:sldId id="272" r:id="rId13"/>
    <p:sldId id="281" r:id="rId14"/>
  </p:sldIdLst>
  <p:sldSz cx="9144000" cy="5143500" type="screen16x9"/>
  <p:notesSz cx="6858000" cy="9144000"/>
  <p:embeddedFontLst>
    <p:embeddedFont>
      <p:font typeface="Arvo" panose="02000000000000000000" pitchFamily="2" charset="77"/>
      <p:regular r:id="rId16"/>
      <p:bold r:id="rId17"/>
      <p:italic r:id="rId18"/>
      <p:boldItalic r:id="rId19"/>
    </p:embeddedFont>
    <p:embeddedFont>
      <p:font typeface="Cambria Math" panose="02040503050406030204" pitchFamily="18" charset="0"/>
      <p:regular r:id="rId20"/>
    </p:embeddedFont>
    <p:embeddedFont>
      <p:font typeface="Comic Sans MS" panose="030F0902030302020204" pitchFamily="66" charset="0"/>
      <p:regular r:id="rId21"/>
    </p:embeddedFont>
    <p:embeddedFont>
      <p:font typeface="Muli" pitchFamily="2" charset="77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2847B5-A4CF-43C2-9E4E-28A65C6D122D}">
  <a:tblStyle styleId="{8C2847B5-A4CF-43C2-9E4E-28A65C6D12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0"/>
  </p:normalViewPr>
  <p:slideViewPr>
    <p:cSldViewPr snapToGrid="0" snapToObjects="1">
      <p:cViewPr varScale="1">
        <p:scale>
          <a:sx n="160" d="100"/>
          <a:sy n="160" d="100"/>
        </p:scale>
        <p:origin x="2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0664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9060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Death_to_stock_photography_Vibrant-(9-of-10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90452" y="-155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 descr="Death_to_stock_communicate_hands_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1323" y="1991825"/>
            <a:ext cx="1159828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 descr="Death_to_stock_photography_Vibrant-(10-of-10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0425" y="308182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 descr="Death_to_stock_communicate_hands_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3750" y="2225"/>
            <a:ext cx="2057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" descr="Death_to_stock_communicate_hands_9-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1493" y="1017182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/>
          <p:nvPr/>
        </p:nvSpPr>
        <p:spPr>
          <a:xfrm>
            <a:off x="-72627" y="204817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965073" y="4114876"/>
            <a:ext cx="1037700" cy="1037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Shape 17" descr="DeathtoStock_Clementine10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56643" y="4111407"/>
            <a:ext cx="1037700" cy="103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 descr="Death_to_stock_communicate_hands_4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2538" y="308537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 descr="DeathtoStock_Simplify3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66600" y="-18106"/>
            <a:ext cx="1037700" cy="1037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 descr="Death_to_stock_communicate_hands_1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82294" y="-180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 descr="Death_to_stock_communicate_hands_3.jp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18950" y="4105800"/>
            <a:ext cx="1037700" cy="10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/>
          <p:nvPr/>
        </p:nvSpPr>
        <p:spPr>
          <a:xfrm flipH="1">
            <a:off x="971550" y="-6120"/>
            <a:ext cx="1028700" cy="10287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 flipH="1">
            <a:off x="2000250" y="4114889"/>
            <a:ext cx="1028700" cy="10287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flipH="1">
            <a:off x="3028950" y="0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 flipH="1">
            <a:off x="5086350" y="4114889"/>
            <a:ext cx="1028700" cy="102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 flipH="1">
            <a:off x="6115050" y="4114889"/>
            <a:ext cx="1028700" cy="102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 flipH="1">
            <a:off x="6117975" y="-9556"/>
            <a:ext cx="1028700" cy="10287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 flipH="1">
            <a:off x="4057650" y="0"/>
            <a:ext cx="1028700" cy="10287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2000250" y="1019175"/>
            <a:ext cx="5143500" cy="30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2961550" y="1991825"/>
            <a:ext cx="32208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 flipH="1">
            <a:off x="7144834" y="2563116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 flipH="1">
            <a:off x="2507334" y="5004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 flipH="1">
            <a:off x="8172291" y="8"/>
            <a:ext cx="971700" cy="971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4566118" y="-49"/>
            <a:ext cx="518700" cy="518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 flipH="1">
            <a:off x="453009" y="-5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7138685" y="308537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 flipH="1">
            <a:off x="7143750" y="2057450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842475" y="1918281"/>
            <a:ext cx="4115400" cy="27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■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93" name="Shape 93" descr="Death_to_stock_communicate_hands_2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184" y="2070682"/>
            <a:ext cx="1037815" cy="103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 descr="Death_to_stock_communicate_hands_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1" y="9"/>
            <a:ext cx="2077780" cy="207777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/>
          <p:nvPr/>
        </p:nvSpPr>
        <p:spPr>
          <a:xfrm>
            <a:off x="7070023" y="2072330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8106245" y="310851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7070023" y="1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7" y="4105794"/>
            <a:ext cx="1037700" cy="10377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0" y="35870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518691" y="41057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6551323" y="-9"/>
            <a:ext cx="518700" cy="5187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7587466" y="25837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Shape 103"/>
          <p:cNvGrpSpPr/>
          <p:nvPr/>
        </p:nvGrpSpPr>
        <p:grpSpPr>
          <a:xfrm>
            <a:off x="7332942" y="269800"/>
            <a:ext cx="498130" cy="498101"/>
            <a:chOff x="1923675" y="1633650"/>
            <a:chExt cx="436000" cy="435975"/>
          </a:xfrm>
        </p:grpSpPr>
        <p:sp>
          <p:nvSpPr>
            <p:cNvPr id="104" name="Shape 104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 descr="Death_to_stock_photography_Vibrant-(10-of-10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9775" y="1037700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/>
          <p:nvPr/>
        </p:nvSpPr>
        <p:spPr>
          <a:xfrm>
            <a:off x="7070023" y="2072326"/>
            <a:ext cx="1037700" cy="1037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" name="Shape 114" descr="Death_to_stock_photography_Vibrant-(9-of-10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2625" y="0"/>
            <a:ext cx="1037825" cy="103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406400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842475" y="1818975"/>
            <a:ext cx="2172900" cy="310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■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4063136" y="1818975"/>
            <a:ext cx="2185800" cy="310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■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8102686" y="3110092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7070032" y="6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7" y="4105794"/>
            <a:ext cx="1037700" cy="10377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1037700" y="46244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-9" y="4105791"/>
            <a:ext cx="518700" cy="51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8621748" y="4146316"/>
            <a:ext cx="518700" cy="5187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8621753" y="3627616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Shape 125"/>
          <p:cNvGrpSpPr/>
          <p:nvPr/>
        </p:nvGrpSpPr>
        <p:grpSpPr>
          <a:xfrm>
            <a:off x="7424022" y="2343455"/>
            <a:ext cx="329718" cy="522703"/>
            <a:chOff x="6718575" y="2318625"/>
            <a:chExt cx="256950" cy="407375"/>
          </a:xfrm>
        </p:grpSpPr>
        <p:sp>
          <p:nvSpPr>
            <p:cNvPr id="126" name="Shape 12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 descr="DeathtoStock_Clementine10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8350" y="2070675"/>
            <a:ext cx="1037825" cy="103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 descr="Death_to_stock_communicate_hands_9-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5" y="0"/>
            <a:ext cx="2077775" cy="2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441800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842475" y="1818975"/>
            <a:ext cx="1431300" cy="310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2"/>
          </p:nvPr>
        </p:nvSpPr>
        <p:spPr>
          <a:xfrm>
            <a:off x="3347475" y="1818975"/>
            <a:ext cx="1431300" cy="310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3"/>
          </p:nvPr>
        </p:nvSpPr>
        <p:spPr>
          <a:xfrm>
            <a:off x="4852474" y="1818975"/>
            <a:ext cx="1431300" cy="310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6030661" y="5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8106245" y="2071756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8106236" y="103462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-293" y="3586794"/>
            <a:ext cx="1037700" cy="10377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-300" y="46244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-309" y="35867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8625223" y="3113166"/>
            <a:ext cx="518700" cy="5187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7068341" y="-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Shape 150"/>
          <p:cNvGrpSpPr/>
          <p:nvPr/>
        </p:nvGrpSpPr>
        <p:grpSpPr>
          <a:xfrm>
            <a:off x="8352271" y="1280647"/>
            <a:ext cx="545654" cy="545654"/>
            <a:chOff x="5941025" y="3634400"/>
            <a:chExt cx="467650" cy="467650"/>
          </a:xfrm>
        </p:grpSpPr>
        <p:sp>
          <p:nvSpPr>
            <p:cNvPr id="151" name="Shape 151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 descr="DeathtoStock_Simplify3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250" y="0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 descr="Death_to_stock_communicate_hands_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5" y="2070675"/>
            <a:ext cx="2077775" cy="2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7070023" y="5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8106245" y="103771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7070023" y="3102451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7" y="4105794"/>
            <a:ext cx="1037700" cy="10377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1037700" y="41057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-9" y="46247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7587473" y="1037691"/>
            <a:ext cx="518700" cy="5187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8625291" y="5189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7529848" y="3440573"/>
            <a:ext cx="455351" cy="414225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 flipH="1">
            <a:off x="7192539" y="3387811"/>
            <a:ext cx="302961" cy="275574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 descr="Death_to_stock_communicate_hands_2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3282" y="1857008"/>
            <a:ext cx="930717" cy="930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 descr="Death_to_stock_communicate_hands_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0639" y="16"/>
            <a:ext cx="1863360" cy="186335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/>
          <p:nvPr/>
        </p:nvSpPr>
        <p:spPr>
          <a:xfrm>
            <a:off x="7284049" y="1858486"/>
            <a:ext cx="930600" cy="930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8213336" y="2787740"/>
            <a:ext cx="930600" cy="930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7284049" y="9"/>
            <a:ext cx="930600" cy="930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6" y="4212884"/>
            <a:ext cx="930600" cy="9306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0" y="3747713"/>
            <a:ext cx="465300" cy="4653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465164" y="4212881"/>
            <a:ext cx="465300" cy="4653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6818876" y="-1"/>
            <a:ext cx="465300" cy="4653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7748094" y="2317122"/>
            <a:ext cx="465300" cy="4653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" name="Shape 206"/>
          <p:cNvGrpSpPr/>
          <p:nvPr/>
        </p:nvGrpSpPr>
        <p:grpSpPr>
          <a:xfrm>
            <a:off x="7519838" y="241965"/>
            <a:ext cx="446726" cy="446700"/>
            <a:chOff x="1923675" y="1633650"/>
            <a:chExt cx="436000" cy="435975"/>
          </a:xfrm>
        </p:grpSpPr>
        <p:sp>
          <p:nvSpPr>
            <p:cNvPr id="207" name="Shape 207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_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 descr="Death_to_stock_photography_Vibrant-(10-of-10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74671" y="936760"/>
            <a:ext cx="1869250" cy="186925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/>
          <p:nvPr/>
        </p:nvSpPr>
        <p:spPr>
          <a:xfrm>
            <a:off x="7274895" y="1870746"/>
            <a:ext cx="936900" cy="9369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7" name="Shape 217" descr="Death_to_stock_photography_Vibrant-(9-of-10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7050" y="-1"/>
            <a:ext cx="936870" cy="936872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/>
          <p:nvPr/>
        </p:nvSpPr>
        <p:spPr>
          <a:xfrm>
            <a:off x="8207105" y="2807566"/>
            <a:ext cx="936900" cy="9369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7274902" y="56"/>
            <a:ext cx="936900" cy="9369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13" y="4206739"/>
            <a:ext cx="936900" cy="9369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936765" y="4674987"/>
            <a:ext cx="468300" cy="4683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-1" y="4206736"/>
            <a:ext cx="468300" cy="4683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8675675" y="3742994"/>
            <a:ext cx="468300" cy="4683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8675680" y="3274749"/>
            <a:ext cx="468300" cy="4683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Shape 225"/>
          <p:cNvGrpSpPr/>
          <p:nvPr/>
        </p:nvGrpSpPr>
        <p:grpSpPr>
          <a:xfrm>
            <a:off x="7594614" y="2115525"/>
            <a:ext cx="297651" cy="471862"/>
            <a:chOff x="6718575" y="2318625"/>
            <a:chExt cx="256950" cy="407375"/>
          </a:xfrm>
        </p:grpSpPr>
        <p:sp>
          <p:nvSpPr>
            <p:cNvPr id="226" name="Shape 22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3">
  <p:cSld name="BLANK_1_1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 descr="DeathtoStock_Clementine10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77752" y="1861709"/>
            <a:ext cx="933085" cy="93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 descr="Death_to_stock_communicate_hands_9-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5841" y="8"/>
            <a:ext cx="1868082" cy="186808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/>
          <p:nvPr/>
        </p:nvSpPr>
        <p:spPr>
          <a:xfrm>
            <a:off x="6344788" y="12"/>
            <a:ext cx="933000" cy="9330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8210900" y="1862680"/>
            <a:ext cx="933000" cy="9330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8210893" y="930219"/>
            <a:ext cx="933000" cy="9330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-287" y="3743870"/>
            <a:ext cx="933000" cy="9330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-293" y="4676847"/>
            <a:ext cx="466500" cy="4665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-301" y="3743867"/>
            <a:ext cx="466500" cy="4665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8677502" y="2798991"/>
            <a:ext cx="466500" cy="4665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7277744" y="0"/>
            <a:ext cx="466500" cy="4665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" name="Shape 246"/>
          <p:cNvGrpSpPr/>
          <p:nvPr/>
        </p:nvGrpSpPr>
        <p:grpSpPr>
          <a:xfrm>
            <a:off x="8431833" y="1151245"/>
            <a:ext cx="490565" cy="490565"/>
            <a:chOff x="5941025" y="3634400"/>
            <a:chExt cx="467650" cy="467650"/>
          </a:xfrm>
        </p:grpSpPr>
        <p:sp>
          <p:nvSpPr>
            <p:cNvPr id="247" name="Shape 247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4">
  <p:cSld name="BLANK_1_1_1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Shape 255" descr="DeathtoStock_Simplify3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08905" y="-1"/>
            <a:ext cx="935025" cy="93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 descr="Death_to_stock_communicate_hands_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1786" y="1865793"/>
            <a:ext cx="1872187" cy="187219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/>
          <p:nvPr/>
        </p:nvSpPr>
        <p:spPr>
          <a:xfrm>
            <a:off x="7275209" y="4"/>
            <a:ext cx="935100" cy="9351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8208899" y="935036"/>
            <a:ext cx="935100" cy="9351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7275209" y="2795481"/>
            <a:ext cx="935100" cy="9351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13" y="4208474"/>
            <a:ext cx="935100" cy="9351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935032" y="4208477"/>
            <a:ext cx="467400" cy="4674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-1" y="4676119"/>
            <a:ext cx="467400" cy="467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7741458" y="935017"/>
            <a:ext cx="467400" cy="4674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8676589" y="467639"/>
            <a:ext cx="467400" cy="467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7689536" y="3100148"/>
            <a:ext cx="410309" cy="373255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Shape 266"/>
          <p:cNvSpPr/>
          <p:nvPr/>
        </p:nvSpPr>
        <p:spPr>
          <a:xfrm flipH="1">
            <a:off x="7385585" y="3052605"/>
            <a:ext cx="273000" cy="248322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sldNum" idx="12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1842475" y="1918281"/>
            <a:ext cx="4115400" cy="27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72">
            <a:extLst>
              <a:ext uri="{FF2B5EF4-FFF2-40B4-BE49-F238E27FC236}">
                <a16:creationId xmlns:a16="http://schemas.microsoft.com/office/drawing/2014/main" id="{F68DE1A2-3C4E-6340-BBD4-F0702006471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961549" y="2091241"/>
            <a:ext cx="32208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Física</a:t>
            </a:r>
            <a:r>
              <a:rPr lang="en" dirty="0"/>
              <a:t> </a:t>
            </a:r>
            <a:br>
              <a:rPr lang="en" dirty="0"/>
            </a:br>
            <a:r>
              <a:rPr lang="en" dirty="0"/>
              <a:t>”</a:t>
            </a:r>
            <a:r>
              <a:rPr lang="en" dirty="0" err="1"/>
              <a:t>Ondas</a:t>
            </a:r>
            <a:r>
              <a:rPr lang="en" dirty="0"/>
              <a:t>”</a:t>
            </a:r>
            <a:br>
              <a:rPr lang="en" dirty="0"/>
            </a:br>
            <a:br>
              <a:rPr lang="en" dirty="0"/>
            </a:br>
            <a:r>
              <a:rPr lang="en" sz="2000" dirty="0"/>
              <a:t>1º M</a:t>
            </a:r>
            <a:r>
              <a:rPr lang="es-CL" sz="2000" dirty="0"/>
              <a:t>e</a:t>
            </a:r>
            <a:r>
              <a:rPr lang="en" sz="2000" dirty="0" err="1"/>
              <a:t>dio</a:t>
            </a:r>
            <a:r>
              <a:rPr lang="en" sz="2000" dirty="0"/>
              <a:t> </a:t>
            </a:r>
            <a:endParaRPr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6B76CD3-041C-C549-A5B4-D3342458D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622" y="333954"/>
            <a:ext cx="990654" cy="124736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C586CCA-6AA2-8C4E-8B36-CC9AC31FEF18}"/>
              </a:ext>
            </a:extLst>
          </p:cNvPr>
          <p:cNvSpPr txBox="1"/>
          <p:nvPr/>
        </p:nvSpPr>
        <p:spPr>
          <a:xfrm>
            <a:off x="3091416" y="3760967"/>
            <a:ext cx="2961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chemeClr val="tx2">
                    <a:lumMod val="50000"/>
                  </a:schemeClr>
                </a:solidFill>
              </a:rPr>
              <a:t>Profesor: Bastián Cárdenas Godoy</a:t>
            </a:r>
          </a:p>
        </p:txBody>
      </p:sp>
    </p:spTree>
    <p:extLst>
      <p:ext uri="{BB962C8B-B14F-4D97-AF65-F5344CB8AC3E}">
        <p14:creationId xmlns:p14="http://schemas.microsoft.com/office/powerpoint/2010/main" val="3407906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sldNum" idx="12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CEC9AB-DC65-1F4D-886B-FACC3F8F8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592" y="985960"/>
            <a:ext cx="5976603" cy="330238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B79C34A-0B97-1648-98E5-8A8F51593C7A}"/>
              </a:ext>
            </a:extLst>
          </p:cNvPr>
          <p:cNvSpPr/>
          <p:nvPr/>
        </p:nvSpPr>
        <p:spPr>
          <a:xfrm>
            <a:off x="1494845" y="3578087"/>
            <a:ext cx="5494352" cy="24649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71EB30-674B-A74A-ACE4-3CB93B05AD76}"/>
              </a:ext>
            </a:extLst>
          </p:cNvPr>
          <p:cNvSpPr txBox="1"/>
          <p:nvPr/>
        </p:nvSpPr>
        <p:spPr>
          <a:xfrm>
            <a:off x="365760" y="368301"/>
            <a:ext cx="2005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92D050"/>
                </a:solidFill>
                <a:latin typeface="Comic Sans MS" panose="030F0902030302020204" pitchFamily="66" charset="0"/>
              </a:rPr>
              <a:t>Reflexión de una onda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5" name="Picture 5" descr="image018">
            <a:extLst>
              <a:ext uri="{FF2B5EF4-FFF2-40B4-BE49-F238E27FC236}">
                <a16:creationId xmlns:a16="http://schemas.microsoft.com/office/drawing/2014/main" id="{0B1B2E92-6D96-6740-AAAD-F5CCC7A2A8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12" y="1200640"/>
            <a:ext cx="4257775" cy="3121571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AB480FD-4008-2744-BDB9-DD6DE8E08C8E}"/>
              </a:ext>
            </a:extLst>
          </p:cNvPr>
          <p:cNvSpPr txBox="1"/>
          <p:nvPr/>
        </p:nvSpPr>
        <p:spPr>
          <a:xfrm>
            <a:off x="469127" y="500932"/>
            <a:ext cx="1925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00B0F0"/>
                </a:solidFill>
              </a:rPr>
              <a:t>Refracción de la onda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53F4D7-D7D0-CC4E-A1EB-C556C86AA2C2}"/>
              </a:ext>
            </a:extLst>
          </p:cNvPr>
          <p:cNvSpPr txBox="1"/>
          <p:nvPr/>
        </p:nvSpPr>
        <p:spPr>
          <a:xfrm>
            <a:off x="518701" y="508883"/>
            <a:ext cx="1947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FFC000"/>
                </a:solidFill>
                <a:latin typeface="Comic Sans MS" panose="030F0902030302020204" pitchFamily="66" charset="0"/>
              </a:rPr>
              <a:t>Difracción de la onda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54A71A6-5C51-8C46-8083-60791E711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835" y="1127049"/>
            <a:ext cx="4240330" cy="31873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ctrTitle" idx="4294967295"/>
          </p:nvPr>
        </p:nvSpPr>
        <p:spPr>
          <a:xfrm>
            <a:off x="925725" y="592750"/>
            <a:ext cx="5421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Lo principal</a:t>
            </a:r>
            <a:endParaRPr sz="1800" dirty="0"/>
          </a:p>
        </p:txBody>
      </p:sp>
      <p:sp>
        <p:nvSpPr>
          <p:cNvPr id="497" name="Shape 497"/>
          <p:cNvSpPr txBox="1">
            <a:spLocks noGrp="1"/>
          </p:cNvSpPr>
          <p:nvPr>
            <p:ph type="subTitle" idx="4294967295"/>
          </p:nvPr>
        </p:nvSpPr>
        <p:spPr>
          <a:xfrm>
            <a:off x="925725" y="1792372"/>
            <a:ext cx="5421000" cy="15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/>
              <a:t>Las </a:t>
            </a:r>
            <a:r>
              <a:rPr lang="en" sz="3600" b="1" dirty="0" err="1">
                <a:solidFill>
                  <a:srgbClr val="FAA99C"/>
                </a:solidFill>
              </a:rPr>
              <a:t>Ondas</a:t>
            </a:r>
            <a:endParaRPr sz="3600" b="1" dirty="0">
              <a:solidFill>
                <a:srgbClr val="FAA99C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dirty="0"/>
              <a:t>Y</a:t>
            </a:r>
            <a:r>
              <a:rPr lang="en" dirty="0"/>
              <a:t> sus </a:t>
            </a:r>
            <a:r>
              <a:rPr lang="en" dirty="0" err="1"/>
              <a:t>principales</a:t>
            </a:r>
            <a:r>
              <a:rPr lang="en" dirty="0"/>
              <a:t> </a:t>
            </a:r>
            <a:r>
              <a:rPr lang="en" dirty="0" err="1"/>
              <a:t>características</a:t>
            </a:r>
            <a:endParaRPr sz="3600" b="1" dirty="0"/>
          </a:p>
        </p:txBody>
      </p:sp>
      <p:sp>
        <p:nvSpPr>
          <p:cNvPr id="498" name="Shape 498"/>
          <p:cNvSpPr txBox="1">
            <a:spLocks noGrp="1"/>
          </p:cNvSpPr>
          <p:nvPr>
            <p:ph type="sldNum" idx="12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5" name="Shape 679">
            <a:extLst>
              <a:ext uri="{FF2B5EF4-FFF2-40B4-BE49-F238E27FC236}">
                <a16:creationId xmlns:a16="http://schemas.microsoft.com/office/drawing/2014/main" id="{11FD9DC5-91A4-3A4C-8AE6-A9C36C077662}"/>
              </a:ext>
            </a:extLst>
          </p:cNvPr>
          <p:cNvGrpSpPr/>
          <p:nvPr/>
        </p:nvGrpSpPr>
        <p:grpSpPr>
          <a:xfrm>
            <a:off x="5098345" y="3281599"/>
            <a:ext cx="1771581" cy="1396601"/>
            <a:chOff x="5247525" y="3007275"/>
            <a:chExt cx="517575" cy="384825"/>
          </a:xfrm>
        </p:grpSpPr>
        <p:sp>
          <p:nvSpPr>
            <p:cNvPr id="6" name="Shape 680">
              <a:extLst>
                <a:ext uri="{FF2B5EF4-FFF2-40B4-BE49-F238E27FC236}">
                  <a16:creationId xmlns:a16="http://schemas.microsoft.com/office/drawing/2014/main" id="{8DDC68E1-41DD-C146-A14C-3F8B38EDC679}"/>
                </a:ext>
              </a:extLst>
            </p:cNvPr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Shape 681">
              <a:extLst>
                <a:ext uri="{FF2B5EF4-FFF2-40B4-BE49-F238E27FC236}">
                  <a16:creationId xmlns:a16="http://schemas.microsoft.com/office/drawing/2014/main" id="{72C59BCC-C2D4-6E48-98EC-D6248E040B02}"/>
                </a:ext>
              </a:extLst>
            </p:cNvPr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5" name="Shape 277">
            <a:extLst>
              <a:ext uri="{FF2B5EF4-FFF2-40B4-BE49-F238E27FC236}">
                <a16:creationId xmlns:a16="http://schemas.microsoft.com/office/drawing/2014/main" id="{2EA74EE0-BCF7-7F46-A35A-993A73DDFC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8701" y="225028"/>
            <a:ext cx="4946700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err="1"/>
              <a:t>Ruta</a:t>
            </a:r>
            <a:r>
              <a:rPr lang="en" sz="3000" dirty="0"/>
              <a:t> de </a:t>
            </a:r>
            <a:r>
              <a:rPr lang="en" sz="3000" dirty="0" err="1"/>
              <a:t>aprendizaje</a:t>
            </a:r>
            <a:endParaRPr sz="3000" dirty="0"/>
          </a:p>
        </p:txBody>
      </p:sp>
      <p:sp>
        <p:nvSpPr>
          <p:cNvPr id="16" name="Marcador de texto 6">
            <a:extLst>
              <a:ext uri="{FF2B5EF4-FFF2-40B4-BE49-F238E27FC236}">
                <a16:creationId xmlns:a16="http://schemas.microsoft.com/office/drawing/2014/main" id="{4A4D37D5-BEA1-8E43-9A14-7A385467CA92}"/>
              </a:ext>
            </a:extLst>
          </p:cNvPr>
          <p:cNvSpPr txBox="1">
            <a:spLocks/>
          </p:cNvSpPr>
          <p:nvPr/>
        </p:nvSpPr>
        <p:spPr>
          <a:xfrm>
            <a:off x="1423306" y="1077516"/>
            <a:ext cx="5557942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400"/>
              <a:buFont typeface="Muli"/>
              <a:buChar char="□"/>
              <a:defRPr sz="14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400"/>
              <a:buFont typeface="Muli"/>
              <a:buChar char="▫"/>
              <a:defRPr sz="14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400"/>
              <a:buFont typeface="Muli"/>
              <a:buChar char="▫"/>
              <a:defRPr sz="14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es-CL" b="1" dirty="0"/>
              <a:t>Objetivo: </a:t>
            </a:r>
            <a:r>
              <a:rPr lang="es-CL" dirty="0"/>
              <a:t>Resumir el contenido de ondas remarcando las principales características y su matemática</a:t>
            </a:r>
          </a:p>
          <a:p>
            <a:r>
              <a:rPr lang="es-CL" b="1" dirty="0"/>
              <a:t>Contenido</a:t>
            </a:r>
          </a:p>
          <a:p>
            <a:endParaRPr lang="es-CL" b="1" dirty="0"/>
          </a:p>
          <a:p>
            <a:pPr lvl="1">
              <a:lnSpc>
                <a:spcPct val="90000"/>
              </a:lnSpc>
            </a:pPr>
            <a:r>
              <a:rPr lang="es-ES" altLang="es-CL" dirty="0"/>
              <a:t>Ondas</a:t>
            </a:r>
          </a:p>
          <a:p>
            <a:pPr lvl="1">
              <a:lnSpc>
                <a:spcPct val="90000"/>
              </a:lnSpc>
            </a:pPr>
            <a:r>
              <a:rPr lang="es-ES" altLang="es-CL" dirty="0"/>
              <a:t>Partes de una onda </a:t>
            </a:r>
          </a:p>
          <a:p>
            <a:pPr lvl="1">
              <a:lnSpc>
                <a:spcPct val="90000"/>
              </a:lnSpc>
            </a:pPr>
            <a:r>
              <a:rPr lang="es-ES" altLang="es-CL" dirty="0"/>
              <a:t>Matemáticas</a:t>
            </a:r>
          </a:p>
          <a:p>
            <a:pPr lvl="1">
              <a:lnSpc>
                <a:spcPct val="90000"/>
              </a:lnSpc>
            </a:pPr>
            <a:r>
              <a:rPr lang="es-ES" altLang="es-CL" dirty="0"/>
              <a:t>Tipos de ondas </a:t>
            </a:r>
          </a:p>
          <a:p>
            <a:pPr lvl="1">
              <a:lnSpc>
                <a:spcPct val="90000"/>
              </a:lnSpc>
            </a:pPr>
            <a:r>
              <a:rPr lang="es-ES" altLang="es-CL" dirty="0"/>
              <a:t>Propiedades de las ondas</a:t>
            </a:r>
          </a:p>
          <a:p>
            <a:pPr marL="596900" lvl="1" indent="0">
              <a:lnSpc>
                <a:spcPct val="90000"/>
              </a:lnSpc>
              <a:buNone/>
            </a:pPr>
            <a:endParaRPr lang="es-ES" altLang="es-CL" dirty="0"/>
          </a:p>
          <a:p>
            <a:r>
              <a:rPr lang="es-CL" b="1" dirty="0"/>
              <a:t>Cierre de la clase</a:t>
            </a:r>
          </a:p>
        </p:txBody>
      </p:sp>
    </p:spTree>
    <p:extLst>
      <p:ext uri="{BB962C8B-B14F-4D97-AF65-F5344CB8AC3E}">
        <p14:creationId xmlns:p14="http://schemas.microsoft.com/office/powerpoint/2010/main" val="843639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subTitle" idx="4294967295"/>
          </p:nvPr>
        </p:nvSpPr>
        <p:spPr>
          <a:xfrm>
            <a:off x="989335" y="1777500"/>
            <a:ext cx="5912397" cy="15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3600" b="1" dirty="0"/>
              <a:t>Resumamos </a:t>
            </a:r>
            <a:r>
              <a:rPr lang="es-ES" sz="3600" b="1" dirty="0">
                <a:solidFill>
                  <a:srgbClr val="92D050"/>
                </a:solidFill>
              </a:rPr>
              <a:t>todo lo visto</a:t>
            </a:r>
            <a:endParaRPr sz="3600" b="1" dirty="0">
              <a:solidFill>
                <a:srgbClr val="92D050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Ondas, longitud de onda, frecuencia, </a:t>
            </a:r>
            <a:r>
              <a:rPr lang="es-ES" dirty="0" err="1"/>
              <a:t>periódo</a:t>
            </a:r>
            <a:r>
              <a:rPr lang="es-ES" dirty="0"/>
              <a:t>, velocidad, ciclos, amplitud, etc…</a:t>
            </a:r>
            <a:endParaRPr sz="3600" b="1" dirty="0"/>
          </a:p>
        </p:txBody>
      </p:sp>
      <p:sp>
        <p:nvSpPr>
          <p:cNvPr id="288" name="Shape 288"/>
          <p:cNvSpPr txBox="1">
            <a:spLocks noGrp="1"/>
          </p:cNvSpPr>
          <p:nvPr>
            <p:ph type="sldNum" idx="12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ctrTitle" idx="4294967295"/>
          </p:nvPr>
        </p:nvSpPr>
        <p:spPr>
          <a:xfrm>
            <a:off x="914043" y="2057900"/>
            <a:ext cx="5230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err="1"/>
              <a:t>Ondas</a:t>
            </a:r>
            <a:endParaRPr sz="6000" b="1" dirty="0"/>
          </a:p>
        </p:txBody>
      </p:sp>
      <p:sp>
        <p:nvSpPr>
          <p:cNvPr id="314" name="Shape 314"/>
          <p:cNvSpPr txBox="1">
            <a:spLocks noGrp="1"/>
          </p:cNvSpPr>
          <p:nvPr>
            <p:ph type="subTitle" idx="4294967295"/>
          </p:nvPr>
        </p:nvSpPr>
        <p:spPr>
          <a:xfrm>
            <a:off x="931401" y="3047901"/>
            <a:ext cx="4873052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 dirty="0"/>
              <a:t>Perturbación de un medio, que se propaga a través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 dirty="0"/>
              <a:t>del espacio transportando energía.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1400" dirty="0"/>
              <a:t>El medio perturbado puede ser de naturaleza diversa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1400" dirty="0"/>
              <a:t>como aire, agua, un trozo de metal, el espacio o el vacío</a:t>
            </a:r>
            <a:endParaRPr sz="1400" dirty="0"/>
          </a:p>
        </p:txBody>
      </p:sp>
      <p:sp>
        <p:nvSpPr>
          <p:cNvPr id="315" name="Shape 315"/>
          <p:cNvSpPr/>
          <p:nvPr/>
        </p:nvSpPr>
        <p:spPr>
          <a:xfrm>
            <a:off x="2655236" y="1877092"/>
            <a:ext cx="295187" cy="281855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Shape 316"/>
          <p:cNvGrpSpPr/>
          <p:nvPr/>
        </p:nvGrpSpPr>
        <p:grpSpPr>
          <a:xfrm>
            <a:off x="1079170" y="1146436"/>
            <a:ext cx="325661" cy="326130"/>
            <a:chOff x="5294400" y="974850"/>
            <a:chExt cx="416500" cy="417100"/>
          </a:xfrm>
        </p:grpSpPr>
        <p:sp>
          <p:nvSpPr>
            <p:cNvPr id="317" name="Shape 317"/>
            <p:cNvSpPr/>
            <p:nvPr/>
          </p:nvSpPr>
          <p:spPr>
            <a:xfrm>
              <a:off x="5325450" y="997975"/>
              <a:ext cx="151650" cy="154700"/>
            </a:xfrm>
            <a:custGeom>
              <a:avLst/>
              <a:gdLst/>
              <a:ahLst/>
              <a:cxnLst/>
              <a:rect l="0" t="0" r="0" b="0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0" t="0" r="0" b="0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Shape 319"/>
          <p:cNvGrpSpPr/>
          <p:nvPr/>
        </p:nvGrpSpPr>
        <p:grpSpPr>
          <a:xfrm>
            <a:off x="1404827" y="1472587"/>
            <a:ext cx="586760" cy="586760"/>
            <a:chOff x="5941025" y="3634400"/>
            <a:chExt cx="467650" cy="467650"/>
          </a:xfrm>
        </p:grpSpPr>
        <p:sp>
          <p:nvSpPr>
            <p:cNvPr id="320" name="Shape 320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Shape 326"/>
          <p:cNvGrpSpPr/>
          <p:nvPr/>
        </p:nvGrpSpPr>
        <p:grpSpPr>
          <a:xfrm>
            <a:off x="2950422" y="473437"/>
            <a:ext cx="1075601" cy="1075667"/>
            <a:chOff x="6643075" y="3664250"/>
            <a:chExt cx="407950" cy="407975"/>
          </a:xfrm>
        </p:grpSpPr>
        <p:sp>
          <p:nvSpPr>
            <p:cNvPr id="327" name="Shape 327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9525" cap="rnd" cmpd="sng">
              <a:solidFill>
                <a:srgbClr val="4D77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9525" cap="rnd" cmpd="sng">
              <a:solidFill>
                <a:srgbClr val="4D77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Shape 329"/>
          <p:cNvGrpSpPr/>
          <p:nvPr/>
        </p:nvGrpSpPr>
        <p:grpSpPr>
          <a:xfrm rot="1385783">
            <a:off x="2236723" y="1152387"/>
            <a:ext cx="468582" cy="468555"/>
            <a:chOff x="576250" y="4319400"/>
            <a:chExt cx="442075" cy="442050"/>
          </a:xfrm>
        </p:grpSpPr>
        <p:sp>
          <p:nvSpPr>
            <p:cNvPr id="330" name="Shape 330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9525" cap="rnd" cmpd="sng">
              <a:solidFill>
                <a:srgbClr val="4D77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9525" cap="rnd" cmpd="sng">
              <a:solidFill>
                <a:srgbClr val="4D77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9525" cap="rnd" cmpd="sng">
              <a:solidFill>
                <a:srgbClr val="4D77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9525" cap="rnd" cmpd="sng">
              <a:solidFill>
                <a:srgbClr val="4D77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Shape 334"/>
          <p:cNvSpPr/>
          <p:nvPr/>
        </p:nvSpPr>
        <p:spPr>
          <a:xfrm rot="6304741">
            <a:off x="2778432" y="584492"/>
            <a:ext cx="190685" cy="18203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Shape 335"/>
          <p:cNvSpPr/>
          <p:nvPr/>
        </p:nvSpPr>
        <p:spPr>
          <a:xfrm rot="1735981">
            <a:off x="3689067" y="1509746"/>
            <a:ext cx="203906" cy="19469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0" name="Forma libre 9">
            <a:extLst>
              <a:ext uri="{FF2B5EF4-FFF2-40B4-BE49-F238E27FC236}">
                <a16:creationId xmlns:a16="http://schemas.microsoft.com/office/drawing/2014/main" id="{4E3BDCD4-C220-E744-8317-3F2AE2F2F0CF}"/>
              </a:ext>
            </a:extLst>
          </p:cNvPr>
          <p:cNvSpPr/>
          <p:nvPr/>
        </p:nvSpPr>
        <p:spPr>
          <a:xfrm>
            <a:off x="661824" y="1720028"/>
            <a:ext cx="6082748" cy="1375575"/>
          </a:xfrm>
          <a:custGeom>
            <a:avLst/>
            <a:gdLst>
              <a:gd name="connsiteX0" fmla="*/ 0 w 6082748"/>
              <a:gd name="connsiteY0" fmla="*/ 1375575 h 1375575"/>
              <a:gd name="connsiteX1" fmla="*/ 453224 w 6082748"/>
              <a:gd name="connsiteY1" fmla="*/ 0 h 1375575"/>
              <a:gd name="connsiteX2" fmla="*/ 1017767 w 6082748"/>
              <a:gd name="connsiteY2" fmla="*/ 1375575 h 1375575"/>
              <a:gd name="connsiteX3" fmla="*/ 1494845 w 6082748"/>
              <a:gd name="connsiteY3" fmla="*/ 7951 h 1375575"/>
              <a:gd name="connsiteX4" fmla="*/ 2019631 w 6082748"/>
              <a:gd name="connsiteY4" fmla="*/ 1351722 h 1375575"/>
              <a:gd name="connsiteX5" fmla="*/ 2560320 w 6082748"/>
              <a:gd name="connsiteY5" fmla="*/ 7951 h 1375575"/>
              <a:gd name="connsiteX6" fmla="*/ 3037398 w 6082748"/>
              <a:gd name="connsiteY6" fmla="*/ 1375575 h 1375575"/>
              <a:gd name="connsiteX7" fmla="*/ 3554233 w 6082748"/>
              <a:gd name="connsiteY7" fmla="*/ 0 h 1375575"/>
              <a:gd name="connsiteX8" fmla="*/ 4055165 w 6082748"/>
              <a:gd name="connsiteY8" fmla="*/ 1367624 h 1375575"/>
              <a:gd name="connsiteX9" fmla="*/ 4564049 w 6082748"/>
              <a:gd name="connsiteY9" fmla="*/ 15902 h 1375575"/>
              <a:gd name="connsiteX10" fmla="*/ 5072932 w 6082748"/>
              <a:gd name="connsiteY10" fmla="*/ 1367624 h 1375575"/>
              <a:gd name="connsiteX11" fmla="*/ 5581816 w 6082748"/>
              <a:gd name="connsiteY11" fmla="*/ 0 h 1375575"/>
              <a:gd name="connsiteX12" fmla="*/ 6082748 w 6082748"/>
              <a:gd name="connsiteY12" fmla="*/ 1367624 h 137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2748" h="1375575">
                <a:moveTo>
                  <a:pt x="0" y="1375575"/>
                </a:moveTo>
                <a:cubicBezTo>
                  <a:pt x="141798" y="687787"/>
                  <a:pt x="283596" y="0"/>
                  <a:pt x="453224" y="0"/>
                </a:cubicBezTo>
                <a:cubicBezTo>
                  <a:pt x="622852" y="0"/>
                  <a:pt x="844164" y="1374250"/>
                  <a:pt x="1017767" y="1375575"/>
                </a:cubicBezTo>
                <a:cubicBezTo>
                  <a:pt x="1191370" y="1376900"/>
                  <a:pt x="1327868" y="11927"/>
                  <a:pt x="1494845" y="7951"/>
                </a:cubicBezTo>
                <a:cubicBezTo>
                  <a:pt x="1661822" y="3975"/>
                  <a:pt x="1842052" y="1351722"/>
                  <a:pt x="2019631" y="1351722"/>
                </a:cubicBezTo>
                <a:cubicBezTo>
                  <a:pt x="2197210" y="1351722"/>
                  <a:pt x="2390692" y="3976"/>
                  <a:pt x="2560320" y="7951"/>
                </a:cubicBezTo>
                <a:cubicBezTo>
                  <a:pt x="2729948" y="11926"/>
                  <a:pt x="2871746" y="1376900"/>
                  <a:pt x="3037398" y="1375575"/>
                </a:cubicBezTo>
                <a:cubicBezTo>
                  <a:pt x="3203050" y="1374250"/>
                  <a:pt x="3384605" y="1325"/>
                  <a:pt x="3554233" y="0"/>
                </a:cubicBezTo>
                <a:cubicBezTo>
                  <a:pt x="3723861" y="-1325"/>
                  <a:pt x="3886862" y="1364974"/>
                  <a:pt x="4055165" y="1367624"/>
                </a:cubicBezTo>
                <a:cubicBezTo>
                  <a:pt x="4223468" y="1370274"/>
                  <a:pt x="4394421" y="15902"/>
                  <a:pt x="4564049" y="15902"/>
                </a:cubicBezTo>
                <a:cubicBezTo>
                  <a:pt x="4733677" y="15902"/>
                  <a:pt x="4903304" y="1370274"/>
                  <a:pt x="5072932" y="1367624"/>
                </a:cubicBezTo>
                <a:cubicBezTo>
                  <a:pt x="5242560" y="1364974"/>
                  <a:pt x="5413513" y="0"/>
                  <a:pt x="5581816" y="0"/>
                </a:cubicBezTo>
                <a:cubicBezTo>
                  <a:pt x="5750119" y="0"/>
                  <a:pt x="5916433" y="683812"/>
                  <a:pt x="6082748" y="136762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9B039F9-CC72-2241-B6B4-8E5734926A23}"/>
              </a:ext>
            </a:extLst>
          </p:cNvPr>
          <p:cNvCxnSpPr/>
          <p:nvPr/>
        </p:nvCxnSpPr>
        <p:spPr>
          <a:xfrm>
            <a:off x="661824" y="2401294"/>
            <a:ext cx="6064979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errar llave 12">
            <a:extLst>
              <a:ext uri="{FF2B5EF4-FFF2-40B4-BE49-F238E27FC236}">
                <a16:creationId xmlns:a16="http://schemas.microsoft.com/office/drawing/2014/main" id="{8497DDD3-6E6B-964A-A94F-D8B80A513CE0}"/>
              </a:ext>
            </a:extLst>
          </p:cNvPr>
          <p:cNvSpPr/>
          <p:nvPr/>
        </p:nvSpPr>
        <p:spPr>
          <a:xfrm rot="16200000">
            <a:off x="2467528" y="938333"/>
            <a:ext cx="450680" cy="1086626"/>
          </a:xfrm>
          <a:prstGeom prst="righ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6700899-F6B7-264B-B0CF-11E10405D805}"/>
              </a:ext>
            </a:extLst>
          </p:cNvPr>
          <p:cNvCxnSpPr>
            <a:stCxn id="10" idx="7"/>
          </p:cNvCxnSpPr>
          <p:nvPr/>
        </p:nvCxnSpPr>
        <p:spPr>
          <a:xfrm>
            <a:off x="4216057" y="1720028"/>
            <a:ext cx="6086" cy="681266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1559EA32-B763-AE40-B008-B0CD5726AB7F}"/>
              </a:ext>
            </a:extLst>
          </p:cNvPr>
          <p:cNvCxnSpPr/>
          <p:nvPr/>
        </p:nvCxnSpPr>
        <p:spPr>
          <a:xfrm>
            <a:off x="4718315" y="2401294"/>
            <a:ext cx="6086" cy="681266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ector 15">
            <a:extLst>
              <a:ext uri="{FF2B5EF4-FFF2-40B4-BE49-F238E27FC236}">
                <a16:creationId xmlns:a16="http://schemas.microsoft.com/office/drawing/2014/main" id="{265808E6-344C-FF4F-BAA3-5250213F4521}"/>
              </a:ext>
            </a:extLst>
          </p:cNvPr>
          <p:cNvSpPr/>
          <p:nvPr/>
        </p:nvSpPr>
        <p:spPr>
          <a:xfrm rot="256301">
            <a:off x="765191" y="2372034"/>
            <a:ext cx="69696" cy="71562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onector 20">
            <a:extLst>
              <a:ext uri="{FF2B5EF4-FFF2-40B4-BE49-F238E27FC236}">
                <a16:creationId xmlns:a16="http://schemas.microsoft.com/office/drawing/2014/main" id="{C5B87B66-5937-F143-A3D7-57DC6E3324A7}"/>
              </a:ext>
            </a:extLst>
          </p:cNvPr>
          <p:cNvSpPr/>
          <p:nvPr/>
        </p:nvSpPr>
        <p:spPr>
          <a:xfrm rot="256301">
            <a:off x="1360049" y="2372035"/>
            <a:ext cx="69696" cy="71562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Conector 21">
            <a:extLst>
              <a:ext uri="{FF2B5EF4-FFF2-40B4-BE49-F238E27FC236}">
                <a16:creationId xmlns:a16="http://schemas.microsoft.com/office/drawing/2014/main" id="{DE52F6DA-5AC8-524D-90F0-5FBC97515718}"/>
              </a:ext>
            </a:extLst>
          </p:cNvPr>
          <p:cNvSpPr/>
          <p:nvPr/>
        </p:nvSpPr>
        <p:spPr>
          <a:xfrm rot="256301">
            <a:off x="6531213" y="2365512"/>
            <a:ext cx="69696" cy="71562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Conector 22">
            <a:extLst>
              <a:ext uri="{FF2B5EF4-FFF2-40B4-BE49-F238E27FC236}">
                <a16:creationId xmlns:a16="http://schemas.microsoft.com/office/drawing/2014/main" id="{04227FDF-7751-F948-BC80-8D566586E988}"/>
              </a:ext>
            </a:extLst>
          </p:cNvPr>
          <p:cNvSpPr/>
          <p:nvPr/>
        </p:nvSpPr>
        <p:spPr>
          <a:xfrm rot="256301">
            <a:off x="1894258" y="2365406"/>
            <a:ext cx="69696" cy="71562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Conector 23">
            <a:extLst>
              <a:ext uri="{FF2B5EF4-FFF2-40B4-BE49-F238E27FC236}">
                <a16:creationId xmlns:a16="http://schemas.microsoft.com/office/drawing/2014/main" id="{6A3E32B2-325F-BC46-A077-4FE720392DDF}"/>
              </a:ext>
            </a:extLst>
          </p:cNvPr>
          <p:cNvSpPr/>
          <p:nvPr/>
        </p:nvSpPr>
        <p:spPr>
          <a:xfrm rot="256301">
            <a:off x="2372810" y="2365406"/>
            <a:ext cx="69696" cy="71562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Conector 24">
            <a:extLst>
              <a:ext uri="{FF2B5EF4-FFF2-40B4-BE49-F238E27FC236}">
                <a16:creationId xmlns:a16="http://schemas.microsoft.com/office/drawing/2014/main" id="{F0547A5A-A656-6A43-B3AB-132E58FBC377}"/>
              </a:ext>
            </a:extLst>
          </p:cNvPr>
          <p:cNvSpPr/>
          <p:nvPr/>
        </p:nvSpPr>
        <p:spPr>
          <a:xfrm rot="256301">
            <a:off x="2922873" y="2372035"/>
            <a:ext cx="69696" cy="71562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Conector 25">
            <a:extLst>
              <a:ext uri="{FF2B5EF4-FFF2-40B4-BE49-F238E27FC236}">
                <a16:creationId xmlns:a16="http://schemas.microsoft.com/office/drawing/2014/main" id="{14ADDDE5-A9CB-E84E-939C-9055AA752ADE}"/>
              </a:ext>
            </a:extLst>
          </p:cNvPr>
          <p:cNvSpPr/>
          <p:nvPr/>
        </p:nvSpPr>
        <p:spPr>
          <a:xfrm rot="256301">
            <a:off x="5950749" y="2365299"/>
            <a:ext cx="69696" cy="71562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Conector 26">
            <a:extLst>
              <a:ext uri="{FF2B5EF4-FFF2-40B4-BE49-F238E27FC236}">
                <a16:creationId xmlns:a16="http://schemas.microsoft.com/office/drawing/2014/main" id="{4CC2274E-E078-4A46-8DEA-F06D529C7149}"/>
              </a:ext>
            </a:extLst>
          </p:cNvPr>
          <p:cNvSpPr/>
          <p:nvPr/>
        </p:nvSpPr>
        <p:spPr>
          <a:xfrm rot="256301">
            <a:off x="3420313" y="2373146"/>
            <a:ext cx="69696" cy="71562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Conector 27">
            <a:extLst>
              <a:ext uri="{FF2B5EF4-FFF2-40B4-BE49-F238E27FC236}">
                <a16:creationId xmlns:a16="http://schemas.microsoft.com/office/drawing/2014/main" id="{6F3086D3-2F0C-B440-BD58-B70BEC0633B6}"/>
              </a:ext>
            </a:extLst>
          </p:cNvPr>
          <p:cNvSpPr/>
          <p:nvPr/>
        </p:nvSpPr>
        <p:spPr>
          <a:xfrm rot="256301">
            <a:off x="3922776" y="2373146"/>
            <a:ext cx="69696" cy="71562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Conector 28">
            <a:extLst>
              <a:ext uri="{FF2B5EF4-FFF2-40B4-BE49-F238E27FC236}">
                <a16:creationId xmlns:a16="http://schemas.microsoft.com/office/drawing/2014/main" id="{6DF4A203-1D07-394B-B82D-3EDD842C65E8}"/>
              </a:ext>
            </a:extLst>
          </p:cNvPr>
          <p:cNvSpPr/>
          <p:nvPr/>
        </p:nvSpPr>
        <p:spPr>
          <a:xfrm rot="256301">
            <a:off x="4950563" y="2365298"/>
            <a:ext cx="69696" cy="71562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Conector 29">
            <a:extLst>
              <a:ext uri="{FF2B5EF4-FFF2-40B4-BE49-F238E27FC236}">
                <a16:creationId xmlns:a16="http://schemas.microsoft.com/office/drawing/2014/main" id="{676B2000-D847-5046-BCA4-0106813EE091}"/>
              </a:ext>
            </a:extLst>
          </p:cNvPr>
          <p:cNvSpPr/>
          <p:nvPr/>
        </p:nvSpPr>
        <p:spPr>
          <a:xfrm rot="256301">
            <a:off x="4441613" y="2373146"/>
            <a:ext cx="69696" cy="71562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Conector 30">
            <a:extLst>
              <a:ext uri="{FF2B5EF4-FFF2-40B4-BE49-F238E27FC236}">
                <a16:creationId xmlns:a16="http://schemas.microsoft.com/office/drawing/2014/main" id="{BEBEE913-AE72-F441-BE04-ED76DCC99DAF}"/>
              </a:ext>
            </a:extLst>
          </p:cNvPr>
          <p:cNvSpPr/>
          <p:nvPr/>
        </p:nvSpPr>
        <p:spPr>
          <a:xfrm rot="256301">
            <a:off x="5441799" y="2365300"/>
            <a:ext cx="69696" cy="71562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Conector 31">
            <a:extLst>
              <a:ext uri="{FF2B5EF4-FFF2-40B4-BE49-F238E27FC236}">
                <a16:creationId xmlns:a16="http://schemas.microsoft.com/office/drawing/2014/main" id="{A6A70394-53A2-8F4A-9DA4-EFF8FCE4AD23}"/>
              </a:ext>
            </a:extLst>
          </p:cNvPr>
          <p:cNvSpPr/>
          <p:nvPr/>
        </p:nvSpPr>
        <p:spPr>
          <a:xfrm rot="256301">
            <a:off x="1076618" y="1709482"/>
            <a:ext cx="69696" cy="71562"/>
          </a:xfrm>
          <a:prstGeom prst="flowChartConnector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Conector 33">
            <a:extLst>
              <a:ext uri="{FF2B5EF4-FFF2-40B4-BE49-F238E27FC236}">
                <a16:creationId xmlns:a16="http://schemas.microsoft.com/office/drawing/2014/main" id="{A32F0704-EEF7-4343-9161-55AFF51DD713}"/>
              </a:ext>
            </a:extLst>
          </p:cNvPr>
          <p:cNvSpPr/>
          <p:nvPr/>
        </p:nvSpPr>
        <p:spPr>
          <a:xfrm rot="256301">
            <a:off x="1642486" y="3061731"/>
            <a:ext cx="69696" cy="71562"/>
          </a:xfrm>
          <a:prstGeom prst="flowChartConnector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Conector 34">
            <a:extLst>
              <a:ext uri="{FF2B5EF4-FFF2-40B4-BE49-F238E27FC236}">
                <a16:creationId xmlns:a16="http://schemas.microsoft.com/office/drawing/2014/main" id="{3C67C18F-4428-2B44-BCD7-19A44ADAB2D5}"/>
              </a:ext>
            </a:extLst>
          </p:cNvPr>
          <p:cNvSpPr/>
          <p:nvPr/>
        </p:nvSpPr>
        <p:spPr>
          <a:xfrm rot="256301">
            <a:off x="2135829" y="1701850"/>
            <a:ext cx="69696" cy="71562"/>
          </a:xfrm>
          <a:prstGeom prst="flowChartConnector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Conector 35">
            <a:extLst>
              <a:ext uri="{FF2B5EF4-FFF2-40B4-BE49-F238E27FC236}">
                <a16:creationId xmlns:a16="http://schemas.microsoft.com/office/drawing/2014/main" id="{FAFBE114-4D02-F24E-9F0A-478C193A42A4}"/>
              </a:ext>
            </a:extLst>
          </p:cNvPr>
          <p:cNvSpPr/>
          <p:nvPr/>
        </p:nvSpPr>
        <p:spPr>
          <a:xfrm rot="256301">
            <a:off x="2652571" y="3040575"/>
            <a:ext cx="69696" cy="71562"/>
          </a:xfrm>
          <a:prstGeom prst="flowChartConnector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Conector 36">
            <a:extLst>
              <a:ext uri="{FF2B5EF4-FFF2-40B4-BE49-F238E27FC236}">
                <a16:creationId xmlns:a16="http://schemas.microsoft.com/office/drawing/2014/main" id="{25FB5B4B-4662-8946-AEF9-13B025673FEB}"/>
              </a:ext>
            </a:extLst>
          </p:cNvPr>
          <p:cNvSpPr/>
          <p:nvPr/>
        </p:nvSpPr>
        <p:spPr>
          <a:xfrm rot="256301">
            <a:off x="632401" y="3061731"/>
            <a:ext cx="69696" cy="71562"/>
          </a:xfrm>
          <a:prstGeom prst="flowChartConnector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Conector 37">
            <a:extLst>
              <a:ext uri="{FF2B5EF4-FFF2-40B4-BE49-F238E27FC236}">
                <a16:creationId xmlns:a16="http://schemas.microsoft.com/office/drawing/2014/main" id="{3F205207-A56D-DF43-AB88-A3595360657A}"/>
              </a:ext>
            </a:extLst>
          </p:cNvPr>
          <p:cNvSpPr/>
          <p:nvPr/>
        </p:nvSpPr>
        <p:spPr>
          <a:xfrm rot="256301">
            <a:off x="3201333" y="1709482"/>
            <a:ext cx="69696" cy="71562"/>
          </a:xfrm>
          <a:prstGeom prst="flowChartConnector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Conector 38">
            <a:extLst>
              <a:ext uri="{FF2B5EF4-FFF2-40B4-BE49-F238E27FC236}">
                <a16:creationId xmlns:a16="http://schemas.microsoft.com/office/drawing/2014/main" id="{80F0991C-E402-7C42-A051-CD3B390CBC73}"/>
              </a:ext>
            </a:extLst>
          </p:cNvPr>
          <p:cNvSpPr/>
          <p:nvPr/>
        </p:nvSpPr>
        <p:spPr>
          <a:xfrm rot="256301">
            <a:off x="3680587" y="3061730"/>
            <a:ext cx="69696" cy="71562"/>
          </a:xfrm>
          <a:prstGeom prst="flowChartConnector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Conector 39">
            <a:extLst>
              <a:ext uri="{FF2B5EF4-FFF2-40B4-BE49-F238E27FC236}">
                <a16:creationId xmlns:a16="http://schemas.microsoft.com/office/drawing/2014/main" id="{12B48A01-85AA-704C-AFCE-3EF07E662683}"/>
              </a:ext>
            </a:extLst>
          </p:cNvPr>
          <p:cNvSpPr/>
          <p:nvPr/>
        </p:nvSpPr>
        <p:spPr>
          <a:xfrm rot="256301">
            <a:off x="4177367" y="1695707"/>
            <a:ext cx="69696" cy="71562"/>
          </a:xfrm>
          <a:prstGeom prst="flowChartConnector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1" name="Conector 40">
            <a:extLst>
              <a:ext uri="{FF2B5EF4-FFF2-40B4-BE49-F238E27FC236}">
                <a16:creationId xmlns:a16="http://schemas.microsoft.com/office/drawing/2014/main" id="{B8057A5E-54FB-A749-8BA9-B758DA015947}"/>
              </a:ext>
            </a:extLst>
          </p:cNvPr>
          <p:cNvSpPr/>
          <p:nvPr/>
        </p:nvSpPr>
        <p:spPr>
          <a:xfrm rot="256301">
            <a:off x="4686510" y="3047790"/>
            <a:ext cx="69696" cy="71562"/>
          </a:xfrm>
          <a:prstGeom prst="flowChartConnector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2" name="Conector 41">
            <a:extLst>
              <a:ext uri="{FF2B5EF4-FFF2-40B4-BE49-F238E27FC236}">
                <a16:creationId xmlns:a16="http://schemas.microsoft.com/office/drawing/2014/main" id="{CEDFDD0F-BBB5-2F42-A243-503EBA4D88F3}"/>
              </a:ext>
            </a:extLst>
          </p:cNvPr>
          <p:cNvSpPr/>
          <p:nvPr/>
        </p:nvSpPr>
        <p:spPr>
          <a:xfrm rot="256301">
            <a:off x="5190426" y="1703493"/>
            <a:ext cx="69696" cy="71562"/>
          </a:xfrm>
          <a:prstGeom prst="flowChartConnector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Conector 42">
            <a:extLst>
              <a:ext uri="{FF2B5EF4-FFF2-40B4-BE49-F238E27FC236}">
                <a16:creationId xmlns:a16="http://schemas.microsoft.com/office/drawing/2014/main" id="{773A2283-A1BA-E747-972A-85C018FFE0A8}"/>
              </a:ext>
            </a:extLst>
          </p:cNvPr>
          <p:cNvSpPr/>
          <p:nvPr/>
        </p:nvSpPr>
        <p:spPr>
          <a:xfrm rot="256301">
            <a:off x="5714525" y="3047788"/>
            <a:ext cx="69696" cy="71562"/>
          </a:xfrm>
          <a:prstGeom prst="flowChartConnector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4" name="Conector 43">
            <a:extLst>
              <a:ext uri="{FF2B5EF4-FFF2-40B4-BE49-F238E27FC236}">
                <a16:creationId xmlns:a16="http://schemas.microsoft.com/office/drawing/2014/main" id="{323B5DCD-66A5-FB4B-B501-B68F0C123A29}"/>
              </a:ext>
            </a:extLst>
          </p:cNvPr>
          <p:cNvSpPr/>
          <p:nvPr/>
        </p:nvSpPr>
        <p:spPr>
          <a:xfrm rot="256301">
            <a:off x="6230583" y="1709483"/>
            <a:ext cx="69696" cy="71562"/>
          </a:xfrm>
          <a:prstGeom prst="flowChartConnector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5" name="Conector 44">
            <a:extLst>
              <a:ext uri="{FF2B5EF4-FFF2-40B4-BE49-F238E27FC236}">
                <a16:creationId xmlns:a16="http://schemas.microsoft.com/office/drawing/2014/main" id="{E9AA806F-A770-374C-A038-7791BD7006F8}"/>
              </a:ext>
            </a:extLst>
          </p:cNvPr>
          <p:cNvSpPr/>
          <p:nvPr/>
        </p:nvSpPr>
        <p:spPr>
          <a:xfrm rot="256301">
            <a:off x="6734196" y="3039354"/>
            <a:ext cx="69696" cy="71562"/>
          </a:xfrm>
          <a:prstGeom prst="flowChartConnector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ADC80E8-320E-194A-B792-BE30EA0E657F}"/>
              </a:ext>
            </a:extLst>
          </p:cNvPr>
          <p:cNvSpPr txBox="1"/>
          <p:nvPr/>
        </p:nvSpPr>
        <p:spPr>
          <a:xfrm>
            <a:off x="3788264" y="3622980"/>
            <a:ext cx="3978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latin typeface="Comic Sans MS" panose="030F0902030302020204" pitchFamily="66" charset="0"/>
              </a:rPr>
              <a:t>Identifiquemos todas las partes de las ondas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8393193-D9B7-DE4C-AC83-A881962C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024" y="259194"/>
            <a:ext cx="4406400" cy="621900"/>
          </a:xfrm>
        </p:spPr>
        <p:txBody>
          <a:bodyPr/>
          <a:lstStyle/>
          <a:p>
            <a:r>
              <a:rPr lang="es-CL" dirty="0"/>
              <a:t>Matemáticas en las ondas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F28F896-FD6D-C84D-A50E-055E8EC3EFD6}"/>
                  </a:ext>
                </a:extLst>
              </p:cNvPr>
              <p:cNvSpPr txBox="1"/>
              <p:nvPr/>
            </p:nvSpPr>
            <p:spPr>
              <a:xfrm>
                <a:off x="518701" y="1550330"/>
                <a:ext cx="1381212" cy="636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𝑐𝑖𝑐𝑙𝑜𝑠</m:t>
                          </m:r>
                        </m:num>
                        <m:den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𝑡𝑖𝑒𝑚𝑝𝑜</m:t>
                          </m:r>
                        </m:den>
                      </m:f>
                    </m:oMath>
                  </m:oMathPara>
                </a14:m>
                <a:endParaRPr lang="es-CL" sz="2000" dirty="0"/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F28F896-FD6D-C84D-A50E-055E8EC3E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01" y="1550330"/>
                <a:ext cx="1381212" cy="636200"/>
              </a:xfrm>
              <a:prstGeom prst="rect">
                <a:avLst/>
              </a:prstGeom>
              <a:blipFill>
                <a:blip r:embed="rId3"/>
                <a:stretch>
                  <a:fillRect l="-2727" t="-1923" r="-5455" b="-1538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532E2AA3-E3E1-1443-A0CF-1BB0F327E6AD}"/>
                  </a:ext>
                </a:extLst>
              </p:cNvPr>
              <p:cNvSpPr txBox="1"/>
              <p:nvPr/>
            </p:nvSpPr>
            <p:spPr>
              <a:xfrm>
                <a:off x="2467003" y="2284620"/>
                <a:ext cx="1372042" cy="574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𝑡𝑖𝑒𝑚𝑝𝑜</m:t>
                          </m:r>
                        </m:num>
                        <m:den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𝑐𝑖𝑐𝑙𝑜𝑠</m:t>
                          </m:r>
                        </m:den>
                      </m:f>
                    </m:oMath>
                  </m:oMathPara>
                </a14:m>
                <a:endParaRPr lang="es-CL" sz="2000" dirty="0"/>
              </a:p>
            </p:txBody>
          </p:sp>
        </mc:Choice>
        <mc:Fallback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532E2AA3-E3E1-1443-A0CF-1BB0F327E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003" y="2284620"/>
                <a:ext cx="1372042" cy="574260"/>
              </a:xfrm>
              <a:prstGeom prst="rect">
                <a:avLst/>
              </a:prstGeom>
              <a:blipFill>
                <a:blip r:embed="rId4"/>
                <a:stretch>
                  <a:fillRect l="-3670" t="-4348" r="-4587" b="-1304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34B34534-CA06-D343-93E8-3A227AE92A63}"/>
                  </a:ext>
                </a:extLst>
              </p:cNvPr>
              <p:cNvSpPr txBox="1"/>
              <p:nvPr/>
            </p:nvSpPr>
            <p:spPr>
              <a:xfrm>
                <a:off x="4905105" y="1417824"/>
                <a:ext cx="711862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s-CL" sz="2000" dirty="0"/>
              </a:p>
            </p:txBody>
          </p:sp>
        </mc:Choice>
        <mc:Fallback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34B34534-CA06-D343-93E8-3A227AE92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105" y="1417824"/>
                <a:ext cx="711862" cy="576183"/>
              </a:xfrm>
              <a:prstGeom prst="rect">
                <a:avLst/>
              </a:prstGeom>
              <a:blipFill>
                <a:blip r:embed="rId5"/>
                <a:stretch>
                  <a:fillRect l="-10526" r="-5263" b="-1739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1C8F0E8F-03F5-CE4F-A629-9030029AC658}"/>
                  </a:ext>
                </a:extLst>
              </p:cNvPr>
              <p:cNvSpPr txBox="1"/>
              <p:nvPr/>
            </p:nvSpPr>
            <p:spPr>
              <a:xfrm>
                <a:off x="2467003" y="3992639"/>
                <a:ext cx="711862" cy="632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s-CL" sz="2000" dirty="0"/>
              </a:p>
            </p:txBody>
          </p:sp>
        </mc:Choice>
        <mc:Fallback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1C8F0E8F-03F5-CE4F-A629-9030029AC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003" y="3992639"/>
                <a:ext cx="711862" cy="632161"/>
              </a:xfrm>
              <a:prstGeom prst="rect">
                <a:avLst/>
              </a:prstGeom>
              <a:blipFill>
                <a:blip r:embed="rId6"/>
                <a:stretch>
                  <a:fillRect l="-7018" r="-8772" b="-1568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CB70A1D2-C874-CD4C-80A9-B6D53347BE35}"/>
                  </a:ext>
                </a:extLst>
              </p:cNvPr>
              <p:cNvSpPr txBox="1"/>
              <p:nvPr/>
            </p:nvSpPr>
            <p:spPr>
              <a:xfrm>
                <a:off x="5056180" y="3442915"/>
                <a:ext cx="10041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s-E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s-E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</m:oMath>
                  </m:oMathPara>
                </a14:m>
                <a:endParaRPr lang="es-CL" sz="2000" dirty="0"/>
              </a:p>
            </p:txBody>
          </p:sp>
        </mc:Choice>
        <mc:Fallback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CB70A1D2-C874-CD4C-80A9-B6D53347B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180" y="3442915"/>
                <a:ext cx="1004121" cy="307777"/>
              </a:xfrm>
              <a:prstGeom prst="rect">
                <a:avLst/>
              </a:prstGeom>
              <a:blipFill>
                <a:blip r:embed="rId7"/>
                <a:stretch>
                  <a:fillRect l="-1235" r="-4938" b="-800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Elipse 12">
            <a:extLst>
              <a:ext uri="{FF2B5EF4-FFF2-40B4-BE49-F238E27FC236}">
                <a16:creationId xmlns:a16="http://schemas.microsoft.com/office/drawing/2014/main" id="{B60BF3F9-13F0-E14F-AE52-943D8F8F36C2}"/>
              </a:ext>
            </a:extLst>
          </p:cNvPr>
          <p:cNvSpPr/>
          <p:nvPr/>
        </p:nvSpPr>
        <p:spPr>
          <a:xfrm>
            <a:off x="453224" y="1304014"/>
            <a:ext cx="1598213" cy="114498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F943E1A5-6D5B-A642-B3E6-D284E9906137}"/>
              </a:ext>
            </a:extLst>
          </p:cNvPr>
          <p:cNvSpPr/>
          <p:nvPr/>
        </p:nvSpPr>
        <p:spPr>
          <a:xfrm>
            <a:off x="2353917" y="1987431"/>
            <a:ext cx="1598213" cy="114498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0193479-679C-E448-B999-A0C019E23E07}"/>
              </a:ext>
            </a:extLst>
          </p:cNvPr>
          <p:cNvSpPr/>
          <p:nvPr/>
        </p:nvSpPr>
        <p:spPr>
          <a:xfrm>
            <a:off x="4559553" y="1127212"/>
            <a:ext cx="1598213" cy="114498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DEA6FEA6-89B7-6742-9F0E-3111284A69F9}"/>
              </a:ext>
            </a:extLst>
          </p:cNvPr>
          <p:cNvSpPr/>
          <p:nvPr/>
        </p:nvSpPr>
        <p:spPr>
          <a:xfrm>
            <a:off x="2023827" y="3724965"/>
            <a:ext cx="1598213" cy="114498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C1770E3A-E51E-804D-864C-1BBAF8042385}"/>
              </a:ext>
            </a:extLst>
          </p:cNvPr>
          <p:cNvSpPr/>
          <p:nvPr/>
        </p:nvSpPr>
        <p:spPr>
          <a:xfrm>
            <a:off x="4759133" y="3024309"/>
            <a:ext cx="1598213" cy="114498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EF46F85-D383-9F4E-AFB1-11E8B3992D7B}"/>
              </a:ext>
            </a:extLst>
          </p:cNvPr>
          <p:cNvSpPr/>
          <p:nvPr/>
        </p:nvSpPr>
        <p:spPr>
          <a:xfrm>
            <a:off x="259351" y="540425"/>
            <a:ext cx="52677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>
                <a:solidFill>
                  <a:srgbClr val="92D050"/>
                </a:solidFill>
                <a:latin typeface="Comic Sans MS" panose="030F0902030302020204" pitchFamily="66" charset="0"/>
              </a:rPr>
              <a:t>Ondas mecánicas</a:t>
            </a:r>
            <a:r>
              <a:rPr lang="es-CL" dirty="0">
                <a:latin typeface="Comic Sans MS" panose="030F0902030302020204" pitchFamily="66" charset="0"/>
              </a:rPr>
              <a:t>. Precisan de un medio elástico y de condiciones determinadas de temperatura y presión, para propagarse efectivamente. Por ejemplo: las ondas sonoras que se propagan por el aire o por el agua.</a:t>
            </a:r>
          </a:p>
          <a:p>
            <a:pPr algn="just"/>
            <a:endParaRPr lang="es-CL" dirty="0">
              <a:latin typeface="Comic Sans MS" panose="030F0902030302020204" pitchFamily="66" charset="0"/>
            </a:endParaRPr>
          </a:p>
          <a:p>
            <a:pPr algn="just"/>
            <a:r>
              <a:rPr lang="es-CL" dirty="0">
                <a:solidFill>
                  <a:srgbClr val="92D050"/>
                </a:solidFill>
                <a:latin typeface="Comic Sans MS" panose="030F0902030302020204" pitchFamily="66" charset="0"/>
              </a:rPr>
              <a:t>Ondas electromagnéticas</a:t>
            </a:r>
            <a:r>
              <a:rPr lang="es-CL" dirty="0">
                <a:latin typeface="Comic Sans MS" panose="030F0902030302020204" pitchFamily="66" charset="0"/>
              </a:rPr>
              <a:t>. No requieren de un medio porque se pueden propagar en el vacío. Por ejemplo: la luz.</a:t>
            </a:r>
            <a:br>
              <a:rPr lang="es-CL" dirty="0">
                <a:latin typeface="Comic Sans MS" panose="030F0902030302020204" pitchFamily="66" charset="0"/>
              </a:rPr>
            </a:br>
            <a:br>
              <a:rPr lang="es-CL" dirty="0"/>
            </a:br>
            <a:endParaRPr lang="es-CL" dirty="0"/>
          </a:p>
        </p:txBody>
      </p:sp>
      <p:pic>
        <p:nvPicPr>
          <p:cNvPr id="12" name="Gráfico 11" descr="Notación musical">
            <a:extLst>
              <a:ext uri="{FF2B5EF4-FFF2-40B4-BE49-F238E27FC236}">
                <a16:creationId xmlns:a16="http://schemas.microsoft.com/office/drawing/2014/main" id="{E0C25890-9865-BB4C-80A0-0BB765C3C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5189" y="2308969"/>
            <a:ext cx="2449001" cy="2449001"/>
          </a:xfrm>
          <a:prstGeom prst="rect">
            <a:avLst/>
          </a:prstGeom>
        </p:spPr>
      </p:pic>
      <p:pic>
        <p:nvPicPr>
          <p:cNvPr id="14" name="Gráfico 13" descr="Sol">
            <a:extLst>
              <a:ext uri="{FF2B5EF4-FFF2-40B4-BE49-F238E27FC236}">
                <a16:creationId xmlns:a16="http://schemas.microsoft.com/office/drawing/2014/main" id="{3713FB15-EDF1-7044-8BA7-2CB5EF339D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05247" y="2625098"/>
            <a:ext cx="1816745" cy="18167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C2DEE5D-05C5-F04E-89B7-16CAE17DD00C}"/>
              </a:ext>
            </a:extLst>
          </p:cNvPr>
          <p:cNvSpPr/>
          <p:nvPr/>
        </p:nvSpPr>
        <p:spPr>
          <a:xfrm>
            <a:off x="582310" y="2571750"/>
            <a:ext cx="563561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>
                <a:latin typeface="Comic Sans MS" panose="030F0902030302020204" pitchFamily="66" charset="0"/>
              </a:rPr>
              <a:t>Ondas longitudinales. Las partículas del medio se mueven en la misma dirección en que se propaga la onda.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dirty="0">
              <a:latin typeface="Comic Sans MS" panose="030F09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>
                <a:latin typeface="Comic Sans MS" panose="030F0902030302020204" pitchFamily="66" charset="0"/>
              </a:rPr>
              <a:t>Ondas transversales. Las partículas vibran perpendicularmente a la dirección de propagación de la onda.</a:t>
            </a:r>
            <a:br>
              <a:rPr lang="es-CL" dirty="0">
                <a:latin typeface="Comic Sans MS" panose="030F0902030302020204" pitchFamily="66" charset="0"/>
              </a:rPr>
            </a:br>
            <a:br>
              <a:rPr lang="es-CL" dirty="0">
                <a:latin typeface="Comic Sans MS" panose="030F0902030302020204" pitchFamily="66" charset="0"/>
              </a:rPr>
            </a:br>
            <a:endParaRPr lang="es-CL" dirty="0">
              <a:latin typeface="Comic Sans MS" panose="030F0902030302020204" pitchFamily="66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37E4FDC-8206-4F4F-8736-229C50CEA4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37" b="19139"/>
          <a:stretch/>
        </p:blipFill>
        <p:spPr>
          <a:xfrm>
            <a:off x="1979873" y="427145"/>
            <a:ext cx="3876647" cy="1804947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sldNum" idx="12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C9885F-07F2-FC4C-BC30-6E3237A7B4F2}"/>
              </a:ext>
            </a:extLst>
          </p:cNvPr>
          <p:cNvSpPr/>
          <p:nvPr/>
        </p:nvSpPr>
        <p:spPr>
          <a:xfrm>
            <a:off x="616225" y="450097"/>
            <a:ext cx="58879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s-ES_tradnl" altLang="es-ES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Ondas viajeras: </a:t>
            </a:r>
            <a:r>
              <a:rPr lang="es-ES_tradnl" altLang="es-ES" dirty="0">
                <a:latin typeface="Comic Sans MS" panose="030F0902030302020204" pitchFamily="66" charset="0"/>
              </a:rPr>
              <a:t>se propagan libremente transportando energía a otros lugares del espacio.</a:t>
            </a:r>
          </a:p>
          <a:p>
            <a:pPr algn="just" eaLnBrk="1" hangingPunct="1"/>
            <a:endParaRPr lang="es-ES_tradnl" altLang="es-ES" dirty="0">
              <a:latin typeface="Comic Sans MS" panose="030F0902030302020204" pitchFamily="66" charset="0"/>
            </a:endParaRPr>
          </a:p>
          <a:p>
            <a:pPr algn="just" eaLnBrk="1" hangingPunct="1"/>
            <a:r>
              <a:rPr lang="es-ES_tradnl" altLang="es-ES" dirty="0">
                <a:latin typeface="Comic Sans MS" panose="030F0902030302020204" pitchFamily="66" charset="0"/>
              </a:rPr>
              <a:t>La onda se propaga partiendo de una fuente.</a:t>
            </a:r>
          </a:p>
          <a:p>
            <a:pPr algn="just" eaLnBrk="1" hangingPunct="1"/>
            <a:endParaRPr lang="es-ES_tradnl" altLang="es-ES" dirty="0">
              <a:latin typeface="Comic Sans MS" panose="030F0902030302020204" pitchFamily="66" charset="0"/>
            </a:endParaRPr>
          </a:p>
          <a:p>
            <a:pPr algn="just" eaLnBrk="1" hangingPunct="1"/>
            <a:r>
              <a:rPr lang="es-ES_tradnl" altLang="es-ES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Ondas estacionarias: </a:t>
            </a:r>
            <a:r>
              <a:rPr lang="es-ES_tradnl" altLang="es-ES" dirty="0">
                <a:latin typeface="Comic Sans MS" panose="030F0902030302020204" pitchFamily="66" charset="0"/>
              </a:rPr>
              <a:t>Se forma cuando una onda viajera  se refleja invertida  respecto de la onda incidente. </a:t>
            </a:r>
          </a:p>
          <a:p>
            <a:pPr algn="just" eaLnBrk="1" hangingPunct="1"/>
            <a:r>
              <a:rPr lang="es-ES_tradnl" altLang="es-ES" dirty="0">
                <a:latin typeface="Comic Sans MS" panose="030F0902030302020204" pitchFamily="66" charset="0"/>
              </a:rPr>
              <a:t>De esta forma  la onda proveniente de la fuente y la reflexión de ella  se superponen  originando una onda que pareciera estar fija. </a:t>
            </a:r>
          </a:p>
        </p:txBody>
      </p:sp>
      <p:pic>
        <p:nvPicPr>
          <p:cNvPr id="6" name="Picture 4" descr="estacionarias">
            <a:extLst>
              <a:ext uri="{FF2B5EF4-FFF2-40B4-BE49-F238E27FC236}">
                <a16:creationId xmlns:a16="http://schemas.microsoft.com/office/drawing/2014/main" id="{832BA8B0-DBED-C046-8082-D8B9751C0F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2162" y="2862470"/>
            <a:ext cx="4686795" cy="1839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an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337</Words>
  <Application>Microsoft Macintosh PowerPoint</Application>
  <PresentationFormat>Presentación en pantalla (16:9)</PresentationFormat>
  <Paragraphs>57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Muli</vt:lpstr>
      <vt:lpstr>Comic Sans MS</vt:lpstr>
      <vt:lpstr>Arvo</vt:lpstr>
      <vt:lpstr>Cambria Math</vt:lpstr>
      <vt:lpstr>Titania template</vt:lpstr>
      <vt:lpstr>Física  ”Ondas”  1º Medio </vt:lpstr>
      <vt:lpstr>Ruta de aprendizaje</vt:lpstr>
      <vt:lpstr>Presentación de PowerPoint</vt:lpstr>
      <vt:lpstr>Ondas</vt:lpstr>
      <vt:lpstr>Presentación de PowerPoint</vt:lpstr>
      <vt:lpstr>Matemáticas en las ondas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 principal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Microsoft Office User</cp:lastModifiedBy>
  <cp:revision>4</cp:revision>
  <dcterms:modified xsi:type="dcterms:W3CDTF">2021-04-05T02:19:02Z</dcterms:modified>
</cp:coreProperties>
</file>