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14"/>
  </p:notesMasterIdLst>
  <p:sldIdLst>
    <p:sldId id="284" r:id="rId2"/>
    <p:sldId id="285" r:id="rId3"/>
    <p:sldId id="259" r:id="rId4"/>
    <p:sldId id="260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62" r:id="rId13"/>
  </p:sldIdLst>
  <p:sldSz cx="9144000" cy="5143500" type="screen16x9"/>
  <p:notesSz cx="6858000" cy="9144000"/>
  <p:embeddedFontLst>
    <p:embeddedFont>
      <p:font typeface="Cambria Math" panose="02040503050406030204" pitchFamily="18" charset="0"/>
      <p:regular r:id="rId15"/>
    </p:embeddedFont>
    <p:embeddedFont>
      <p:font typeface="Comic Sans MS" panose="030F0902030302020204" pitchFamily="66" charset="0"/>
      <p:regular r:id="rId16"/>
    </p:embeddedFont>
    <p:embeddedFont>
      <p:font typeface="Lato Light" panose="020F0502020204030203" pitchFamily="34" charset="77"/>
      <p:regular r:id="rId17"/>
      <p:bold r:id="rId18"/>
      <p:italic r:id="rId19"/>
      <p:boldItalic r:id="rId20"/>
    </p:embeddedFont>
    <p:embeddedFont>
      <p:font typeface="Roboto Slab Light" pitchFamily="2" charset="0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321718-8F93-495E-A45E-58E33FFB8B9F}">
  <a:tblStyle styleId="{8E321718-8F93-495E-A45E-58E33FFB8B9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 snapToObjects="1">
      <p:cViewPr varScale="1">
        <p:scale>
          <a:sx n="160" d="100"/>
          <a:sy n="160" d="100"/>
        </p:scale>
        <p:origin x="2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4820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8328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2300611" y="990190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" name="Shape 21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22" name="Shape 2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Shape 24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25" name="Shape 2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2757250" y="961350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2300611" y="990190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" name="Shape 50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51" name="Shape 51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" name="Shape 53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54" name="Shape 5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62" name="Shape 62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2BDC7"/>
              </a:buClr>
              <a:buSzPts val="3000"/>
              <a:buNone/>
              <a:defRPr sz="3000">
                <a:solidFill>
                  <a:srgbClr val="02BDC7"/>
                </a:solidFill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2000"/>
              <a:buNone/>
              <a:defRPr>
                <a:solidFill>
                  <a:srgbClr val="FFB600"/>
                </a:solidFill>
              </a:defRPr>
            </a:lvl1pPr>
            <a:lvl2pPr lvl="1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2pPr>
            <a:lvl3pPr lvl="2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3pPr>
            <a:lvl4pPr lvl="3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4pPr>
            <a:lvl5pPr lvl="4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5pPr>
            <a:lvl6pPr lvl="5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6pPr>
            <a:lvl7pPr lvl="6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7pPr>
            <a:lvl8pPr lvl="7" algn="ctr" rtl="0">
              <a:spcBef>
                <a:spcPts val="1000"/>
              </a:spcBef>
              <a:spcAft>
                <a:spcPts val="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8pPr>
            <a:lvl9pPr lvl="8" algn="ctr" rtl="0">
              <a:spcBef>
                <a:spcPts val="1000"/>
              </a:spcBef>
              <a:spcAft>
                <a:spcPts val="1000"/>
              </a:spcAft>
              <a:buClr>
                <a:srgbClr val="FFB600"/>
              </a:buClr>
              <a:buSzPts val="3000"/>
              <a:buNone/>
              <a:defRPr sz="3000">
                <a:solidFill>
                  <a:srgbClr val="FFB6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3811800" y="-194800"/>
            <a:ext cx="1520400" cy="152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4982150" y="734775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3469949" y="810973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09875" y="154418"/>
            <a:ext cx="508800" cy="508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5395528" y="-85690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-140400" y="3784204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8079301" y="4416226"/>
            <a:ext cx="879300" cy="8793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407150" y="4701449"/>
            <a:ext cx="336900" cy="336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8896576" y="4123321"/>
            <a:ext cx="292800" cy="2928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7800547" y="465330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8471997" y="4203227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528659" y="350927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8327788" y="4664713"/>
            <a:ext cx="382244" cy="382244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" name="Shape 82"/>
          <p:cNvGrpSpPr/>
          <p:nvPr/>
        </p:nvGrpSpPr>
        <p:grpSpPr>
          <a:xfrm>
            <a:off x="154025" y="4093698"/>
            <a:ext cx="508851" cy="478711"/>
            <a:chOff x="5972700" y="2330200"/>
            <a:chExt cx="411625" cy="387275"/>
          </a:xfrm>
        </p:grpSpPr>
        <p:sp>
          <p:nvSpPr>
            <p:cNvPr id="83" name="Shape 8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" name="Shape 85"/>
          <p:cNvGrpSpPr/>
          <p:nvPr/>
        </p:nvGrpSpPr>
        <p:grpSpPr>
          <a:xfrm>
            <a:off x="5222963" y="889722"/>
            <a:ext cx="292923" cy="464285"/>
            <a:chOff x="6718575" y="2318625"/>
            <a:chExt cx="256950" cy="407375"/>
          </a:xfrm>
        </p:grpSpPr>
        <p:sp>
          <p:nvSpPr>
            <p:cNvPr id="86" name="Shape 8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242275" y="1704600"/>
            <a:ext cx="6659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○"/>
              <a:defRPr sz="3000" i="1">
                <a:solidFill>
                  <a:srgbClr val="4A5C65"/>
                </a:solidFill>
              </a:defRPr>
            </a:lvl1pPr>
            <a:lvl2pPr marL="914400" lvl="1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2pPr>
            <a:lvl3pPr marL="1371600" lvl="2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3pPr>
            <a:lvl4pPr marL="1828800" lvl="3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4pPr>
            <a:lvl5pPr marL="2286000" lvl="4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5pPr>
            <a:lvl6pPr marL="2743200" lvl="5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6pPr>
            <a:lvl7pPr marL="3200400" lvl="6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7pPr>
            <a:lvl8pPr marL="3657600" lvl="7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8pPr>
            <a:lvl9pPr marL="4114800" lvl="8" indent="-419100" algn="ctr">
              <a:spcBef>
                <a:spcPts val="1000"/>
              </a:spcBef>
              <a:spcAft>
                <a:spcPts val="100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9pPr>
          </a:lstStyle>
          <a:p>
            <a:endParaRPr/>
          </a:p>
        </p:txBody>
      </p:sp>
      <p:sp>
        <p:nvSpPr>
          <p:cNvPr id="95" name="Shape 95"/>
          <p:cNvSpPr txBox="1"/>
          <p:nvPr/>
        </p:nvSpPr>
        <p:spPr>
          <a:xfrm>
            <a:off x="3593400" y="8930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solidFill>
                  <a:srgbClr val="FFFFFF"/>
                </a:solidFill>
              </a:rPr>
              <a:t>“</a:t>
            </a:r>
            <a:endParaRPr sz="9600" b="1">
              <a:solidFill>
                <a:srgbClr val="FFFFFF"/>
              </a:solidFill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" name="Shape 142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43" name="Shape 14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" name="Shape 145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46" name="Shape 14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2830925" y="1200150"/>
            <a:ext cx="25164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marL="2286000" lvl="4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marL="2743200" lvl="5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marL="3200400" lvl="6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marL="3657600" lvl="7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marL="4114800" lvl="8" indent="-3429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body" idx="2"/>
          </p:nvPr>
        </p:nvSpPr>
        <p:spPr>
          <a:xfrm>
            <a:off x="5651044" y="1200150"/>
            <a:ext cx="26715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marL="2286000" lvl="4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marL="2743200" lvl="5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marL="3200400" lvl="6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marL="3657600" lvl="7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marL="4114800" lvl="8" indent="-3429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Aqua">
  <p:cSld name="BLANK_1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Shape 303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Shape 304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Shape 305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Shape 306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Shape 307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Shape 308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Shape 309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Shape 310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Shape 311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Shape 312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Shape 313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Shape 314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Shape 315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6" name="Shape 316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17" name="Shape 317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9" name="Shape 319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20" name="Shape 320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8" name="Shape 32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Yellow">
  <p:cSld name="BLANK_1_1"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Shape 331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Shape 332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Shape 333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Shape 334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Shape 335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Shape 336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Shape 337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Shape 338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Shape 339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Shape 340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Shape 341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Shape 342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Shape 343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4" name="Shape 344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45" name="Shape 345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Shape 346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7" name="Shape 347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48" name="Shape 348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6" name="Shape 35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Magenta">
  <p:cSld name="BLANK_1_1_1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Shape 359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Shape 360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Shape 361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Shape 362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Shape 363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Shape 364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Shape 365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Shape 366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Shape 367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Shape 368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Shape 369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Shape 370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C40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1" name="Shape 371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72" name="Shape 37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4" name="Shape 374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75" name="Shape 37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Shape 37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Shape 37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Shape 38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Shape 381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Shape 38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3" name="Shape 383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Shape 384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○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8" r:id="rId5"/>
    <p:sldLayoutId id="2147483659" r:id="rId6"/>
    <p:sldLayoutId id="2147483660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.cardenas@colegionumancia.c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89">
            <a:extLst>
              <a:ext uri="{FF2B5EF4-FFF2-40B4-BE49-F238E27FC236}">
                <a16:creationId xmlns:a16="http://schemas.microsoft.com/office/drawing/2014/main" id="{8006EE5C-3A7E-284B-8E56-8BA2DC33990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757250" y="961350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Disoluciones</a:t>
            </a:r>
            <a:br>
              <a:rPr lang="en" dirty="0"/>
            </a:br>
            <a:r>
              <a:rPr lang="en" dirty="0"/>
              <a:t>2º Medio</a:t>
            </a:r>
            <a:endParaRPr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F2A0936-C889-9741-A35B-A52F78766C0B}"/>
              </a:ext>
            </a:extLst>
          </p:cNvPr>
          <p:cNvSpPr txBox="1"/>
          <p:nvPr/>
        </p:nvSpPr>
        <p:spPr>
          <a:xfrm>
            <a:off x="3310226" y="3633746"/>
            <a:ext cx="2523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Profesor Bastián Cárdenas G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083F65B-B4F3-2F4E-8F2B-ACA67AC2B2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1594" y="823026"/>
            <a:ext cx="780711" cy="983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596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FF2423C-121D-AC48-9BEF-F8260A3C6F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10</a:t>
            </a:fld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B2B02477-6E48-8B43-A330-CA44F25CDC10}"/>
                  </a:ext>
                </a:extLst>
              </p:cNvPr>
              <p:cNvSpPr txBox="1"/>
              <p:nvPr/>
            </p:nvSpPr>
            <p:spPr>
              <a:xfrm>
                <a:off x="1872663" y="953717"/>
                <a:ext cx="902491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𝑀𝑀</m:t>
                          </m:r>
                        </m:den>
                      </m:f>
                    </m:oMath>
                  </m:oMathPara>
                </a14:m>
                <a:endParaRPr lang="es-CL" sz="1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B2B02477-6E48-8B43-A330-CA44F25CDC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663" y="953717"/>
                <a:ext cx="902491" cy="472565"/>
              </a:xfrm>
              <a:prstGeom prst="rect">
                <a:avLst/>
              </a:prstGeom>
              <a:blipFill>
                <a:blip r:embed="rId2"/>
                <a:stretch>
                  <a:fillRect l="-2778" t="-2564" r="-4167" b="-1538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C7EE0C02-E70A-CD47-ACA3-0128B6FB578E}"/>
                  </a:ext>
                </a:extLst>
              </p:cNvPr>
              <p:cNvSpPr txBox="1"/>
              <p:nvPr/>
            </p:nvSpPr>
            <p:spPr>
              <a:xfrm>
                <a:off x="4776726" y="929383"/>
                <a:ext cx="3108928" cy="521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f>
                        <m:fPr>
                          <m:type m:val="lin"/>
                          <m:ctrlP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𝑚𝑎𝑠𝑎</m:t>
                              </m:r>
                            </m:e>
                            <m:sub>
                              <m:r>
                                <a:rPr lang="es-ES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𝑠𝑜𝑙𝑢𝑡𝑜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𝑚𝑎𝑠𝑎</m:t>
                              </m:r>
                            </m:e>
                            <m:sub>
                              <m:r>
                                <a:rPr lang="es-ES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𝑑𝑖𝑠𝑜𝑙𝑢𝑐𝑖</m:t>
                              </m:r>
                              <m:r>
                                <a:rPr lang="es-ES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ó</m:t>
                              </m:r>
                              <m:r>
                                <a:rPr lang="es-ES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s-CL" sz="1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C7EE0C02-E70A-CD47-ACA3-0128B6FB57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726" y="929383"/>
                <a:ext cx="3108928" cy="521233"/>
              </a:xfrm>
              <a:prstGeom prst="rect">
                <a:avLst/>
              </a:prstGeom>
              <a:blipFill>
                <a:blip r:embed="rId3"/>
                <a:stretch>
                  <a:fillRect l="-1626" t="-65116" r="-813" b="-9767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882CA6B3-D047-AF48-8D70-A1E214753CC2}"/>
              </a:ext>
            </a:extLst>
          </p:cNvPr>
          <p:cNvCxnSpPr>
            <a:stCxn id="3" idx="3"/>
            <a:endCxn id="4" idx="1"/>
          </p:cNvCxnSpPr>
          <p:nvPr/>
        </p:nvCxnSpPr>
        <p:spPr>
          <a:xfrm>
            <a:off x="2775154" y="1190000"/>
            <a:ext cx="2001572" cy="0"/>
          </a:xfrm>
          <a:prstGeom prst="straightConnector1">
            <a:avLst/>
          </a:prstGeom>
          <a:ln w="38100">
            <a:solidFill>
              <a:schemeClr val="tx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977475FE-45FD-3D49-AA24-67AFB273CDEF}"/>
              </a:ext>
            </a:extLst>
          </p:cNvPr>
          <p:cNvSpPr txBox="1"/>
          <p:nvPr/>
        </p:nvSpPr>
        <p:spPr>
          <a:xfrm>
            <a:off x="437322" y="1926749"/>
            <a:ext cx="23358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  <a:latin typeface="Comic Sans MS" panose="030F0902030302020204" pitchFamily="66" charset="0"/>
              </a:rPr>
              <a:t>Datos:</a:t>
            </a:r>
          </a:p>
          <a:p>
            <a:r>
              <a:rPr lang="es-CL" dirty="0">
                <a:solidFill>
                  <a:srgbClr val="FF0000"/>
                </a:solidFill>
                <a:latin typeface="Comic Sans MS" panose="030F0902030302020204" pitchFamily="66" charset="0"/>
              </a:rPr>
              <a:t>2,56 moles de O</a:t>
            </a:r>
            <a:r>
              <a:rPr lang="es-CL" baseline="-25000" dirty="0">
                <a:solidFill>
                  <a:srgbClr val="FF0000"/>
                </a:solidFill>
                <a:latin typeface="Comic Sans MS" panose="030F0902030302020204" pitchFamily="66" charset="0"/>
              </a:rPr>
              <a:t>2</a:t>
            </a:r>
          </a:p>
          <a:p>
            <a:r>
              <a:rPr lang="es-CL" dirty="0">
                <a:solidFill>
                  <a:srgbClr val="FF0000"/>
                </a:solidFill>
                <a:latin typeface="Comic Sans MS" panose="030F0902030302020204" pitchFamily="66" charset="0"/>
              </a:rPr>
              <a:t>100,41 gramos de solución</a:t>
            </a:r>
          </a:p>
          <a:p>
            <a:endParaRPr lang="es-CL" dirty="0">
              <a:solidFill>
                <a:srgbClr val="FF0000"/>
              </a:solidFill>
              <a:latin typeface="Comic Sans MS" panose="030F09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BA4915E6-F8A7-C543-AE79-237F5AA86F04}"/>
                  </a:ext>
                </a:extLst>
              </p:cNvPr>
              <p:cNvSpPr txBox="1"/>
              <p:nvPr/>
            </p:nvSpPr>
            <p:spPr>
              <a:xfrm>
                <a:off x="3874235" y="1781978"/>
                <a:ext cx="902491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𝑀𝑀</m:t>
                          </m:r>
                        </m:den>
                      </m:f>
                    </m:oMath>
                  </m:oMathPara>
                </a14:m>
                <a:endParaRPr lang="es-CL" sz="1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BA4915E6-F8A7-C543-AE79-237F5AA86F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4235" y="1781978"/>
                <a:ext cx="902491" cy="472565"/>
              </a:xfrm>
              <a:prstGeom prst="rect">
                <a:avLst/>
              </a:prstGeom>
              <a:blipFill>
                <a:blip r:embed="rId4"/>
                <a:stretch>
                  <a:fillRect l="-2778" t="-2632" r="-4167" b="-1578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02B38074-71E8-6243-813C-5920DFBFF672}"/>
                  </a:ext>
                </a:extLst>
              </p:cNvPr>
              <p:cNvSpPr txBox="1"/>
              <p:nvPr/>
            </p:nvSpPr>
            <p:spPr>
              <a:xfrm>
                <a:off x="3338222" y="2567277"/>
                <a:ext cx="1974515" cy="6271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2,56 </m:t>
                      </m:r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32</m:t>
                          </m:r>
                          <m:f>
                            <m:fPr>
                              <m:type m:val="skw"/>
                              <m:ctrlPr>
                                <a:rPr lang="es-ES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s-ES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s-CL" sz="1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02B38074-71E8-6243-813C-5920DFBFF6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222" y="2567277"/>
                <a:ext cx="1974515" cy="627159"/>
              </a:xfrm>
              <a:prstGeom prst="rect">
                <a:avLst/>
              </a:prstGeom>
              <a:blipFill>
                <a:blip r:embed="rId5"/>
                <a:stretch>
                  <a:fillRect l="-2564" t="-48000" r="-1282" b="-134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Conector curvado 11">
            <a:extLst>
              <a:ext uri="{FF2B5EF4-FFF2-40B4-BE49-F238E27FC236}">
                <a16:creationId xmlns:a16="http://schemas.microsoft.com/office/drawing/2014/main" id="{162EDB68-03CE-7748-9BFC-CE11466E6D15}"/>
              </a:ext>
            </a:extLst>
          </p:cNvPr>
          <p:cNvCxnSpPr>
            <a:endCxn id="10" idx="1"/>
          </p:cNvCxnSpPr>
          <p:nvPr/>
        </p:nvCxnSpPr>
        <p:spPr>
          <a:xfrm rot="10800000">
            <a:off x="3338222" y="2880858"/>
            <a:ext cx="1438504" cy="313579"/>
          </a:xfrm>
          <a:prstGeom prst="curvedConnector3">
            <a:avLst>
              <a:gd name="adj1" fmla="val 153479"/>
            </a:avLst>
          </a:prstGeom>
          <a:ln w="19050">
            <a:solidFill>
              <a:schemeClr val="tx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D2E957A-A168-AC49-96CD-79AF1D96F772}"/>
              </a:ext>
            </a:extLst>
          </p:cNvPr>
          <p:cNvSpPr txBox="1"/>
          <p:nvPr/>
        </p:nvSpPr>
        <p:spPr>
          <a:xfrm>
            <a:off x="2185952" y="3195609"/>
            <a:ext cx="1688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Pasa multiplicando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A0741EF7-EE3B-5A49-B336-44C73A7ED61F}"/>
                  </a:ext>
                </a:extLst>
              </p:cNvPr>
              <p:cNvSpPr txBox="1"/>
              <p:nvPr/>
            </p:nvSpPr>
            <p:spPr>
              <a:xfrm>
                <a:off x="2940420" y="3692885"/>
                <a:ext cx="2770117" cy="3718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=2,56 </m:t>
                      </m:r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𝑚𝑜𝑙𝑒𝑠</m:t>
                      </m:r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32</m:t>
                      </m:r>
                      <m:f>
                        <m:fPr>
                          <m:type m:val="skw"/>
                          <m:ctrlP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𝑚𝑜𝑙</m:t>
                          </m:r>
                        </m:den>
                      </m:f>
                    </m:oMath>
                  </m:oMathPara>
                </a14:m>
                <a:endParaRPr lang="es-CL" sz="1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A0741EF7-EE3B-5A49-B336-44C73A7ED6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0420" y="3692885"/>
                <a:ext cx="2770117" cy="371897"/>
              </a:xfrm>
              <a:prstGeom prst="rect">
                <a:avLst/>
              </a:prstGeom>
              <a:blipFill>
                <a:blip r:embed="rId6"/>
                <a:stretch>
                  <a:fillRect l="-1370" t="-141935" r="-1370" b="-21290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96663BB1-97AD-0A4D-9D39-C6ABECC42086}"/>
                  </a:ext>
                </a:extLst>
              </p:cNvPr>
              <p:cNvSpPr txBox="1"/>
              <p:nvPr/>
            </p:nvSpPr>
            <p:spPr>
              <a:xfrm>
                <a:off x="2699584" y="4254281"/>
                <a:ext cx="32517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s-ES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=81,92 </m:t>
                      </m:r>
                      <m:r>
                        <a:rPr lang="es-ES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𝑔𝑟𝑎𝑚𝑜𝑠</m:t>
                      </m:r>
                      <m:r>
                        <a:rPr lang="es-ES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𝑂𝑥</m:t>
                      </m:r>
                      <m:r>
                        <a:rPr lang="es-ES" sz="1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í</m:t>
                      </m:r>
                      <m:r>
                        <a:rPr lang="es-ES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𝑔𝑒𝑛𝑜𝑠</m:t>
                      </m:r>
                    </m:oMath>
                  </m:oMathPara>
                </a14:m>
                <a:endParaRPr lang="es-CL" sz="1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96663BB1-97AD-0A4D-9D39-C6ABECC420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584" y="4254281"/>
                <a:ext cx="3251788" cy="276999"/>
              </a:xfrm>
              <a:prstGeom prst="rect">
                <a:avLst/>
              </a:prstGeom>
              <a:blipFill>
                <a:blip r:embed="rId7"/>
                <a:stretch>
                  <a:fillRect l="-1167" t="-4545" r="-1167" b="-4545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6406D8C0-4146-ED49-BBD8-277F6041F9A0}"/>
              </a:ext>
            </a:extLst>
          </p:cNvPr>
          <p:cNvSpPr txBox="1"/>
          <p:nvPr/>
        </p:nvSpPr>
        <p:spPr>
          <a:xfrm>
            <a:off x="6209969" y="2051437"/>
            <a:ext cx="180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rgbClr val="FFFF00"/>
                </a:solidFill>
              </a:rPr>
              <a:t>O= 16 x 2= 32 g/mol</a:t>
            </a:r>
          </a:p>
        </p:txBody>
      </p:sp>
    </p:spTree>
    <p:extLst>
      <p:ext uri="{BB962C8B-B14F-4D97-AF65-F5344CB8AC3E}">
        <p14:creationId xmlns:p14="http://schemas.microsoft.com/office/powerpoint/2010/main" val="485167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4D96BB41-DC4C-D049-89F7-BF9FCF3DC0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11</a:t>
            </a:fld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17FFCAA5-56C0-9148-93C4-FEF329A02DB0}"/>
                  </a:ext>
                </a:extLst>
              </p:cNvPr>
              <p:cNvSpPr txBox="1"/>
              <p:nvPr/>
            </p:nvSpPr>
            <p:spPr>
              <a:xfrm>
                <a:off x="2946106" y="811663"/>
                <a:ext cx="32517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s-ES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=81,92 </m:t>
                      </m:r>
                      <m:r>
                        <a:rPr lang="es-ES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𝑔𝑟𝑎𝑚𝑜𝑠</m:t>
                      </m:r>
                      <m:r>
                        <a:rPr lang="es-ES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𝑂𝑥</m:t>
                      </m:r>
                      <m:r>
                        <a:rPr lang="es-ES" sz="1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í</m:t>
                      </m:r>
                      <m:r>
                        <a:rPr lang="es-ES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𝑔𝑒𝑛𝑜𝑠</m:t>
                      </m:r>
                    </m:oMath>
                  </m:oMathPara>
                </a14:m>
                <a:endParaRPr lang="es-CL" sz="1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17FFCAA5-56C0-9148-93C4-FEF329A02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106" y="811663"/>
                <a:ext cx="3251788" cy="276999"/>
              </a:xfrm>
              <a:prstGeom prst="rect">
                <a:avLst/>
              </a:prstGeom>
              <a:blipFill>
                <a:blip r:embed="rId2"/>
                <a:stretch>
                  <a:fillRect l="-1163" r="-775" b="-434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4FA15438-94FD-1640-99A8-12101ED839B7}"/>
                  </a:ext>
                </a:extLst>
              </p:cNvPr>
              <p:cNvSpPr txBox="1"/>
              <p:nvPr/>
            </p:nvSpPr>
            <p:spPr>
              <a:xfrm>
                <a:off x="3017538" y="1740417"/>
                <a:ext cx="3108928" cy="521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f>
                        <m:fPr>
                          <m:type m:val="lin"/>
                          <m:ctrlP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𝑚𝑎𝑠𝑎</m:t>
                              </m:r>
                            </m:e>
                            <m:sub>
                              <m:r>
                                <a:rPr lang="es-ES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𝑠𝑜𝑙𝑢𝑡𝑜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𝑚𝑎𝑠𝑎</m:t>
                              </m:r>
                            </m:e>
                            <m:sub>
                              <m:r>
                                <a:rPr lang="es-ES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𝑑𝑖𝑠𝑜𝑙𝑢𝑐𝑖</m:t>
                              </m:r>
                              <m:r>
                                <a:rPr lang="es-ES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ó</m:t>
                              </m:r>
                              <m:r>
                                <a:rPr lang="es-ES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s-CL" sz="1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4FA15438-94FD-1640-99A8-12101ED839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38" y="1740417"/>
                <a:ext cx="3108928" cy="521233"/>
              </a:xfrm>
              <a:prstGeom prst="rect">
                <a:avLst/>
              </a:prstGeom>
              <a:blipFill>
                <a:blip r:embed="rId3"/>
                <a:stretch>
                  <a:fillRect l="-1220" t="-69048" r="-813" b="-100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>
            <a:extLst>
              <a:ext uri="{FF2B5EF4-FFF2-40B4-BE49-F238E27FC236}">
                <a16:creationId xmlns:a16="http://schemas.microsoft.com/office/drawing/2014/main" id="{541D47B8-ABFE-3A44-89B3-BBC76B47BBB9}"/>
              </a:ext>
            </a:extLst>
          </p:cNvPr>
          <p:cNvSpPr txBox="1"/>
          <p:nvPr/>
        </p:nvSpPr>
        <p:spPr>
          <a:xfrm>
            <a:off x="413468" y="3906624"/>
            <a:ext cx="23358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  <a:latin typeface="Comic Sans MS" panose="030F0902030302020204" pitchFamily="66" charset="0"/>
              </a:rPr>
              <a:t>Datos:</a:t>
            </a:r>
          </a:p>
          <a:p>
            <a:r>
              <a:rPr lang="es-CL" dirty="0">
                <a:solidFill>
                  <a:srgbClr val="FF0000"/>
                </a:solidFill>
                <a:latin typeface="Comic Sans MS" panose="030F0902030302020204" pitchFamily="66" charset="0"/>
              </a:rPr>
              <a:t>2,56 moles de O</a:t>
            </a:r>
            <a:r>
              <a:rPr lang="es-CL" baseline="-25000" dirty="0">
                <a:solidFill>
                  <a:srgbClr val="FF0000"/>
                </a:solidFill>
                <a:latin typeface="Comic Sans MS" panose="030F0902030302020204" pitchFamily="66" charset="0"/>
              </a:rPr>
              <a:t>2</a:t>
            </a:r>
          </a:p>
          <a:p>
            <a:r>
              <a:rPr lang="es-CL" dirty="0">
                <a:solidFill>
                  <a:srgbClr val="FF0000"/>
                </a:solidFill>
                <a:latin typeface="Comic Sans MS" panose="030F0902030302020204" pitchFamily="66" charset="0"/>
              </a:rPr>
              <a:t>100,41 gramos de solución</a:t>
            </a:r>
          </a:p>
          <a:p>
            <a:endParaRPr lang="es-CL" dirty="0">
              <a:solidFill>
                <a:srgbClr val="FF0000"/>
              </a:solidFill>
              <a:latin typeface="Comic Sans MS" panose="030F09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8CDC6993-0BA2-724A-8FA4-B1F60B6A38DA}"/>
                  </a:ext>
                </a:extLst>
              </p:cNvPr>
              <p:cNvSpPr txBox="1"/>
              <p:nvPr/>
            </p:nvSpPr>
            <p:spPr>
              <a:xfrm>
                <a:off x="3289470" y="2611255"/>
                <a:ext cx="2565061" cy="569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f>
                        <m:fPr>
                          <m:type m:val="lin"/>
                          <m:ctrlP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81,92 </m:t>
                          </m:r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100,41 </m:t>
                          </m:r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s-CL" sz="1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8CDC6993-0BA2-724A-8FA4-B1F60B6A38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9470" y="2611255"/>
                <a:ext cx="2565061" cy="569002"/>
              </a:xfrm>
              <a:prstGeom prst="rect">
                <a:avLst/>
              </a:prstGeom>
              <a:blipFill>
                <a:blip r:embed="rId4"/>
                <a:stretch>
                  <a:fillRect l="-1980" t="-56522" r="-1485" b="-9130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54567EB7-9E6A-B946-AF4E-70E31BB78E4E}"/>
                  </a:ext>
                </a:extLst>
              </p:cNvPr>
              <p:cNvSpPr txBox="1"/>
              <p:nvPr/>
            </p:nvSpPr>
            <p:spPr>
              <a:xfrm>
                <a:off x="3596829" y="3545247"/>
                <a:ext cx="19503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f>
                        <m:fPr>
                          <m:type m:val="lin"/>
                          <m:ctrlP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=81,58 %</m:t>
                      </m:r>
                    </m:oMath>
                  </m:oMathPara>
                </a14:m>
                <a:endParaRPr lang="es-CL" sz="1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54567EB7-9E6A-B946-AF4E-70E31BB78E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829" y="3545247"/>
                <a:ext cx="1950342" cy="276999"/>
              </a:xfrm>
              <a:prstGeom prst="rect">
                <a:avLst/>
              </a:prstGeom>
              <a:blipFill>
                <a:blip r:embed="rId5"/>
                <a:stretch>
                  <a:fillRect l="-2597" t="-163636" r="-2597" b="-250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lipse 7">
            <a:extLst>
              <a:ext uri="{FF2B5EF4-FFF2-40B4-BE49-F238E27FC236}">
                <a16:creationId xmlns:a16="http://schemas.microsoft.com/office/drawing/2014/main" id="{39C8AA49-D5DA-4C41-945E-740D017C435D}"/>
              </a:ext>
            </a:extLst>
          </p:cNvPr>
          <p:cNvSpPr/>
          <p:nvPr/>
        </p:nvSpPr>
        <p:spPr>
          <a:xfrm>
            <a:off x="3289470" y="3299791"/>
            <a:ext cx="2565061" cy="779228"/>
          </a:xfrm>
          <a:prstGeom prst="ellipse">
            <a:avLst/>
          </a:prstGeom>
          <a:noFill/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6889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/>
          <p:nvPr/>
        </p:nvSpPr>
        <p:spPr>
          <a:xfrm>
            <a:off x="3459600" y="628000"/>
            <a:ext cx="2224800" cy="22248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Shape 431"/>
          <p:cNvSpPr txBox="1">
            <a:spLocks noGrp="1"/>
          </p:cNvSpPr>
          <p:nvPr>
            <p:ph type="ctrTitle" idx="4294967295"/>
          </p:nvPr>
        </p:nvSpPr>
        <p:spPr>
          <a:xfrm>
            <a:off x="2205425" y="2708950"/>
            <a:ext cx="47331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 err="1"/>
              <a:t>Recordar</a:t>
            </a:r>
            <a:endParaRPr sz="6000" dirty="0"/>
          </a:p>
        </p:txBody>
      </p:sp>
      <p:sp>
        <p:nvSpPr>
          <p:cNvPr id="432" name="Shape 432"/>
          <p:cNvSpPr txBox="1">
            <a:spLocks noGrp="1"/>
          </p:cNvSpPr>
          <p:nvPr>
            <p:ph type="subTitle" idx="4294967295"/>
          </p:nvPr>
        </p:nvSpPr>
        <p:spPr>
          <a:xfrm>
            <a:off x="1677725" y="3640155"/>
            <a:ext cx="5947576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1000"/>
              </a:spcAft>
              <a:buNone/>
            </a:pPr>
            <a:r>
              <a:rPr lang="en" dirty="0" err="1"/>
              <a:t>Cualquier</a:t>
            </a:r>
            <a:r>
              <a:rPr lang="en" dirty="0"/>
              <a:t> </a:t>
            </a:r>
            <a:r>
              <a:rPr lang="en" dirty="0" err="1"/>
              <a:t>duda</a:t>
            </a:r>
            <a:r>
              <a:rPr lang="en" dirty="0"/>
              <a:t> la </a:t>
            </a:r>
            <a:r>
              <a:rPr lang="en" dirty="0" err="1"/>
              <a:t>pueden</a:t>
            </a:r>
            <a:r>
              <a:rPr lang="en" dirty="0"/>
              <a:t> </a:t>
            </a:r>
            <a:r>
              <a:rPr lang="en" dirty="0" err="1"/>
              <a:t>hacer</a:t>
            </a:r>
            <a:r>
              <a:rPr lang="en" dirty="0"/>
              <a:t> </a:t>
            </a:r>
            <a:r>
              <a:rPr lang="en" dirty="0" err="1"/>
              <a:t>llegar</a:t>
            </a:r>
            <a:r>
              <a:rPr lang="en" dirty="0"/>
              <a:t> al </a:t>
            </a:r>
            <a:r>
              <a:rPr lang="en" dirty="0" err="1"/>
              <a:t>siguiente</a:t>
            </a:r>
            <a:r>
              <a:rPr lang="en" dirty="0"/>
              <a:t> </a:t>
            </a:r>
            <a:r>
              <a:rPr lang="en" dirty="0" err="1"/>
              <a:t>correo</a:t>
            </a:r>
            <a:r>
              <a:rPr lang="en" dirty="0"/>
              <a:t> </a:t>
            </a:r>
            <a:r>
              <a:rPr lang="en" dirty="0">
                <a:hlinkClick r:id="rId3"/>
              </a:rPr>
              <a:t>b.cardenas@colegionumancia.cl</a:t>
            </a:r>
            <a:r>
              <a:rPr lang="en" dirty="0"/>
              <a:t> </a:t>
            </a:r>
            <a:endParaRPr dirty="0"/>
          </a:p>
        </p:txBody>
      </p:sp>
      <p:grpSp>
        <p:nvGrpSpPr>
          <p:cNvPr id="433" name="Shape 433"/>
          <p:cNvGrpSpPr/>
          <p:nvPr/>
        </p:nvGrpSpPr>
        <p:grpSpPr>
          <a:xfrm>
            <a:off x="3940048" y="628007"/>
            <a:ext cx="1447570" cy="1447577"/>
            <a:chOff x="6643075" y="3664250"/>
            <a:chExt cx="407950" cy="407975"/>
          </a:xfrm>
        </p:grpSpPr>
        <p:sp>
          <p:nvSpPr>
            <p:cNvPr id="434" name="Shape 434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0" t="0" r="0" b="0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9050" cap="rnd" cmpd="sng">
              <a:solidFill>
                <a:srgbClr val="FF97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Shape 435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0" t="0" r="0" b="0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9050" cap="rnd" cmpd="sng">
              <a:solidFill>
                <a:srgbClr val="FF975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6" name="Shape 436"/>
          <p:cNvGrpSpPr/>
          <p:nvPr/>
        </p:nvGrpSpPr>
        <p:grpSpPr>
          <a:xfrm rot="-587344">
            <a:off x="3600928" y="2274183"/>
            <a:ext cx="595166" cy="595133"/>
            <a:chOff x="576250" y="4319400"/>
            <a:chExt cx="442075" cy="442050"/>
          </a:xfrm>
        </p:grpSpPr>
        <p:sp>
          <p:nvSpPr>
            <p:cNvPr id="437" name="Shape 437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0" t="0" r="0" b="0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Shape 438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0" t="0" r="0" b="0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Shape 439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0" t="0" r="0" b="0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Shape 440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0" t="0" r="0" b="0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9050" cap="rnd" cmpd="sng">
              <a:solidFill>
                <a:srgbClr val="FC406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1" name="Shape 441"/>
          <p:cNvSpPr/>
          <p:nvPr/>
        </p:nvSpPr>
        <p:spPr>
          <a:xfrm>
            <a:off x="3593939" y="962288"/>
            <a:ext cx="226251" cy="216069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Shape 442"/>
          <p:cNvSpPr/>
          <p:nvPr/>
        </p:nvSpPr>
        <p:spPr>
          <a:xfrm rot="2697328">
            <a:off x="5346647" y="2148789"/>
            <a:ext cx="343459" cy="327947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Shape 443"/>
          <p:cNvSpPr/>
          <p:nvPr/>
        </p:nvSpPr>
        <p:spPr>
          <a:xfrm>
            <a:off x="5356714" y="1881143"/>
            <a:ext cx="137570" cy="131429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Shape 444"/>
          <p:cNvSpPr/>
          <p:nvPr/>
        </p:nvSpPr>
        <p:spPr>
          <a:xfrm rot="1280404">
            <a:off x="3589575" y="1613971"/>
            <a:ext cx="137564" cy="131398"/>
          </a:xfrm>
          <a:custGeom>
            <a:avLst/>
            <a:gdLst/>
            <a:ahLst/>
            <a:cxnLst/>
            <a:rect l="0" t="0" r="0" b="0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Shape 445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Ruta</a:t>
            </a:r>
            <a:r>
              <a:rPr lang="en" dirty="0"/>
              <a:t> de </a:t>
            </a:r>
            <a:r>
              <a:rPr lang="en" dirty="0" err="1"/>
              <a:t>aprendizaje</a:t>
            </a:r>
            <a:endParaRPr dirty="0"/>
          </a:p>
        </p:txBody>
      </p:sp>
      <p:sp>
        <p:nvSpPr>
          <p:cNvPr id="398" name="Shape 39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AC8EC38-6933-4342-B79A-F3C41743C856}"/>
              </a:ext>
            </a:extLst>
          </p:cNvPr>
          <p:cNvSpPr txBox="1"/>
          <p:nvPr/>
        </p:nvSpPr>
        <p:spPr>
          <a:xfrm>
            <a:off x="3002494" y="1448365"/>
            <a:ext cx="478978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b="1" dirty="0">
                <a:solidFill>
                  <a:schemeClr val="tx2">
                    <a:lumMod val="50000"/>
                  </a:schemeClr>
                </a:solidFill>
              </a:rPr>
              <a:t>Objetivo: </a:t>
            </a:r>
            <a:r>
              <a:rPr lang="es-CL" dirty="0">
                <a:solidFill>
                  <a:schemeClr val="tx2">
                    <a:lumMod val="50000"/>
                  </a:schemeClr>
                </a:solidFill>
              </a:rPr>
              <a:t>Ejercitar % masa masa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b="1" dirty="0">
                <a:solidFill>
                  <a:schemeClr val="tx2">
                    <a:lumMod val="50000"/>
                  </a:schemeClr>
                </a:solidFill>
              </a:rPr>
              <a:t>Contenido</a:t>
            </a:r>
            <a:br>
              <a:rPr lang="es-CL" b="1" dirty="0">
                <a:solidFill>
                  <a:schemeClr val="tx2">
                    <a:lumMod val="50000"/>
                  </a:schemeClr>
                </a:solidFill>
              </a:rPr>
            </a:br>
            <a:endParaRPr lang="es-CL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CL" dirty="0">
                <a:solidFill>
                  <a:schemeClr val="tx2">
                    <a:lumMod val="50000"/>
                  </a:schemeClr>
                </a:solidFill>
              </a:rPr>
              <a:t>Ejercicio resuelto Nº1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>
                <a:solidFill>
                  <a:schemeClr val="tx2">
                    <a:lumMod val="50000"/>
                  </a:schemeClr>
                </a:solidFill>
              </a:rPr>
              <a:t>Ejercicio resuelto Nº2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>
                <a:solidFill>
                  <a:schemeClr val="tx2">
                    <a:lumMod val="50000"/>
                  </a:schemeClr>
                </a:solidFill>
              </a:rPr>
              <a:t>Ejercicio resuelto Nº3</a:t>
            </a:r>
          </a:p>
          <a:p>
            <a:endParaRPr lang="es-CL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b="1" dirty="0">
                <a:solidFill>
                  <a:schemeClr val="tx2">
                    <a:lumMod val="50000"/>
                  </a:schemeClr>
                </a:solidFill>
              </a:rPr>
              <a:t>Cierre de clases</a:t>
            </a:r>
          </a:p>
          <a:p>
            <a:pPr marL="342900" indent="-342900">
              <a:buFont typeface="+mj-lt"/>
              <a:buAutoNum type="arabicPeriod"/>
            </a:pPr>
            <a:endParaRPr lang="es-CL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745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>
            <a:spLocks noGrp="1"/>
          </p:cNvSpPr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4A5C65"/>
                </a:solidFill>
              </a:rPr>
              <a:t>1.</a:t>
            </a:r>
            <a:endParaRPr dirty="0">
              <a:solidFill>
                <a:srgbClr val="4A5C65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%masa/masa</a:t>
            </a:r>
            <a:endParaRPr dirty="0"/>
          </a:p>
        </p:txBody>
      </p:sp>
      <p:sp>
        <p:nvSpPr>
          <p:cNvPr id="412" name="Shape 412"/>
          <p:cNvSpPr txBox="1">
            <a:spLocks noGrp="1"/>
          </p:cNvSpPr>
          <p:nvPr>
            <p:ph type="subTitle" idx="1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 err="1"/>
              <a:t>Revisemos</a:t>
            </a:r>
            <a:r>
              <a:rPr lang="en" dirty="0"/>
              <a:t> un </a:t>
            </a:r>
            <a:r>
              <a:rPr lang="en" dirty="0" err="1"/>
              <a:t>ejemplo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1242150" y="1847723"/>
            <a:ext cx="6659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000"/>
              </a:spcAft>
              <a:buNone/>
            </a:pPr>
            <a:r>
              <a:rPr lang="es-CL" i="0" dirty="0"/>
              <a:t>Disolvemos 45 gramos de amoniaco NH</a:t>
            </a:r>
            <a:r>
              <a:rPr lang="es-CL" i="0" baseline="-25000" dirty="0"/>
              <a:t>3</a:t>
            </a:r>
            <a:r>
              <a:rPr lang="es-CL" i="0" dirty="0"/>
              <a:t> en 500 gramos de agua . Calcula el porcentaje en masa de la disolución</a:t>
            </a:r>
            <a:endParaRPr dirty="0"/>
          </a:p>
        </p:txBody>
      </p:sp>
      <p:sp>
        <p:nvSpPr>
          <p:cNvPr id="418" name="Shape 41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CAE31B68-818C-B24E-BB24-E2B2220714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5</a:t>
            </a:fld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62D19742-C672-F241-9B84-D7556CE2E31A}"/>
                  </a:ext>
                </a:extLst>
              </p:cNvPr>
              <p:cNvSpPr txBox="1"/>
              <p:nvPr/>
            </p:nvSpPr>
            <p:spPr>
              <a:xfrm>
                <a:off x="3017536" y="811663"/>
                <a:ext cx="3108928" cy="521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%</m:t>
                      </m:r>
                      <m:f>
                        <m:fPr>
                          <m:type m:val="lin"/>
                          <m:ctrlPr>
                            <a:rPr lang="es-E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𝑚𝑎𝑠𝑎</m:t>
                              </m:r>
                            </m:e>
                            <m:sub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𝑠𝑜𝑙𝑢𝑡𝑜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𝑚𝑎𝑠𝑎</m:t>
                              </m:r>
                            </m:e>
                            <m:sub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𝑑𝑖𝑠𝑜𝑙𝑢𝑐𝑖</m:t>
                              </m:r>
                              <m:r>
                                <a:rPr lang="es-ES" sz="1800" i="1">
                                  <a:latin typeface="Cambria Math" panose="02040503050406030204" pitchFamily="18" charset="0"/>
                                </a:rPr>
                                <m:t>ó</m:t>
                              </m:r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s-CL" sz="1800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62D19742-C672-F241-9B84-D7556CE2E3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36" y="811663"/>
                <a:ext cx="3108928" cy="521233"/>
              </a:xfrm>
              <a:prstGeom prst="rect">
                <a:avLst/>
              </a:prstGeom>
              <a:blipFill>
                <a:blip r:embed="rId2"/>
                <a:stretch>
                  <a:fillRect l="-1220" t="-65116" r="-813" b="-9767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>
            <a:extLst>
              <a:ext uri="{FF2B5EF4-FFF2-40B4-BE49-F238E27FC236}">
                <a16:creationId xmlns:a16="http://schemas.microsoft.com/office/drawing/2014/main" id="{9D49D86B-93F3-9140-A461-7820C2DA9287}"/>
              </a:ext>
            </a:extLst>
          </p:cNvPr>
          <p:cNvSpPr txBox="1"/>
          <p:nvPr/>
        </p:nvSpPr>
        <p:spPr>
          <a:xfrm>
            <a:off x="2076765" y="1661823"/>
            <a:ext cx="4990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dirty="0">
                <a:latin typeface="Comic Sans MS" panose="030F0902030302020204" pitchFamily="66" charset="0"/>
              </a:rPr>
              <a:t>Soluto + solvente </a:t>
            </a:r>
            <a:r>
              <a:rPr lang="es-CL" sz="2800" dirty="0">
                <a:latin typeface="Comic Sans MS" panose="030F0902030302020204" pitchFamily="66" charset="0"/>
                <a:sym typeface="Wingdings" pitchFamily="2" charset="2"/>
              </a:rPr>
              <a:t> Solución</a:t>
            </a:r>
            <a:endParaRPr lang="es-CL" sz="2800" dirty="0">
              <a:latin typeface="Comic Sans MS" panose="030F09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F14E5DDF-98A0-6249-907A-F26CE6C5D682}"/>
                  </a:ext>
                </a:extLst>
              </p:cNvPr>
              <p:cNvSpPr txBox="1"/>
              <p:nvPr/>
            </p:nvSpPr>
            <p:spPr>
              <a:xfrm>
                <a:off x="522301" y="2958392"/>
                <a:ext cx="3108928" cy="521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%</m:t>
                      </m:r>
                      <m:f>
                        <m:fPr>
                          <m:type m:val="lin"/>
                          <m:ctrlPr>
                            <a:rPr lang="es-E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𝑚𝑎𝑠𝑎</m:t>
                              </m:r>
                            </m:e>
                            <m:sub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𝑠𝑜𝑙𝑢𝑡𝑜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𝑚𝑎𝑠𝑎</m:t>
                              </m:r>
                            </m:e>
                            <m:sub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𝑑𝑖𝑠𝑜𝑙𝑢𝑐𝑖</m:t>
                              </m:r>
                              <m:r>
                                <a:rPr lang="es-ES" sz="1800" i="1">
                                  <a:latin typeface="Cambria Math" panose="02040503050406030204" pitchFamily="18" charset="0"/>
                                </a:rPr>
                                <m:t>ó</m:t>
                              </m:r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s-CL" sz="1800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F14E5DDF-98A0-6249-907A-F26CE6C5D6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301" y="2958392"/>
                <a:ext cx="3108928" cy="521233"/>
              </a:xfrm>
              <a:prstGeom prst="rect">
                <a:avLst/>
              </a:prstGeom>
              <a:blipFill>
                <a:blip r:embed="rId3"/>
                <a:stretch>
                  <a:fillRect l="-1626" t="-65116" r="-813" b="-9767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69517CC9-9F9C-AB43-B179-7BD154843918}"/>
                  </a:ext>
                </a:extLst>
              </p:cNvPr>
              <p:cNvSpPr txBox="1"/>
              <p:nvPr/>
            </p:nvSpPr>
            <p:spPr>
              <a:xfrm>
                <a:off x="4070510" y="2958457"/>
                <a:ext cx="4321824" cy="5211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%</m:t>
                      </m:r>
                      <m:f>
                        <m:fPr>
                          <m:type m:val="lin"/>
                          <m:ctrlPr>
                            <a:rPr lang="es-E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𝑚𝑎𝑠𝑎</m:t>
                              </m:r>
                            </m:e>
                            <m:sub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𝑠𝑜𝑙𝑢𝑡𝑜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𝑚𝑎𝑠𝑎</m:t>
                              </m:r>
                            </m:e>
                            <m:sub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𝑠𝑜𝑙𝑢𝑡𝑜</m:t>
                              </m:r>
                            </m:sub>
                          </m:sSub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𝑚𝑎𝑠𝑎</m:t>
                              </m:r>
                            </m:e>
                            <m:sub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𝑠𝑜𝑙𝑣𝑒𝑛𝑡𝑒</m:t>
                              </m:r>
                            </m:sub>
                          </m:sSub>
                        </m:den>
                      </m:f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s-CL" sz="18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69517CC9-9F9C-AB43-B179-7BD1548439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0510" y="2958457"/>
                <a:ext cx="4321824" cy="521168"/>
              </a:xfrm>
              <a:prstGeom prst="rect">
                <a:avLst/>
              </a:prstGeom>
              <a:blipFill>
                <a:blip r:embed="rId4"/>
                <a:stretch>
                  <a:fillRect l="-880" t="-65116" r="-587" b="-9767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adroTexto 6">
            <a:extLst>
              <a:ext uri="{FF2B5EF4-FFF2-40B4-BE49-F238E27FC236}">
                <a16:creationId xmlns:a16="http://schemas.microsoft.com/office/drawing/2014/main" id="{5EE5F41C-FA68-C946-A39B-AA659CE0B82F}"/>
              </a:ext>
            </a:extLst>
          </p:cNvPr>
          <p:cNvSpPr txBox="1"/>
          <p:nvPr/>
        </p:nvSpPr>
        <p:spPr>
          <a:xfrm>
            <a:off x="3760967" y="4301656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=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BE1FFC8-273A-5C43-89DA-4653DD63BCEA}"/>
              </a:ext>
            </a:extLst>
          </p:cNvPr>
          <p:cNvSpPr txBox="1"/>
          <p:nvPr/>
        </p:nvSpPr>
        <p:spPr>
          <a:xfrm>
            <a:off x="3635279" y="2894850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32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235738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B0D2A0FD-4A12-554E-B3FE-875CC7404F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6</a:t>
            </a:fld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9B10A12B-E6F7-E747-95C6-99C7A5845052}"/>
                  </a:ext>
                </a:extLst>
              </p:cNvPr>
              <p:cNvSpPr txBox="1"/>
              <p:nvPr/>
            </p:nvSpPr>
            <p:spPr>
              <a:xfrm>
                <a:off x="2411088" y="875215"/>
                <a:ext cx="4321824" cy="5211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%</m:t>
                      </m:r>
                      <m:f>
                        <m:fPr>
                          <m:type m:val="lin"/>
                          <m:ctrlPr>
                            <a:rPr lang="es-E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𝑚𝑎𝑠𝑎</m:t>
                              </m:r>
                            </m:e>
                            <m:sub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𝑠𝑜𝑙𝑢𝑡𝑜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𝑚𝑎𝑠𝑎</m:t>
                              </m:r>
                            </m:e>
                            <m:sub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𝑠𝑜𝑙𝑢𝑡𝑜</m:t>
                              </m:r>
                            </m:sub>
                          </m:sSub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𝑚𝑎𝑠𝑎</m:t>
                              </m:r>
                            </m:e>
                            <m:sub>
                              <m:r>
                                <a:rPr lang="es-ES" sz="1800" b="0" i="1" smtClean="0">
                                  <a:latin typeface="Cambria Math" panose="02040503050406030204" pitchFamily="18" charset="0"/>
                                </a:rPr>
                                <m:t>𝑠𝑜𝑙𝑣𝑒𝑛𝑡𝑒</m:t>
                              </m:r>
                            </m:sub>
                          </m:sSub>
                        </m:den>
                      </m:f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s-CL" sz="1800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9B10A12B-E6F7-E747-95C6-99C7A58450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088" y="875215"/>
                <a:ext cx="4321824" cy="521168"/>
              </a:xfrm>
              <a:prstGeom prst="rect">
                <a:avLst/>
              </a:prstGeom>
              <a:blipFill>
                <a:blip r:embed="rId2"/>
                <a:stretch>
                  <a:fillRect l="-882" t="-73171" r="-882" b="-1048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>
            <a:extLst>
              <a:ext uri="{FF2B5EF4-FFF2-40B4-BE49-F238E27FC236}">
                <a16:creationId xmlns:a16="http://schemas.microsoft.com/office/drawing/2014/main" id="{1AF96866-EE49-2941-8CF7-D1B361F435C0}"/>
              </a:ext>
            </a:extLst>
          </p:cNvPr>
          <p:cNvSpPr txBox="1"/>
          <p:nvPr/>
        </p:nvSpPr>
        <p:spPr>
          <a:xfrm>
            <a:off x="707666" y="1833086"/>
            <a:ext cx="210346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Datos: </a:t>
            </a:r>
          </a:p>
          <a:p>
            <a:r>
              <a:rPr lang="es-CL" dirty="0">
                <a:solidFill>
                  <a:schemeClr val="bg1"/>
                </a:solidFill>
              </a:rPr>
              <a:t>45 gramos de amoniaco</a:t>
            </a:r>
          </a:p>
          <a:p>
            <a:r>
              <a:rPr lang="es-CL" dirty="0">
                <a:solidFill>
                  <a:schemeClr val="bg1"/>
                </a:solidFill>
              </a:rPr>
              <a:t>500 gramos de agua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61B91F21-E46C-BF4C-BD41-FD3D8E76E61D}"/>
                  </a:ext>
                </a:extLst>
              </p:cNvPr>
              <p:cNvSpPr txBox="1"/>
              <p:nvPr/>
            </p:nvSpPr>
            <p:spPr>
              <a:xfrm>
                <a:off x="3175738" y="1941834"/>
                <a:ext cx="2886431" cy="574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%</m:t>
                      </m:r>
                      <m:f>
                        <m:fPr>
                          <m:type m:val="lin"/>
                          <m:ctrlPr>
                            <a:rPr lang="es-E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45 </m:t>
                          </m:r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𝑔𝑟𝑎𝑚𝑜𝑠</m:t>
                          </m:r>
                        </m:num>
                        <m:den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+500</m:t>
                          </m:r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s-CL" sz="1800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61B91F21-E46C-BF4C-BD41-FD3D8E76E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738" y="1941834"/>
                <a:ext cx="2886431" cy="574581"/>
              </a:xfrm>
              <a:prstGeom prst="rect">
                <a:avLst/>
              </a:prstGeom>
              <a:blipFill>
                <a:blip r:embed="rId3"/>
                <a:stretch>
                  <a:fillRect l="-1754" t="-54348" r="-1316" b="-9130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28C58F44-9E7C-954A-95ED-E093A3874D15}"/>
                  </a:ext>
                </a:extLst>
              </p:cNvPr>
              <p:cNvSpPr txBox="1"/>
              <p:nvPr/>
            </p:nvSpPr>
            <p:spPr>
              <a:xfrm>
                <a:off x="3157302" y="3061866"/>
                <a:ext cx="2923301" cy="574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%</m:t>
                      </m:r>
                      <m:f>
                        <m:fPr>
                          <m:type m:val="lin"/>
                          <m:ctrlPr>
                            <a:rPr lang="es-E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45 </m:t>
                          </m:r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𝑔𝑟𝑎𝑚𝑜𝑠</m:t>
                          </m:r>
                        </m:num>
                        <m:den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545 </m:t>
                          </m:r>
                          <m:r>
                            <a:rPr lang="es-ES" sz="1800" b="0" i="1" smtClean="0">
                              <a:latin typeface="Cambria Math" panose="02040503050406030204" pitchFamily="18" charset="0"/>
                            </a:rPr>
                            <m:t>𝑔𝑟𝑎𝑚𝑜𝑠</m:t>
                          </m:r>
                        </m:den>
                      </m:f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00" b="0" i="1" smtClean="0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s-CL" sz="18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28C58F44-9E7C-954A-95ED-E093A3874D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7302" y="3061866"/>
                <a:ext cx="2923301" cy="574581"/>
              </a:xfrm>
              <a:prstGeom prst="rect">
                <a:avLst/>
              </a:prstGeom>
              <a:blipFill>
                <a:blip r:embed="rId4"/>
                <a:stretch>
                  <a:fillRect l="-1299" t="-51064" r="-1299" b="-8936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8F44CF49-ABDA-E740-A52C-A55E5882ABEA}"/>
                  </a:ext>
                </a:extLst>
              </p:cNvPr>
              <p:cNvSpPr txBox="1"/>
              <p:nvPr/>
            </p:nvSpPr>
            <p:spPr>
              <a:xfrm>
                <a:off x="3610999" y="4160563"/>
                <a:ext cx="17331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f>
                        <m:fPr>
                          <m:type m:val="skw"/>
                          <m:ctrlPr>
                            <a:rPr lang="es-CL" sz="1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ES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s-ES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=8,25%</m:t>
                      </m:r>
                    </m:oMath>
                  </m:oMathPara>
                </a14:m>
                <a:endParaRPr lang="es-CL" sz="1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8F44CF49-ABDA-E740-A52C-A55E5882AB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999" y="4160563"/>
                <a:ext cx="1733167" cy="276999"/>
              </a:xfrm>
              <a:prstGeom prst="rect">
                <a:avLst/>
              </a:prstGeom>
              <a:blipFill>
                <a:blip r:embed="rId5"/>
                <a:stretch>
                  <a:fillRect l="-2920" t="-160870" r="-2920" b="-23478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Conector curvado 8">
            <a:extLst>
              <a:ext uri="{FF2B5EF4-FFF2-40B4-BE49-F238E27FC236}">
                <a16:creationId xmlns:a16="http://schemas.microsoft.com/office/drawing/2014/main" id="{B491799B-779E-5446-B061-C366122E7D9B}"/>
              </a:ext>
            </a:extLst>
          </p:cNvPr>
          <p:cNvCxnSpPr>
            <a:cxnSpLocks/>
            <a:stCxn id="3" idx="3"/>
            <a:endCxn id="5" idx="3"/>
          </p:cNvCxnSpPr>
          <p:nvPr/>
        </p:nvCxnSpPr>
        <p:spPr>
          <a:xfrm flipH="1">
            <a:off x="6062169" y="1135799"/>
            <a:ext cx="670743" cy="1093326"/>
          </a:xfrm>
          <a:prstGeom prst="curvedConnector3">
            <a:avLst>
              <a:gd name="adj1" fmla="val -106394"/>
            </a:avLst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curvado 11">
            <a:extLst>
              <a:ext uri="{FF2B5EF4-FFF2-40B4-BE49-F238E27FC236}">
                <a16:creationId xmlns:a16="http://schemas.microsoft.com/office/drawing/2014/main" id="{3898C59F-6E1F-C441-AFF3-BD6CFBADA4E9}"/>
              </a:ext>
            </a:extLst>
          </p:cNvPr>
          <p:cNvCxnSpPr>
            <a:cxnSpLocks/>
            <a:stCxn id="5" idx="3"/>
            <a:endCxn id="6" idx="3"/>
          </p:cNvCxnSpPr>
          <p:nvPr/>
        </p:nvCxnSpPr>
        <p:spPr>
          <a:xfrm>
            <a:off x="6062169" y="2229125"/>
            <a:ext cx="18434" cy="1120032"/>
          </a:xfrm>
          <a:prstGeom prst="curvedConnector3">
            <a:avLst>
              <a:gd name="adj1" fmla="val 8414061"/>
            </a:avLst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curvado 15">
            <a:extLst>
              <a:ext uri="{FF2B5EF4-FFF2-40B4-BE49-F238E27FC236}">
                <a16:creationId xmlns:a16="http://schemas.microsoft.com/office/drawing/2014/main" id="{158B3ABA-F99C-D749-A30B-92A99842DFE3}"/>
              </a:ext>
            </a:extLst>
          </p:cNvPr>
          <p:cNvCxnSpPr>
            <a:cxnSpLocks/>
            <a:stCxn id="6" idx="3"/>
            <a:endCxn id="7" idx="3"/>
          </p:cNvCxnSpPr>
          <p:nvPr/>
        </p:nvCxnSpPr>
        <p:spPr>
          <a:xfrm flipH="1">
            <a:off x="5344166" y="3349157"/>
            <a:ext cx="736437" cy="949906"/>
          </a:xfrm>
          <a:prstGeom prst="curvedConnector3">
            <a:avLst>
              <a:gd name="adj1" fmla="val -114178"/>
            </a:avLst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778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204851F-074D-C74E-90B8-6B621B8C16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7</a:t>
            </a:fld>
            <a:endParaRPr lang="es-CL"/>
          </a:p>
        </p:txBody>
      </p:sp>
      <p:sp>
        <p:nvSpPr>
          <p:cNvPr id="3" name="Shape 417">
            <a:extLst>
              <a:ext uri="{FF2B5EF4-FFF2-40B4-BE49-F238E27FC236}">
                <a16:creationId xmlns:a16="http://schemas.microsoft.com/office/drawing/2014/main" id="{5E06D6FE-1300-4842-8D9D-B0CB17DB39A1}"/>
              </a:ext>
            </a:extLst>
          </p:cNvPr>
          <p:cNvSpPr txBox="1">
            <a:spLocks/>
          </p:cNvSpPr>
          <p:nvPr/>
        </p:nvSpPr>
        <p:spPr>
          <a:xfrm>
            <a:off x="1242150" y="1751850"/>
            <a:ext cx="6659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s-CL" sz="2800" dirty="0">
                <a:solidFill>
                  <a:schemeClr val="bg1"/>
                </a:solidFill>
                <a:latin typeface="Comic Sans MS" panose="030F0902030302020204" pitchFamily="66" charset="0"/>
              </a:rPr>
              <a:t>Calcular el porcentaje masa masa de una disolución de 345 gramos que presenta disuelto 25 gramos de C</a:t>
            </a:r>
            <a:r>
              <a:rPr lang="es-CL" sz="2800" baseline="-25000" dirty="0">
                <a:solidFill>
                  <a:schemeClr val="bg1"/>
                </a:solidFill>
                <a:latin typeface="Comic Sans MS" panose="030F0902030302020204" pitchFamily="66" charset="0"/>
              </a:rPr>
              <a:t>6</a:t>
            </a:r>
            <a:r>
              <a:rPr lang="es-CL" sz="2800" dirty="0">
                <a:solidFill>
                  <a:schemeClr val="bg1"/>
                </a:solidFill>
                <a:latin typeface="Comic Sans MS" panose="030F0902030302020204" pitchFamily="66" charset="0"/>
              </a:rPr>
              <a:t>H</a:t>
            </a:r>
            <a:r>
              <a:rPr lang="es-CL" sz="2800" baseline="-25000" dirty="0">
                <a:solidFill>
                  <a:schemeClr val="bg1"/>
                </a:solidFill>
                <a:latin typeface="Comic Sans MS" panose="030F0902030302020204" pitchFamily="66" charset="0"/>
              </a:rPr>
              <a:t>12</a:t>
            </a:r>
            <a:r>
              <a:rPr lang="es-CL" sz="2800" dirty="0">
                <a:solidFill>
                  <a:schemeClr val="bg1"/>
                </a:solidFill>
                <a:latin typeface="Comic Sans MS" panose="030F0902030302020204" pitchFamily="66" charset="0"/>
              </a:rPr>
              <a:t>O</a:t>
            </a:r>
            <a:r>
              <a:rPr lang="es-CL" sz="2800" baseline="-25000" dirty="0">
                <a:solidFill>
                  <a:schemeClr val="bg1"/>
                </a:solidFill>
                <a:latin typeface="Comic Sans MS" panose="030F0902030302020204" pitchFamily="66" charset="0"/>
              </a:rPr>
              <a:t>6</a:t>
            </a:r>
            <a:r>
              <a:rPr lang="es-CL" sz="2800" dirty="0">
                <a:solidFill>
                  <a:schemeClr val="bg1"/>
                </a:solidFill>
                <a:latin typeface="Comic Sans MS" panose="030F09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3400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5D4ACACB-6ED9-2A43-9940-DB16EAF2A5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8</a:t>
            </a:fld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10EFDCB2-2301-D441-AF88-DB755E816AA0}"/>
                  </a:ext>
                </a:extLst>
              </p:cNvPr>
              <p:cNvSpPr txBox="1"/>
              <p:nvPr/>
            </p:nvSpPr>
            <p:spPr>
              <a:xfrm>
                <a:off x="3017537" y="1439816"/>
                <a:ext cx="3108928" cy="521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f>
                        <m:fPr>
                          <m:type m:val="lin"/>
                          <m:ctrlP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𝑚𝑎𝑠𝑎</m:t>
                              </m:r>
                            </m:e>
                            <m:sub>
                              <m:r>
                                <a:rPr lang="es-ES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𝑠𝑜𝑙𝑢𝑡𝑜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𝑚𝑎𝑠𝑎</m:t>
                              </m:r>
                            </m:e>
                            <m:sub>
                              <m:r>
                                <a:rPr lang="es-ES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𝑑𝑖𝑠𝑜𝑙𝑢𝑐𝑖</m:t>
                              </m:r>
                              <m:r>
                                <a:rPr lang="es-ES" sz="1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ó</m:t>
                              </m:r>
                              <m:r>
                                <a:rPr lang="es-ES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s-CL" sz="1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10EFDCB2-2301-D441-AF88-DB755E816A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37" y="1439816"/>
                <a:ext cx="3108928" cy="521233"/>
              </a:xfrm>
              <a:prstGeom prst="rect">
                <a:avLst/>
              </a:prstGeom>
              <a:blipFill>
                <a:blip r:embed="rId2"/>
                <a:stretch>
                  <a:fillRect l="-1220" t="-69048" r="-813" b="-100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>
            <a:extLst>
              <a:ext uri="{FF2B5EF4-FFF2-40B4-BE49-F238E27FC236}">
                <a16:creationId xmlns:a16="http://schemas.microsoft.com/office/drawing/2014/main" id="{09F09A67-00B6-EC4C-AC1B-7AD395BDADB7}"/>
              </a:ext>
            </a:extLst>
          </p:cNvPr>
          <p:cNvSpPr txBox="1"/>
          <p:nvPr/>
        </p:nvSpPr>
        <p:spPr>
          <a:xfrm>
            <a:off x="508883" y="3871957"/>
            <a:ext cx="22236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Datos:</a:t>
            </a:r>
          </a:p>
          <a:p>
            <a:r>
              <a:rPr lang="es-CL" dirty="0">
                <a:solidFill>
                  <a:schemeClr val="bg1"/>
                </a:solidFill>
              </a:rPr>
              <a:t>345 gramos de disolución</a:t>
            </a:r>
          </a:p>
          <a:p>
            <a:r>
              <a:rPr lang="es-CL" dirty="0">
                <a:solidFill>
                  <a:schemeClr val="bg1"/>
                </a:solidFill>
              </a:rPr>
              <a:t>25 gramos de C</a:t>
            </a:r>
            <a:r>
              <a:rPr lang="es-CL" baseline="-25000" dirty="0">
                <a:solidFill>
                  <a:schemeClr val="bg1"/>
                </a:solidFill>
              </a:rPr>
              <a:t>6</a:t>
            </a:r>
            <a:r>
              <a:rPr lang="es-CL" dirty="0">
                <a:solidFill>
                  <a:schemeClr val="bg1"/>
                </a:solidFill>
              </a:rPr>
              <a:t>H</a:t>
            </a:r>
            <a:r>
              <a:rPr lang="es-CL" baseline="-25000" dirty="0">
                <a:solidFill>
                  <a:schemeClr val="bg1"/>
                </a:solidFill>
              </a:rPr>
              <a:t>12</a:t>
            </a:r>
            <a:r>
              <a:rPr lang="es-CL" dirty="0">
                <a:solidFill>
                  <a:schemeClr val="bg1"/>
                </a:solidFill>
              </a:rPr>
              <a:t>O</a:t>
            </a:r>
            <a:r>
              <a:rPr lang="es-CL" baseline="-25000" dirty="0">
                <a:solidFill>
                  <a:schemeClr val="bg1"/>
                </a:solidFill>
              </a:rPr>
              <a:t>6</a:t>
            </a:r>
            <a:endParaRPr lang="es-CL" dirty="0">
              <a:solidFill>
                <a:schemeClr val="bg1"/>
              </a:solidFill>
            </a:endParaRPr>
          </a:p>
          <a:p>
            <a:endParaRPr lang="es-CL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4C5B3B29-A5C4-1A4F-8E73-09E196CFDFAE}"/>
                  </a:ext>
                </a:extLst>
              </p:cNvPr>
              <p:cNvSpPr txBox="1"/>
              <p:nvPr/>
            </p:nvSpPr>
            <p:spPr>
              <a:xfrm>
                <a:off x="3441755" y="2490713"/>
                <a:ext cx="2260491" cy="574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f>
                        <m:fPr>
                          <m:type m:val="lin"/>
                          <m:ctrlP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25 </m:t>
                          </m:r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345 </m:t>
                          </m:r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s-CL" sz="1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4C5B3B29-A5C4-1A4F-8E73-09E196CFDF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755" y="2490713"/>
                <a:ext cx="2260491" cy="574581"/>
              </a:xfrm>
              <a:prstGeom prst="rect">
                <a:avLst/>
              </a:prstGeom>
              <a:blipFill>
                <a:blip r:embed="rId3"/>
                <a:stretch>
                  <a:fillRect l="-2247" t="-54348" r="-1685" b="-9130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4F3C6BEC-84AF-9845-8D57-5E9ADD1907BC}"/>
                  </a:ext>
                </a:extLst>
              </p:cNvPr>
              <p:cNvSpPr txBox="1"/>
              <p:nvPr/>
            </p:nvSpPr>
            <p:spPr>
              <a:xfrm>
                <a:off x="3686597" y="3594958"/>
                <a:ext cx="17708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f>
                        <m:fPr>
                          <m:type m:val="lin"/>
                          <m:ctrlP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ES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s-ES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=7,24%</m:t>
                      </m:r>
                    </m:oMath>
                  </m:oMathPara>
                </a14:m>
                <a:endParaRPr lang="es-CL" sz="1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4F3C6BEC-84AF-9845-8D57-5E9ADD1907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597" y="3594958"/>
                <a:ext cx="1770806" cy="276999"/>
              </a:xfrm>
              <a:prstGeom prst="rect">
                <a:avLst/>
              </a:prstGeom>
              <a:blipFill>
                <a:blip r:embed="rId4"/>
                <a:stretch>
                  <a:fillRect l="-2857" t="-163636" r="-2857" b="-250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309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6F3ECC2-AC4B-1346-922B-6C7AD9C343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9</a:t>
            </a:fld>
            <a:endParaRPr lang="es-CL"/>
          </a:p>
        </p:txBody>
      </p:sp>
      <p:sp>
        <p:nvSpPr>
          <p:cNvPr id="3" name="Shape 417">
            <a:extLst>
              <a:ext uri="{FF2B5EF4-FFF2-40B4-BE49-F238E27FC236}">
                <a16:creationId xmlns:a16="http://schemas.microsoft.com/office/drawing/2014/main" id="{3379B774-3649-1044-B175-F7E2C4A9A5BB}"/>
              </a:ext>
            </a:extLst>
          </p:cNvPr>
          <p:cNvSpPr txBox="1">
            <a:spLocks/>
          </p:cNvSpPr>
          <p:nvPr/>
        </p:nvSpPr>
        <p:spPr>
          <a:xfrm>
            <a:off x="1242150" y="1751850"/>
            <a:ext cx="6659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s-CL" sz="2800" dirty="0">
                <a:solidFill>
                  <a:schemeClr val="bg1"/>
                </a:solidFill>
                <a:latin typeface="Comic Sans MS" panose="030F0902030302020204" pitchFamily="66" charset="0"/>
              </a:rPr>
              <a:t>¿Cuál es el %m/m de una solución, que presenta 2,56 moles de O</a:t>
            </a:r>
            <a:r>
              <a:rPr lang="es-CL" sz="2800" baseline="-25000" dirty="0">
                <a:solidFill>
                  <a:schemeClr val="bg1"/>
                </a:solidFill>
                <a:latin typeface="Comic Sans MS" panose="030F0902030302020204" pitchFamily="66" charset="0"/>
              </a:rPr>
              <a:t>2 </a:t>
            </a:r>
            <a:r>
              <a:rPr lang="es-CL" sz="2800" dirty="0">
                <a:solidFill>
                  <a:schemeClr val="bg1"/>
                </a:solidFill>
                <a:latin typeface="Comic Sans MS" panose="030F0902030302020204" pitchFamily="66" charset="0"/>
              </a:rPr>
              <a:t>disueltos en 100,41 gramos de solución?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CCAD91A-55AF-0F42-A4BA-2AAD8A779D4D}"/>
              </a:ext>
            </a:extLst>
          </p:cNvPr>
          <p:cNvSpPr txBox="1"/>
          <p:nvPr/>
        </p:nvSpPr>
        <p:spPr>
          <a:xfrm>
            <a:off x="3169212" y="3474720"/>
            <a:ext cx="2805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Soluto + solvente </a:t>
            </a:r>
            <a:r>
              <a:rPr lang="es-CL" dirty="0">
                <a:sym typeface="Wingdings" pitchFamily="2" charset="2"/>
              </a:rPr>
              <a:t> solución </a:t>
            </a:r>
          </a:p>
          <a:p>
            <a:r>
              <a:rPr lang="es-CL" dirty="0">
                <a:sym typeface="Wingdings" pitchFamily="2" charset="2"/>
              </a:rPr>
              <a:t>Soluto + disolvente  Disolución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1529531"/>
      </p:ext>
    </p:extLst>
  </p:cSld>
  <p:clrMapOvr>
    <a:masterClrMapping/>
  </p:clrMapOvr>
</p:sld>
</file>

<file path=ppt/theme/theme1.xml><?xml version="1.0" encoding="utf-8"?>
<a:theme xmlns:a="http://schemas.openxmlformats.org/drawingml/2006/main" name="Kent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314</Words>
  <Application>Microsoft Macintosh PowerPoint</Application>
  <PresentationFormat>Presentación en pantalla (16:9)</PresentationFormat>
  <Paragraphs>68</Paragraphs>
  <Slides>12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Comic Sans MS</vt:lpstr>
      <vt:lpstr>Roboto Slab Light</vt:lpstr>
      <vt:lpstr>Lato Light</vt:lpstr>
      <vt:lpstr>Cambria Math</vt:lpstr>
      <vt:lpstr>Kent template</vt:lpstr>
      <vt:lpstr>Disoluciones 2º Medio</vt:lpstr>
      <vt:lpstr>Ruta de aprendizaje</vt:lpstr>
      <vt:lpstr>1. %masa/masa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Recordar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Disoluciones 2º Medio</dc:title>
  <cp:lastModifiedBy>Microsoft Office User</cp:lastModifiedBy>
  <cp:revision>6</cp:revision>
  <dcterms:modified xsi:type="dcterms:W3CDTF">2021-04-08T12:59:40Z</dcterms:modified>
</cp:coreProperties>
</file>